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80" r:id="rId5"/>
    <p:sldId id="277" r:id="rId6"/>
    <p:sldId id="306" r:id="rId7"/>
    <p:sldId id="4497" r:id="rId8"/>
    <p:sldId id="4501" r:id="rId9"/>
    <p:sldId id="4495" r:id="rId10"/>
    <p:sldId id="4496" r:id="rId11"/>
    <p:sldId id="4459" r:id="rId12"/>
    <p:sldId id="4514" r:id="rId13"/>
    <p:sldId id="4515" r:id="rId14"/>
    <p:sldId id="4524" r:id="rId15"/>
    <p:sldId id="4474" r:id="rId16"/>
    <p:sldId id="4540" r:id="rId17"/>
    <p:sldId id="4493" r:id="rId18"/>
    <p:sldId id="4530" r:id="rId19"/>
    <p:sldId id="4531" r:id="rId20"/>
    <p:sldId id="309" r:id="rId21"/>
    <p:sldId id="4544" r:id="rId22"/>
    <p:sldId id="311" r:id="rId23"/>
    <p:sldId id="313" r:id="rId24"/>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558" autoAdjust="0"/>
    <p:restoredTop sz="96327"/>
  </p:normalViewPr>
  <p:slideViewPr>
    <p:cSldViewPr snapToGrid="0" snapToObjects="1">
      <p:cViewPr varScale="1">
        <p:scale>
          <a:sx n="64" d="100"/>
          <a:sy n="64"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16.xml"/><Relationship Id="rId6" Type="http://schemas.openxmlformats.org/officeDocument/2006/relationships/slide" Target="../slides/slide4.xml"/><Relationship Id="rId5" Type="http://schemas.openxmlformats.org/officeDocument/2006/relationships/slide" Target="../slides/slide9.xml"/><Relationship Id="rId4" Type="http://schemas.openxmlformats.org/officeDocument/2006/relationships/slide" Target="../slides/slide15.xml"/></Relationships>
</file>

<file path=ppt/diagrams/_rels/data3.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12.xml"/><Relationship Id="rId5" Type="http://schemas.openxmlformats.org/officeDocument/2006/relationships/slide" Target="../slides/slide16.xml"/><Relationship Id="rId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A5839-5B88-4F61-9786-B51C13FDC2C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628B5540-88C2-4D4B-94D5-1C2BC92B5EAC}">
      <dgm:prSet phldrT="[Text]"/>
      <dgm:spPr/>
      <dgm:t>
        <a:bodyPr/>
        <a:lstStyle/>
        <a:p>
          <a:r>
            <a:rPr lang="en-US" dirty="0"/>
            <a:t>NSO is whole of government data steward</a:t>
          </a:r>
        </a:p>
      </dgm:t>
    </dgm:pt>
    <dgm:pt modelId="{BB6096B7-2301-4E67-B854-1AAE20181F4B}" type="parTrans" cxnId="{808D2317-ACBA-4015-84BB-4A27E8552565}">
      <dgm:prSet/>
      <dgm:spPr/>
      <dgm:t>
        <a:bodyPr/>
        <a:lstStyle/>
        <a:p>
          <a:endParaRPr lang="en-US"/>
        </a:p>
      </dgm:t>
    </dgm:pt>
    <dgm:pt modelId="{D7B8B93C-475B-4852-87B0-768B49A57275}" type="sibTrans" cxnId="{808D2317-ACBA-4015-84BB-4A27E8552565}">
      <dgm:prSet/>
      <dgm:spPr/>
      <dgm:t>
        <a:bodyPr/>
        <a:lstStyle/>
        <a:p>
          <a:endParaRPr lang="en-US"/>
        </a:p>
      </dgm:t>
    </dgm:pt>
    <dgm:pt modelId="{A13879E8-45E5-4814-8E7F-FB01D902370C}">
      <dgm:prSet phldrT="[Text]"/>
      <dgm:spPr/>
      <dgm:t>
        <a:bodyPr/>
        <a:lstStyle/>
        <a:p>
          <a:r>
            <a:rPr lang="en-US" dirty="0"/>
            <a:t>NSO supports another agency taking government data steward role</a:t>
          </a:r>
        </a:p>
      </dgm:t>
    </dgm:pt>
    <dgm:pt modelId="{CBCEC879-82ED-4E35-9E3F-FE7B44D2259D}" type="parTrans" cxnId="{1DEC8136-7CE3-4356-8148-54EA1AEC1392}">
      <dgm:prSet/>
      <dgm:spPr/>
      <dgm:t>
        <a:bodyPr/>
        <a:lstStyle/>
        <a:p>
          <a:endParaRPr lang="en-US"/>
        </a:p>
      </dgm:t>
    </dgm:pt>
    <dgm:pt modelId="{D1317FF0-44BD-42D4-BE46-853501C6E96C}" type="sibTrans" cxnId="{1DEC8136-7CE3-4356-8148-54EA1AEC1392}">
      <dgm:prSet/>
      <dgm:spPr/>
      <dgm:t>
        <a:bodyPr/>
        <a:lstStyle/>
        <a:p>
          <a:endParaRPr lang="en-US"/>
        </a:p>
      </dgm:t>
    </dgm:pt>
    <dgm:pt modelId="{B1F9A150-B48D-4767-8023-AD985F46927A}">
      <dgm:prSet phldrT="[Text]"/>
      <dgm:spPr/>
      <dgm:t>
        <a:bodyPr/>
        <a:lstStyle/>
        <a:p>
          <a:r>
            <a:rPr lang="en-US" dirty="0"/>
            <a:t>NSO one stakeholder with no one agency taking the government data steward role</a:t>
          </a:r>
        </a:p>
      </dgm:t>
    </dgm:pt>
    <dgm:pt modelId="{49D5DC7C-98D5-4608-863A-2839F9500565}" type="parTrans" cxnId="{626E4E4E-F056-4FEC-9D90-0C6FC1321124}">
      <dgm:prSet/>
      <dgm:spPr/>
      <dgm:t>
        <a:bodyPr/>
        <a:lstStyle/>
        <a:p>
          <a:endParaRPr lang="en-US"/>
        </a:p>
      </dgm:t>
    </dgm:pt>
    <dgm:pt modelId="{53832013-3D77-447F-ACD8-7858CC9E19B1}" type="sibTrans" cxnId="{626E4E4E-F056-4FEC-9D90-0C6FC1321124}">
      <dgm:prSet/>
      <dgm:spPr/>
      <dgm:t>
        <a:bodyPr/>
        <a:lstStyle/>
        <a:p>
          <a:endParaRPr lang="en-US"/>
        </a:p>
      </dgm:t>
    </dgm:pt>
    <dgm:pt modelId="{A124A10D-1319-4C8A-9CB2-A27FD3BB195D}" type="pres">
      <dgm:prSet presAssocID="{793A5839-5B88-4F61-9786-B51C13FDC2C6}" presName="Name0" presStyleCnt="0">
        <dgm:presLayoutVars>
          <dgm:chMax val="7"/>
          <dgm:chPref val="7"/>
          <dgm:dir/>
        </dgm:presLayoutVars>
      </dgm:prSet>
      <dgm:spPr/>
    </dgm:pt>
    <dgm:pt modelId="{B3E4C70F-9532-44A5-9F72-F0A2FBE47BF4}" type="pres">
      <dgm:prSet presAssocID="{793A5839-5B88-4F61-9786-B51C13FDC2C6}" presName="Name1" presStyleCnt="0"/>
      <dgm:spPr/>
    </dgm:pt>
    <dgm:pt modelId="{0AFFE759-1072-45F5-8530-CBD2C0D87F2B}" type="pres">
      <dgm:prSet presAssocID="{793A5839-5B88-4F61-9786-B51C13FDC2C6}" presName="cycle" presStyleCnt="0"/>
      <dgm:spPr/>
    </dgm:pt>
    <dgm:pt modelId="{D37DFE4A-CE1A-4A53-9DAB-995D828614EE}" type="pres">
      <dgm:prSet presAssocID="{793A5839-5B88-4F61-9786-B51C13FDC2C6}" presName="srcNode" presStyleLbl="node1" presStyleIdx="0" presStyleCnt="3"/>
      <dgm:spPr/>
    </dgm:pt>
    <dgm:pt modelId="{151E7172-518D-4EA1-8CB7-85D0927484B1}" type="pres">
      <dgm:prSet presAssocID="{793A5839-5B88-4F61-9786-B51C13FDC2C6}" presName="conn" presStyleLbl="parChTrans1D2" presStyleIdx="0" presStyleCnt="1"/>
      <dgm:spPr/>
    </dgm:pt>
    <dgm:pt modelId="{69B54C12-56BF-4F9B-996C-03ABE754DD52}" type="pres">
      <dgm:prSet presAssocID="{793A5839-5B88-4F61-9786-B51C13FDC2C6}" presName="extraNode" presStyleLbl="node1" presStyleIdx="0" presStyleCnt="3"/>
      <dgm:spPr/>
    </dgm:pt>
    <dgm:pt modelId="{34880500-C139-4533-8095-5813703C4E48}" type="pres">
      <dgm:prSet presAssocID="{793A5839-5B88-4F61-9786-B51C13FDC2C6}" presName="dstNode" presStyleLbl="node1" presStyleIdx="0" presStyleCnt="3"/>
      <dgm:spPr/>
    </dgm:pt>
    <dgm:pt modelId="{875BA59B-96F4-4D11-9E19-6C3DDF899E9D}" type="pres">
      <dgm:prSet presAssocID="{628B5540-88C2-4D4B-94D5-1C2BC92B5EAC}" presName="text_1" presStyleLbl="node1" presStyleIdx="0" presStyleCnt="3">
        <dgm:presLayoutVars>
          <dgm:bulletEnabled val="1"/>
        </dgm:presLayoutVars>
      </dgm:prSet>
      <dgm:spPr/>
    </dgm:pt>
    <dgm:pt modelId="{E858DB24-788D-4ADD-A485-85165B130991}" type="pres">
      <dgm:prSet presAssocID="{628B5540-88C2-4D4B-94D5-1C2BC92B5EAC}" presName="accent_1" presStyleCnt="0"/>
      <dgm:spPr/>
    </dgm:pt>
    <dgm:pt modelId="{883B1BB6-35BE-4FF1-B4AB-542C5A6F1346}" type="pres">
      <dgm:prSet presAssocID="{628B5540-88C2-4D4B-94D5-1C2BC92B5EAC}" presName="accentRepeatNode" presStyleLbl="solidFgAcc1" presStyleIdx="0" presStyleCnt="3"/>
      <dgm:spPr>
        <a:blipFill dpi="0" rotWithShape="0">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2434D4D-BB21-4D1E-94AA-111D8B61E1DE}" type="pres">
      <dgm:prSet presAssocID="{A13879E8-45E5-4814-8E7F-FB01D902370C}" presName="text_2" presStyleLbl="node1" presStyleIdx="1" presStyleCnt="3">
        <dgm:presLayoutVars>
          <dgm:bulletEnabled val="1"/>
        </dgm:presLayoutVars>
      </dgm:prSet>
      <dgm:spPr/>
    </dgm:pt>
    <dgm:pt modelId="{B59E081B-A024-476B-AF37-1DA04306C73D}" type="pres">
      <dgm:prSet presAssocID="{A13879E8-45E5-4814-8E7F-FB01D902370C}" presName="accent_2" presStyleCnt="0"/>
      <dgm:spPr/>
    </dgm:pt>
    <dgm:pt modelId="{48BCC34F-21C3-46DC-931B-B86FD9367D55}" type="pres">
      <dgm:prSet presAssocID="{A13879E8-45E5-4814-8E7F-FB01D902370C}" presName="accentRepeatNode" presStyleLbl="solidFgAcc1" presStyleIdx="1" presStyleCnt="3"/>
      <dgm:spPr>
        <a:blipFill dpi="0" rotWithShape="1">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A2919DA8-020C-421F-84F4-C8A3CBCAC30B}" type="pres">
      <dgm:prSet presAssocID="{B1F9A150-B48D-4767-8023-AD985F46927A}" presName="text_3" presStyleLbl="node1" presStyleIdx="2" presStyleCnt="3">
        <dgm:presLayoutVars>
          <dgm:bulletEnabled val="1"/>
        </dgm:presLayoutVars>
      </dgm:prSet>
      <dgm:spPr/>
    </dgm:pt>
    <dgm:pt modelId="{B4A22DC3-68C5-4B92-A87A-38B88B503D0D}" type="pres">
      <dgm:prSet presAssocID="{B1F9A150-B48D-4767-8023-AD985F46927A}" presName="accent_3" presStyleCnt="0"/>
      <dgm:spPr/>
    </dgm:pt>
    <dgm:pt modelId="{085DFCA4-45A1-4106-91D0-7C0F21A426BA}" type="pres">
      <dgm:prSet presAssocID="{B1F9A150-B48D-4767-8023-AD985F46927A}" presName="accentRepeatNode" presStyleLbl="solidFgAcc1" presStyleIdx="2"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808D2317-ACBA-4015-84BB-4A27E8552565}" srcId="{793A5839-5B88-4F61-9786-B51C13FDC2C6}" destId="{628B5540-88C2-4D4B-94D5-1C2BC92B5EAC}" srcOrd="0" destOrd="0" parTransId="{BB6096B7-2301-4E67-B854-1AAE20181F4B}" sibTransId="{D7B8B93C-475B-4852-87B0-768B49A57275}"/>
    <dgm:cxn modelId="{53CAFB18-DC39-4F63-8179-E28CB4822EF0}" type="presOf" srcId="{D7B8B93C-475B-4852-87B0-768B49A57275}" destId="{151E7172-518D-4EA1-8CB7-85D0927484B1}" srcOrd="0" destOrd="0" presId="urn:microsoft.com/office/officeart/2008/layout/VerticalCurvedList"/>
    <dgm:cxn modelId="{B4826E2E-60CC-4447-952F-1647BD4AA223}" type="presOf" srcId="{B1F9A150-B48D-4767-8023-AD985F46927A}" destId="{A2919DA8-020C-421F-84F4-C8A3CBCAC30B}" srcOrd="0" destOrd="0" presId="urn:microsoft.com/office/officeart/2008/layout/VerticalCurvedList"/>
    <dgm:cxn modelId="{1DEC8136-7CE3-4356-8148-54EA1AEC1392}" srcId="{793A5839-5B88-4F61-9786-B51C13FDC2C6}" destId="{A13879E8-45E5-4814-8E7F-FB01D902370C}" srcOrd="1" destOrd="0" parTransId="{CBCEC879-82ED-4E35-9E3F-FE7B44D2259D}" sibTransId="{D1317FF0-44BD-42D4-BE46-853501C6E96C}"/>
    <dgm:cxn modelId="{626E4E4E-F056-4FEC-9D90-0C6FC1321124}" srcId="{793A5839-5B88-4F61-9786-B51C13FDC2C6}" destId="{B1F9A150-B48D-4767-8023-AD985F46927A}" srcOrd="2" destOrd="0" parTransId="{49D5DC7C-98D5-4608-863A-2839F9500565}" sibTransId="{53832013-3D77-447F-ACD8-7858CC9E19B1}"/>
    <dgm:cxn modelId="{2EB01B55-B514-4822-953C-38DD7D8A9252}" type="presOf" srcId="{628B5540-88C2-4D4B-94D5-1C2BC92B5EAC}" destId="{875BA59B-96F4-4D11-9E19-6C3DDF899E9D}" srcOrd="0" destOrd="0" presId="urn:microsoft.com/office/officeart/2008/layout/VerticalCurvedList"/>
    <dgm:cxn modelId="{B776C455-AFE5-418C-B356-ECD9064EABC7}" type="presOf" srcId="{793A5839-5B88-4F61-9786-B51C13FDC2C6}" destId="{A124A10D-1319-4C8A-9CB2-A27FD3BB195D}" srcOrd="0" destOrd="0" presId="urn:microsoft.com/office/officeart/2008/layout/VerticalCurvedList"/>
    <dgm:cxn modelId="{AF9C02D4-81F8-45D8-9E7A-E60A73DFF886}" type="presOf" srcId="{A13879E8-45E5-4814-8E7F-FB01D902370C}" destId="{42434D4D-BB21-4D1E-94AA-111D8B61E1DE}" srcOrd="0" destOrd="0" presId="urn:microsoft.com/office/officeart/2008/layout/VerticalCurvedList"/>
    <dgm:cxn modelId="{B07C83C3-9C1E-4124-B6B4-2F50A09A7F14}" type="presParOf" srcId="{A124A10D-1319-4C8A-9CB2-A27FD3BB195D}" destId="{B3E4C70F-9532-44A5-9F72-F0A2FBE47BF4}" srcOrd="0" destOrd="0" presId="urn:microsoft.com/office/officeart/2008/layout/VerticalCurvedList"/>
    <dgm:cxn modelId="{C4C3A26D-8F9B-4BD3-A19A-EDCEBB265F34}" type="presParOf" srcId="{B3E4C70F-9532-44A5-9F72-F0A2FBE47BF4}" destId="{0AFFE759-1072-45F5-8530-CBD2C0D87F2B}" srcOrd="0" destOrd="0" presId="urn:microsoft.com/office/officeart/2008/layout/VerticalCurvedList"/>
    <dgm:cxn modelId="{CFE83AC0-B0A3-4AD2-AECF-F09F727ABB84}" type="presParOf" srcId="{0AFFE759-1072-45F5-8530-CBD2C0D87F2B}" destId="{D37DFE4A-CE1A-4A53-9DAB-995D828614EE}" srcOrd="0" destOrd="0" presId="urn:microsoft.com/office/officeart/2008/layout/VerticalCurvedList"/>
    <dgm:cxn modelId="{CF58855F-5B60-4794-AB8D-8A78F67390EA}" type="presParOf" srcId="{0AFFE759-1072-45F5-8530-CBD2C0D87F2B}" destId="{151E7172-518D-4EA1-8CB7-85D0927484B1}" srcOrd="1" destOrd="0" presId="urn:microsoft.com/office/officeart/2008/layout/VerticalCurvedList"/>
    <dgm:cxn modelId="{FAE89DC9-175B-4774-979D-E49F4D5A3219}" type="presParOf" srcId="{0AFFE759-1072-45F5-8530-CBD2C0D87F2B}" destId="{69B54C12-56BF-4F9B-996C-03ABE754DD52}" srcOrd="2" destOrd="0" presId="urn:microsoft.com/office/officeart/2008/layout/VerticalCurvedList"/>
    <dgm:cxn modelId="{FCD16AEA-EFE1-42AB-9888-DF7D296220FD}" type="presParOf" srcId="{0AFFE759-1072-45F5-8530-CBD2C0D87F2B}" destId="{34880500-C139-4533-8095-5813703C4E48}" srcOrd="3" destOrd="0" presId="urn:microsoft.com/office/officeart/2008/layout/VerticalCurvedList"/>
    <dgm:cxn modelId="{799F7A6F-D53F-484F-8E23-178DFFD5BEC6}" type="presParOf" srcId="{B3E4C70F-9532-44A5-9F72-F0A2FBE47BF4}" destId="{875BA59B-96F4-4D11-9E19-6C3DDF899E9D}" srcOrd="1" destOrd="0" presId="urn:microsoft.com/office/officeart/2008/layout/VerticalCurvedList"/>
    <dgm:cxn modelId="{4D014D29-62C9-4D64-A609-9B75602DE223}" type="presParOf" srcId="{B3E4C70F-9532-44A5-9F72-F0A2FBE47BF4}" destId="{E858DB24-788D-4ADD-A485-85165B130991}" srcOrd="2" destOrd="0" presId="urn:microsoft.com/office/officeart/2008/layout/VerticalCurvedList"/>
    <dgm:cxn modelId="{0C1FA438-1E0C-4D9E-A4D3-A47F9CD7C995}" type="presParOf" srcId="{E858DB24-788D-4ADD-A485-85165B130991}" destId="{883B1BB6-35BE-4FF1-B4AB-542C5A6F1346}" srcOrd="0" destOrd="0" presId="urn:microsoft.com/office/officeart/2008/layout/VerticalCurvedList"/>
    <dgm:cxn modelId="{46C53A59-6B0B-4E48-AFBC-AB7136423D71}" type="presParOf" srcId="{B3E4C70F-9532-44A5-9F72-F0A2FBE47BF4}" destId="{42434D4D-BB21-4D1E-94AA-111D8B61E1DE}" srcOrd="3" destOrd="0" presId="urn:microsoft.com/office/officeart/2008/layout/VerticalCurvedList"/>
    <dgm:cxn modelId="{84DBD173-3F9F-4F15-A1B7-474B78FA8AD5}" type="presParOf" srcId="{B3E4C70F-9532-44A5-9F72-F0A2FBE47BF4}" destId="{B59E081B-A024-476B-AF37-1DA04306C73D}" srcOrd="4" destOrd="0" presId="urn:microsoft.com/office/officeart/2008/layout/VerticalCurvedList"/>
    <dgm:cxn modelId="{A974A4E3-C56D-449C-8FF8-7D26BBDF2168}" type="presParOf" srcId="{B59E081B-A024-476B-AF37-1DA04306C73D}" destId="{48BCC34F-21C3-46DC-931B-B86FD9367D55}" srcOrd="0" destOrd="0" presId="urn:microsoft.com/office/officeart/2008/layout/VerticalCurvedList"/>
    <dgm:cxn modelId="{57371CCF-52DC-4C45-B3C8-F780EEC1A2B3}" type="presParOf" srcId="{B3E4C70F-9532-44A5-9F72-F0A2FBE47BF4}" destId="{A2919DA8-020C-421F-84F4-C8A3CBCAC30B}" srcOrd="5" destOrd="0" presId="urn:microsoft.com/office/officeart/2008/layout/VerticalCurvedList"/>
    <dgm:cxn modelId="{D5AE38C6-247E-4148-AB31-4D5FD6AC7007}" type="presParOf" srcId="{B3E4C70F-9532-44A5-9F72-F0A2FBE47BF4}" destId="{B4A22DC3-68C5-4B92-A87A-38B88B503D0D}" srcOrd="6" destOrd="0" presId="urn:microsoft.com/office/officeart/2008/layout/VerticalCurvedList"/>
    <dgm:cxn modelId="{8A62441F-9EA5-495A-BD66-0DF3E3132DFF}" type="presParOf" srcId="{B4A22DC3-68C5-4B92-A87A-38B88B503D0D}" destId="{085DFCA4-45A1-4106-91D0-7C0F21A426B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45FCE-E355-4E19-A36E-882EC06636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B48E236-F97E-4EDF-A8CA-3752D4179ED8}">
      <dgm:prSet phldrT="[Text]"/>
      <dgm:spPr/>
      <dgm:t>
        <a:bodyPr/>
        <a:lstStyle/>
        <a:p>
          <a:r>
            <a:rPr lang="en-US" dirty="0"/>
            <a:t> </a:t>
          </a:r>
        </a:p>
      </dgm:t>
    </dgm:pt>
    <dgm:pt modelId="{53BE1200-3AE4-40A5-A3F0-C95BD8F5E880}" type="parTrans" cxnId="{650CB79A-3517-4574-848B-2E9A17274A2B}">
      <dgm:prSet/>
      <dgm:spPr/>
      <dgm:t>
        <a:bodyPr/>
        <a:lstStyle/>
        <a:p>
          <a:endParaRPr lang="en-US"/>
        </a:p>
      </dgm:t>
    </dgm:pt>
    <dgm:pt modelId="{0A90E9FF-413B-42AC-967E-4AC70BFD9489}" type="sibTrans" cxnId="{650CB79A-3517-4574-848B-2E9A17274A2B}">
      <dgm:prSet/>
      <dgm:spPr/>
      <dgm:t>
        <a:bodyPr/>
        <a:lstStyle/>
        <a:p>
          <a:endParaRPr lang="en-US"/>
        </a:p>
      </dgm:t>
    </dgm:pt>
    <dgm:pt modelId="{E18C09FD-5512-4DF6-92EF-D4D39C1EAB51}">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1" action="ppaction://hlinksldjump"/>
            </a:rPr>
            <a:t>Australia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8C735ECC-30B4-4DF3-8AC7-AB9B7C9F2547}" type="parTrans" cxnId="{8DE8BC8C-633B-48B0-A667-FFFB0A74591A}">
      <dgm:prSet/>
      <dgm:spPr/>
      <dgm:t>
        <a:bodyPr/>
        <a:lstStyle/>
        <a:p>
          <a:endParaRPr lang="en-US"/>
        </a:p>
      </dgm:t>
    </dgm:pt>
    <dgm:pt modelId="{92ED8517-BCE5-4E49-B3C2-469B3FEB2895}" type="sibTrans" cxnId="{8DE8BC8C-633B-48B0-A667-FFFB0A74591A}">
      <dgm:prSet/>
      <dgm:spPr/>
      <dgm:t>
        <a:bodyPr/>
        <a:lstStyle/>
        <a:p>
          <a:endParaRPr lang="en-US"/>
        </a:p>
      </dgm:t>
    </dgm:pt>
    <dgm:pt modelId="{8A1C6F97-E247-4AAE-8C3A-516F37B10844}">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2" action="ppaction://hlinksldjump"/>
            </a:rPr>
            <a:t>Malaysia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BF4DB888-A67C-4EA6-9531-0DAE73A840F1}" type="parTrans" cxnId="{E7DE9394-7E58-4C03-A84F-99B036D9A064}">
      <dgm:prSet/>
      <dgm:spPr/>
      <dgm:t>
        <a:bodyPr/>
        <a:lstStyle/>
        <a:p>
          <a:endParaRPr lang="en-US"/>
        </a:p>
      </dgm:t>
    </dgm:pt>
    <dgm:pt modelId="{5EDA6AA9-4B5A-4416-95A2-CCAEB52B39CC}" type="sibTrans" cxnId="{E7DE9394-7E58-4C03-A84F-99B036D9A064}">
      <dgm:prSet/>
      <dgm:spPr/>
      <dgm:t>
        <a:bodyPr/>
        <a:lstStyle/>
        <a:p>
          <a:endParaRPr lang="en-US"/>
        </a:p>
      </dgm:t>
    </dgm:pt>
    <dgm:pt modelId="{745B8BF6-A85B-488C-B62B-05B88D6592C1}">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1" action="ppaction://hlinksldjump"/>
            </a:rPr>
            <a:t>Fiji</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6B072C7E-4EF1-43B3-8FC3-200BFC7A82F9}" type="parTrans" cxnId="{63AB7A0D-61A9-477D-B35C-545B5EB4D6DA}">
      <dgm:prSet/>
      <dgm:spPr/>
      <dgm:t>
        <a:bodyPr/>
        <a:lstStyle/>
        <a:p>
          <a:endParaRPr lang="en-US"/>
        </a:p>
      </dgm:t>
    </dgm:pt>
    <dgm:pt modelId="{89E8EA36-8045-44EE-A47A-EAFC17EE3276}" type="sibTrans" cxnId="{63AB7A0D-61A9-477D-B35C-545B5EB4D6DA}">
      <dgm:prSet/>
      <dgm:spPr/>
      <dgm:t>
        <a:bodyPr/>
        <a:lstStyle/>
        <a:p>
          <a:endParaRPr lang="en-US"/>
        </a:p>
      </dgm:t>
    </dgm:pt>
    <dgm:pt modelId="{0EF5546E-A467-4C70-B3BF-DCE86345639B}">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noaction"/>
            </a:rPr>
            <a:t>India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BB6FF3E9-3896-428D-B50D-01C577D1C0C3}" type="parTrans" cxnId="{7F2A9054-E0CC-41EF-BB8E-9F4E01FFA0AD}">
      <dgm:prSet/>
      <dgm:spPr/>
      <dgm:t>
        <a:bodyPr/>
        <a:lstStyle/>
        <a:p>
          <a:endParaRPr lang="en-US"/>
        </a:p>
      </dgm:t>
    </dgm:pt>
    <dgm:pt modelId="{325CA11F-C90B-4D8F-B51B-583D6ABCD33C}" type="sibTrans" cxnId="{7F2A9054-E0CC-41EF-BB8E-9F4E01FFA0AD}">
      <dgm:prSet/>
      <dgm:spPr/>
      <dgm:t>
        <a:bodyPr/>
        <a:lstStyle/>
        <a:p>
          <a:endParaRPr lang="en-US"/>
        </a:p>
      </dgm:t>
    </dgm:pt>
    <dgm:pt modelId="{5F31880E-A2E5-437F-A7E9-915645356029}">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3" action="ppaction://hlinksldjump"/>
            </a:rPr>
            <a:t>Indonesia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E2EA44DF-0EC9-4539-9753-6F9DE71223D0}" type="parTrans" cxnId="{6FF167CA-436E-4541-B052-378FE03C991D}">
      <dgm:prSet/>
      <dgm:spPr/>
      <dgm:t>
        <a:bodyPr/>
        <a:lstStyle/>
        <a:p>
          <a:endParaRPr lang="en-US"/>
        </a:p>
      </dgm:t>
    </dgm:pt>
    <dgm:pt modelId="{DA1BBB40-B25E-4004-9CC4-9C55B2C801FD}" type="sibTrans" cxnId="{6FF167CA-436E-4541-B052-378FE03C991D}">
      <dgm:prSet/>
      <dgm:spPr/>
      <dgm:t>
        <a:bodyPr/>
        <a:lstStyle/>
        <a:p>
          <a:endParaRPr lang="en-US"/>
        </a:p>
      </dgm:t>
    </dgm:pt>
    <dgm:pt modelId="{FE7D05CB-91A9-46D5-BE78-441BFB81E2A8}">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2" action="ppaction://hlinksldjump"/>
            </a:rPr>
            <a:t>Japan</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B83BC6AC-FA94-48CD-9627-BD7BE315B865}" type="parTrans" cxnId="{DE79F7A8-C2FE-4D75-982F-202DFED72EE1}">
      <dgm:prSet/>
      <dgm:spPr/>
      <dgm:t>
        <a:bodyPr/>
        <a:lstStyle/>
        <a:p>
          <a:endParaRPr lang="en-US"/>
        </a:p>
      </dgm:t>
    </dgm:pt>
    <dgm:pt modelId="{16AE76E9-85F9-44EE-B14A-60F133B99F54}" type="sibTrans" cxnId="{DE79F7A8-C2FE-4D75-982F-202DFED72EE1}">
      <dgm:prSet/>
      <dgm:spPr/>
      <dgm:t>
        <a:bodyPr/>
        <a:lstStyle/>
        <a:p>
          <a:endParaRPr lang="en-US"/>
        </a:p>
      </dgm:t>
    </dgm:pt>
    <dgm:pt modelId="{9B0910E5-94B8-4C30-96C6-B6D2F6F06FFD}">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4" action="ppaction://hlinksldjump"/>
            </a:rPr>
            <a:t>Mongolia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E976AE6C-2764-4D59-9E18-6080F83D5F34}" type="parTrans" cxnId="{C00E44EF-FFDF-47DC-956E-4CC73D75AE0B}">
      <dgm:prSet/>
      <dgm:spPr/>
      <dgm:t>
        <a:bodyPr/>
        <a:lstStyle/>
        <a:p>
          <a:endParaRPr lang="en-US"/>
        </a:p>
      </dgm:t>
    </dgm:pt>
    <dgm:pt modelId="{4A4DD669-ECDE-49FB-80C1-5AACECE2B7EF}" type="sibTrans" cxnId="{C00E44EF-FFDF-47DC-956E-4CC73D75AE0B}">
      <dgm:prSet/>
      <dgm:spPr/>
      <dgm:t>
        <a:bodyPr/>
        <a:lstStyle/>
        <a:p>
          <a:endParaRPr lang="en-US"/>
        </a:p>
      </dgm:t>
    </dgm:pt>
    <dgm:pt modelId="{18E014F3-CF74-4470-8C8E-0A7D1E7A51FE}">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5" action="ppaction://hlinksldjump"/>
            </a:rPr>
            <a:t>Nepal</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45D64C23-3612-4DC1-B0C3-18DA50A10D77}" type="parTrans" cxnId="{1E710A15-8AD7-4F2B-A1AB-91136D12D885}">
      <dgm:prSet/>
      <dgm:spPr/>
      <dgm:t>
        <a:bodyPr/>
        <a:lstStyle/>
        <a:p>
          <a:endParaRPr lang="en-US"/>
        </a:p>
      </dgm:t>
    </dgm:pt>
    <dgm:pt modelId="{4E32B499-E48B-436D-93DE-2EF0734CC87A}" type="sibTrans" cxnId="{1E710A15-8AD7-4F2B-A1AB-91136D12D885}">
      <dgm:prSet/>
      <dgm:spPr/>
      <dgm:t>
        <a:bodyPr/>
        <a:lstStyle/>
        <a:p>
          <a:endParaRPr lang="en-US"/>
        </a:p>
      </dgm:t>
    </dgm:pt>
    <dgm:pt modelId="{E55BCACA-5E87-4C9E-AF20-EE5E07421177}">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6" action="ppaction://hlinksldjump"/>
            </a:rPr>
            <a:t>New Zealand</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718073FE-5A10-4733-9854-BAFB19AB9DAF}" type="parTrans" cxnId="{95271AFC-8112-411E-AF52-0B6A4D28E9A2}">
      <dgm:prSet/>
      <dgm:spPr/>
      <dgm:t>
        <a:bodyPr/>
        <a:lstStyle/>
        <a:p>
          <a:endParaRPr lang="en-US"/>
        </a:p>
      </dgm:t>
    </dgm:pt>
    <dgm:pt modelId="{D28510A3-74ED-42F8-BACA-514454F9F3A3}" type="sibTrans" cxnId="{95271AFC-8112-411E-AF52-0B6A4D28E9A2}">
      <dgm:prSet/>
      <dgm:spPr/>
      <dgm:t>
        <a:bodyPr/>
        <a:lstStyle/>
        <a:p>
          <a:endParaRPr lang="en-US"/>
        </a:p>
      </dgm:t>
    </dgm:pt>
    <dgm:pt modelId="{739A7B21-AAD3-4F82-8A9D-B266EDD6FDC1}">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7" action="ppaction://hlinksldjump"/>
            </a:rPr>
            <a:t>Pakistan</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47DB8B77-4356-422D-A8A6-511271C40995}" type="parTrans" cxnId="{09356EF8-1AA4-4842-ABA2-90B3D04D6723}">
      <dgm:prSet/>
      <dgm:spPr/>
      <dgm:t>
        <a:bodyPr/>
        <a:lstStyle/>
        <a:p>
          <a:endParaRPr lang="en-US"/>
        </a:p>
      </dgm:t>
    </dgm:pt>
    <dgm:pt modelId="{9B505DB1-B31C-468B-8B06-E9D9797846E8}" type="sibTrans" cxnId="{09356EF8-1AA4-4842-ABA2-90B3D04D6723}">
      <dgm:prSet/>
      <dgm:spPr/>
      <dgm:t>
        <a:bodyPr/>
        <a:lstStyle/>
        <a:p>
          <a:endParaRPr lang="en-US"/>
        </a:p>
      </dgm:t>
    </dgm:pt>
    <dgm:pt modelId="{A8C83FF5-E683-4A4D-AB65-46C926E3586B}" type="pres">
      <dgm:prSet presAssocID="{00545FCE-E355-4E19-A36E-882EC06636D6}" presName="vert0" presStyleCnt="0">
        <dgm:presLayoutVars>
          <dgm:dir/>
          <dgm:animOne val="branch"/>
          <dgm:animLvl val="lvl"/>
        </dgm:presLayoutVars>
      </dgm:prSet>
      <dgm:spPr/>
    </dgm:pt>
    <dgm:pt modelId="{DD346E0B-8E25-48CE-9625-67335444459A}" type="pres">
      <dgm:prSet presAssocID="{0B48E236-F97E-4EDF-A8CA-3752D4179ED8}" presName="thickLine" presStyleLbl="alignNode1" presStyleIdx="0" presStyleCnt="1"/>
      <dgm:spPr/>
    </dgm:pt>
    <dgm:pt modelId="{FF6BAA54-ABF3-40FE-A83F-C08862FE3065}" type="pres">
      <dgm:prSet presAssocID="{0B48E236-F97E-4EDF-A8CA-3752D4179ED8}" presName="horz1" presStyleCnt="0"/>
      <dgm:spPr/>
    </dgm:pt>
    <dgm:pt modelId="{FC2AD589-12BB-4953-8004-A55DE6D66A66}" type="pres">
      <dgm:prSet presAssocID="{0B48E236-F97E-4EDF-A8CA-3752D4179ED8}" presName="tx1" presStyleLbl="revTx" presStyleIdx="0" presStyleCnt="11"/>
      <dgm:spPr/>
    </dgm:pt>
    <dgm:pt modelId="{4D82CB86-0D70-4257-8BAB-AABBE1559803}" type="pres">
      <dgm:prSet presAssocID="{0B48E236-F97E-4EDF-A8CA-3752D4179ED8}" presName="vert1" presStyleCnt="0"/>
      <dgm:spPr/>
    </dgm:pt>
    <dgm:pt modelId="{1014AFEA-33E1-49DB-A9CC-13504C546683}" type="pres">
      <dgm:prSet presAssocID="{E18C09FD-5512-4DF6-92EF-D4D39C1EAB51}" presName="vertSpace2a" presStyleCnt="0"/>
      <dgm:spPr/>
    </dgm:pt>
    <dgm:pt modelId="{BC599F47-8C41-4457-99B0-5FAAA55C92A1}" type="pres">
      <dgm:prSet presAssocID="{E18C09FD-5512-4DF6-92EF-D4D39C1EAB51}" presName="horz2" presStyleCnt="0"/>
      <dgm:spPr/>
    </dgm:pt>
    <dgm:pt modelId="{C8DEA93A-F09F-4149-8F1A-49A4DF1F6D4D}" type="pres">
      <dgm:prSet presAssocID="{E18C09FD-5512-4DF6-92EF-D4D39C1EAB51}" presName="horzSpace2" presStyleCnt="0"/>
      <dgm:spPr/>
    </dgm:pt>
    <dgm:pt modelId="{AD752ACD-25BE-4BCC-8057-4A54C29349E3}" type="pres">
      <dgm:prSet presAssocID="{E18C09FD-5512-4DF6-92EF-D4D39C1EAB51}" presName="tx2" presStyleLbl="revTx" presStyleIdx="1" presStyleCnt="11"/>
      <dgm:spPr/>
    </dgm:pt>
    <dgm:pt modelId="{B3838BD6-3B13-468D-89C8-9122826F13C2}" type="pres">
      <dgm:prSet presAssocID="{E18C09FD-5512-4DF6-92EF-D4D39C1EAB51}" presName="vert2" presStyleCnt="0"/>
      <dgm:spPr/>
    </dgm:pt>
    <dgm:pt modelId="{2CD919BD-DA20-4FC3-9729-D5164C386894}" type="pres">
      <dgm:prSet presAssocID="{E18C09FD-5512-4DF6-92EF-D4D39C1EAB51}" presName="thinLine2b" presStyleLbl="callout" presStyleIdx="0" presStyleCnt="10"/>
      <dgm:spPr/>
    </dgm:pt>
    <dgm:pt modelId="{2EF081A5-EA9D-48D1-8ECB-9F0EB5403A5E}" type="pres">
      <dgm:prSet presAssocID="{E18C09FD-5512-4DF6-92EF-D4D39C1EAB51}" presName="vertSpace2b" presStyleCnt="0"/>
      <dgm:spPr/>
    </dgm:pt>
    <dgm:pt modelId="{4ED94AF3-398B-4630-B0E7-C78C90CFD97F}" type="pres">
      <dgm:prSet presAssocID="{745B8BF6-A85B-488C-B62B-05B88D6592C1}" presName="horz2" presStyleCnt="0"/>
      <dgm:spPr/>
    </dgm:pt>
    <dgm:pt modelId="{5B009579-FE81-4B5F-8725-F77CC6C406CA}" type="pres">
      <dgm:prSet presAssocID="{745B8BF6-A85B-488C-B62B-05B88D6592C1}" presName="horzSpace2" presStyleCnt="0"/>
      <dgm:spPr/>
    </dgm:pt>
    <dgm:pt modelId="{7ED11E6A-19B7-4B51-84F1-6467E473F083}" type="pres">
      <dgm:prSet presAssocID="{745B8BF6-A85B-488C-B62B-05B88D6592C1}" presName="tx2" presStyleLbl="revTx" presStyleIdx="2" presStyleCnt="11"/>
      <dgm:spPr/>
    </dgm:pt>
    <dgm:pt modelId="{3ADA8B21-CF19-4E86-8684-2E03F4DB39E7}" type="pres">
      <dgm:prSet presAssocID="{745B8BF6-A85B-488C-B62B-05B88D6592C1}" presName="vert2" presStyleCnt="0"/>
      <dgm:spPr/>
    </dgm:pt>
    <dgm:pt modelId="{90A260C7-351A-45A6-906C-D6B9E44A1C35}" type="pres">
      <dgm:prSet presAssocID="{745B8BF6-A85B-488C-B62B-05B88D6592C1}" presName="thinLine2b" presStyleLbl="callout" presStyleIdx="1" presStyleCnt="10"/>
      <dgm:spPr/>
    </dgm:pt>
    <dgm:pt modelId="{C9351C0E-104A-4DEC-AB84-AA9EE108AAA6}" type="pres">
      <dgm:prSet presAssocID="{745B8BF6-A85B-488C-B62B-05B88D6592C1}" presName="vertSpace2b" presStyleCnt="0"/>
      <dgm:spPr/>
    </dgm:pt>
    <dgm:pt modelId="{86032E89-66BA-44A0-A565-6DE6EC80A2D9}" type="pres">
      <dgm:prSet presAssocID="{0EF5546E-A467-4C70-B3BF-DCE86345639B}" presName="horz2" presStyleCnt="0"/>
      <dgm:spPr/>
    </dgm:pt>
    <dgm:pt modelId="{303EA501-4A8C-4D71-B04F-293CC7205D35}" type="pres">
      <dgm:prSet presAssocID="{0EF5546E-A467-4C70-B3BF-DCE86345639B}" presName="horzSpace2" presStyleCnt="0"/>
      <dgm:spPr/>
    </dgm:pt>
    <dgm:pt modelId="{5C0C67E8-A485-4E48-AA41-A6A7F0D1D14B}" type="pres">
      <dgm:prSet presAssocID="{0EF5546E-A467-4C70-B3BF-DCE86345639B}" presName="tx2" presStyleLbl="revTx" presStyleIdx="3" presStyleCnt="11"/>
      <dgm:spPr/>
    </dgm:pt>
    <dgm:pt modelId="{CA2700F2-BF61-4CD2-98DC-1EB6AAC2581C}" type="pres">
      <dgm:prSet presAssocID="{0EF5546E-A467-4C70-B3BF-DCE86345639B}" presName="vert2" presStyleCnt="0"/>
      <dgm:spPr/>
    </dgm:pt>
    <dgm:pt modelId="{7029BCD0-337D-4FE8-B2D3-953C5DFF1F19}" type="pres">
      <dgm:prSet presAssocID="{0EF5546E-A467-4C70-B3BF-DCE86345639B}" presName="thinLine2b" presStyleLbl="callout" presStyleIdx="2" presStyleCnt="10"/>
      <dgm:spPr/>
    </dgm:pt>
    <dgm:pt modelId="{3064CCDB-8F82-44BB-9899-392F8473F44D}" type="pres">
      <dgm:prSet presAssocID="{0EF5546E-A467-4C70-B3BF-DCE86345639B}" presName="vertSpace2b" presStyleCnt="0"/>
      <dgm:spPr/>
    </dgm:pt>
    <dgm:pt modelId="{A62EE1F7-A7C9-4DA0-AED0-059742E06014}" type="pres">
      <dgm:prSet presAssocID="{5F31880E-A2E5-437F-A7E9-915645356029}" presName="horz2" presStyleCnt="0"/>
      <dgm:spPr/>
    </dgm:pt>
    <dgm:pt modelId="{F2A1E5B0-2771-41C3-9131-6E579F2B6373}" type="pres">
      <dgm:prSet presAssocID="{5F31880E-A2E5-437F-A7E9-915645356029}" presName="horzSpace2" presStyleCnt="0"/>
      <dgm:spPr/>
    </dgm:pt>
    <dgm:pt modelId="{F501ADEA-ABC8-4CC7-8946-96C789C6E07D}" type="pres">
      <dgm:prSet presAssocID="{5F31880E-A2E5-437F-A7E9-915645356029}" presName="tx2" presStyleLbl="revTx" presStyleIdx="4" presStyleCnt="11"/>
      <dgm:spPr/>
    </dgm:pt>
    <dgm:pt modelId="{CB19B26F-F8EA-46B2-969D-83FAFE39C7F6}" type="pres">
      <dgm:prSet presAssocID="{5F31880E-A2E5-437F-A7E9-915645356029}" presName="vert2" presStyleCnt="0"/>
      <dgm:spPr/>
    </dgm:pt>
    <dgm:pt modelId="{E31C398E-ADB3-4AAE-B040-87536B1558CB}" type="pres">
      <dgm:prSet presAssocID="{5F31880E-A2E5-437F-A7E9-915645356029}" presName="thinLine2b" presStyleLbl="callout" presStyleIdx="3" presStyleCnt="10"/>
      <dgm:spPr/>
    </dgm:pt>
    <dgm:pt modelId="{0B38BFEB-A275-4762-9A5E-58A25A7D3B70}" type="pres">
      <dgm:prSet presAssocID="{5F31880E-A2E5-437F-A7E9-915645356029}" presName="vertSpace2b" presStyleCnt="0"/>
      <dgm:spPr/>
    </dgm:pt>
    <dgm:pt modelId="{01CF5E4C-3E0F-4218-991A-81076FC65C3F}" type="pres">
      <dgm:prSet presAssocID="{FE7D05CB-91A9-46D5-BE78-441BFB81E2A8}" presName="horz2" presStyleCnt="0"/>
      <dgm:spPr/>
    </dgm:pt>
    <dgm:pt modelId="{54BFEBE1-DA10-44FF-BA79-2C6376BED305}" type="pres">
      <dgm:prSet presAssocID="{FE7D05CB-91A9-46D5-BE78-441BFB81E2A8}" presName="horzSpace2" presStyleCnt="0"/>
      <dgm:spPr/>
    </dgm:pt>
    <dgm:pt modelId="{1EB1CA94-5574-4B2B-9D1D-CC65892B151B}" type="pres">
      <dgm:prSet presAssocID="{FE7D05CB-91A9-46D5-BE78-441BFB81E2A8}" presName="tx2" presStyleLbl="revTx" presStyleIdx="5" presStyleCnt="11"/>
      <dgm:spPr/>
    </dgm:pt>
    <dgm:pt modelId="{B33648EC-A406-4CA3-9949-B8EEC653D811}" type="pres">
      <dgm:prSet presAssocID="{FE7D05CB-91A9-46D5-BE78-441BFB81E2A8}" presName="vert2" presStyleCnt="0"/>
      <dgm:spPr/>
    </dgm:pt>
    <dgm:pt modelId="{18E34FC9-80D2-4446-8050-5CEA6917DCB1}" type="pres">
      <dgm:prSet presAssocID="{FE7D05CB-91A9-46D5-BE78-441BFB81E2A8}" presName="thinLine2b" presStyleLbl="callout" presStyleIdx="4" presStyleCnt="10"/>
      <dgm:spPr/>
    </dgm:pt>
    <dgm:pt modelId="{B8047A57-A488-4386-B3A0-51D35697960C}" type="pres">
      <dgm:prSet presAssocID="{FE7D05CB-91A9-46D5-BE78-441BFB81E2A8}" presName="vertSpace2b" presStyleCnt="0"/>
      <dgm:spPr/>
    </dgm:pt>
    <dgm:pt modelId="{ECA4D10F-A4FD-4D11-BE6C-75BC1A99F071}" type="pres">
      <dgm:prSet presAssocID="{8A1C6F97-E247-4AAE-8C3A-516F37B10844}" presName="horz2" presStyleCnt="0"/>
      <dgm:spPr/>
    </dgm:pt>
    <dgm:pt modelId="{CFC776B6-F536-43D8-A105-ACEC66D1C4B2}" type="pres">
      <dgm:prSet presAssocID="{8A1C6F97-E247-4AAE-8C3A-516F37B10844}" presName="horzSpace2" presStyleCnt="0"/>
      <dgm:spPr/>
    </dgm:pt>
    <dgm:pt modelId="{908BF76F-184D-40CC-A77F-84FA27DE3F5F}" type="pres">
      <dgm:prSet presAssocID="{8A1C6F97-E247-4AAE-8C3A-516F37B10844}" presName="tx2" presStyleLbl="revTx" presStyleIdx="6" presStyleCnt="11"/>
      <dgm:spPr/>
    </dgm:pt>
    <dgm:pt modelId="{9EC0D78C-B2F1-4619-92B8-6945D3E8817C}" type="pres">
      <dgm:prSet presAssocID="{8A1C6F97-E247-4AAE-8C3A-516F37B10844}" presName="vert2" presStyleCnt="0"/>
      <dgm:spPr/>
    </dgm:pt>
    <dgm:pt modelId="{668AF3BB-60B2-4546-95C0-E085E7A6B282}" type="pres">
      <dgm:prSet presAssocID="{8A1C6F97-E247-4AAE-8C3A-516F37B10844}" presName="thinLine2b" presStyleLbl="callout" presStyleIdx="5" presStyleCnt="10"/>
      <dgm:spPr/>
    </dgm:pt>
    <dgm:pt modelId="{F579972D-CC89-49FA-BF64-0037FF8A4D45}" type="pres">
      <dgm:prSet presAssocID="{8A1C6F97-E247-4AAE-8C3A-516F37B10844}" presName="vertSpace2b" presStyleCnt="0"/>
      <dgm:spPr/>
    </dgm:pt>
    <dgm:pt modelId="{BE43117F-2870-49AF-B77C-CE3053EFBC07}" type="pres">
      <dgm:prSet presAssocID="{9B0910E5-94B8-4C30-96C6-B6D2F6F06FFD}" presName="horz2" presStyleCnt="0"/>
      <dgm:spPr/>
    </dgm:pt>
    <dgm:pt modelId="{90BEC51C-E9F2-4F72-95FE-036834146D3E}" type="pres">
      <dgm:prSet presAssocID="{9B0910E5-94B8-4C30-96C6-B6D2F6F06FFD}" presName="horzSpace2" presStyleCnt="0"/>
      <dgm:spPr/>
    </dgm:pt>
    <dgm:pt modelId="{274FCA88-4163-4F01-9088-16A365168FDD}" type="pres">
      <dgm:prSet presAssocID="{9B0910E5-94B8-4C30-96C6-B6D2F6F06FFD}" presName="tx2" presStyleLbl="revTx" presStyleIdx="7" presStyleCnt="11"/>
      <dgm:spPr/>
    </dgm:pt>
    <dgm:pt modelId="{64F00877-CD51-4E2D-9FA4-952DFBB96AC2}" type="pres">
      <dgm:prSet presAssocID="{9B0910E5-94B8-4C30-96C6-B6D2F6F06FFD}" presName="vert2" presStyleCnt="0"/>
      <dgm:spPr/>
    </dgm:pt>
    <dgm:pt modelId="{CCA9B1D1-28BC-4036-90B2-B71B04FFD925}" type="pres">
      <dgm:prSet presAssocID="{9B0910E5-94B8-4C30-96C6-B6D2F6F06FFD}" presName="thinLine2b" presStyleLbl="callout" presStyleIdx="6" presStyleCnt="10"/>
      <dgm:spPr/>
    </dgm:pt>
    <dgm:pt modelId="{E89402C4-9B0B-4102-94ED-D57432FA8F46}" type="pres">
      <dgm:prSet presAssocID="{9B0910E5-94B8-4C30-96C6-B6D2F6F06FFD}" presName="vertSpace2b" presStyleCnt="0"/>
      <dgm:spPr/>
    </dgm:pt>
    <dgm:pt modelId="{EAB28D5C-3863-4C46-8605-0E40BAEB3677}" type="pres">
      <dgm:prSet presAssocID="{18E014F3-CF74-4470-8C8E-0A7D1E7A51FE}" presName="horz2" presStyleCnt="0"/>
      <dgm:spPr/>
    </dgm:pt>
    <dgm:pt modelId="{12F46A62-A1B1-4745-8171-4F0C3CB0CDEC}" type="pres">
      <dgm:prSet presAssocID="{18E014F3-CF74-4470-8C8E-0A7D1E7A51FE}" presName="horzSpace2" presStyleCnt="0"/>
      <dgm:spPr/>
    </dgm:pt>
    <dgm:pt modelId="{16CA0050-1D1F-46E5-85F5-C12267EEC341}" type="pres">
      <dgm:prSet presAssocID="{18E014F3-CF74-4470-8C8E-0A7D1E7A51FE}" presName="tx2" presStyleLbl="revTx" presStyleIdx="8" presStyleCnt="11"/>
      <dgm:spPr/>
    </dgm:pt>
    <dgm:pt modelId="{BB3A3200-0076-4452-B48C-21F1BC2E8D63}" type="pres">
      <dgm:prSet presAssocID="{18E014F3-CF74-4470-8C8E-0A7D1E7A51FE}" presName="vert2" presStyleCnt="0"/>
      <dgm:spPr/>
    </dgm:pt>
    <dgm:pt modelId="{606CB630-2898-418D-8ABD-2F8977742BF4}" type="pres">
      <dgm:prSet presAssocID="{18E014F3-CF74-4470-8C8E-0A7D1E7A51FE}" presName="thinLine2b" presStyleLbl="callout" presStyleIdx="7" presStyleCnt="10"/>
      <dgm:spPr/>
    </dgm:pt>
    <dgm:pt modelId="{E55FCE9D-DA67-4A0B-85E4-CFECFD3CEEE9}" type="pres">
      <dgm:prSet presAssocID="{18E014F3-CF74-4470-8C8E-0A7D1E7A51FE}" presName="vertSpace2b" presStyleCnt="0"/>
      <dgm:spPr/>
    </dgm:pt>
    <dgm:pt modelId="{BD241626-04D0-4A97-B8E1-52D9BF67DF78}" type="pres">
      <dgm:prSet presAssocID="{E55BCACA-5E87-4C9E-AF20-EE5E07421177}" presName="horz2" presStyleCnt="0"/>
      <dgm:spPr/>
    </dgm:pt>
    <dgm:pt modelId="{4020022D-733C-4EF3-BEBF-3178D688A696}" type="pres">
      <dgm:prSet presAssocID="{E55BCACA-5E87-4C9E-AF20-EE5E07421177}" presName="horzSpace2" presStyleCnt="0"/>
      <dgm:spPr/>
    </dgm:pt>
    <dgm:pt modelId="{89995FF6-E61D-4498-85F0-BA9EF01BF654}" type="pres">
      <dgm:prSet presAssocID="{E55BCACA-5E87-4C9E-AF20-EE5E07421177}" presName="tx2" presStyleLbl="revTx" presStyleIdx="9" presStyleCnt="11"/>
      <dgm:spPr/>
    </dgm:pt>
    <dgm:pt modelId="{85B5D76C-79ED-472D-BCF4-A437935898F1}" type="pres">
      <dgm:prSet presAssocID="{E55BCACA-5E87-4C9E-AF20-EE5E07421177}" presName="vert2" presStyleCnt="0"/>
      <dgm:spPr/>
    </dgm:pt>
    <dgm:pt modelId="{7FE8BD38-FA97-4D60-AE4C-E0C533DEDB80}" type="pres">
      <dgm:prSet presAssocID="{E55BCACA-5E87-4C9E-AF20-EE5E07421177}" presName="thinLine2b" presStyleLbl="callout" presStyleIdx="8" presStyleCnt="10"/>
      <dgm:spPr/>
    </dgm:pt>
    <dgm:pt modelId="{B7117F0F-7DCD-4344-865E-9CCDE600626A}" type="pres">
      <dgm:prSet presAssocID="{E55BCACA-5E87-4C9E-AF20-EE5E07421177}" presName="vertSpace2b" presStyleCnt="0"/>
      <dgm:spPr/>
    </dgm:pt>
    <dgm:pt modelId="{86E5C6C1-7E56-4FED-B8E0-E336A0EE06CB}" type="pres">
      <dgm:prSet presAssocID="{739A7B21-AAD3-4F82-8A9D-B266EDD6FDC1}" presName="horz2" presStyleCnt="0"/>
      <dgm:spPr/>
    </dgm:pt>
    <dgm:pt modelId="{6176031C-E397-4D9C-81E7-0E7CA2CD6F59}" type="pres">
      <dgm:prSet presAssocID="{739A7B21-AAD3-4F82-8A9D-B266EDD6FDC1}" presName="horzSpace2" presStyleCnt="0"/>
      <dgm:spPr/>
    </dgm:pt>
    <dgm:pt modelId="{C034C3E3-52C2-4BE0-A577-BB03B491E0CB}" type="pres">
      <dgm:prSet presAssocID="{739A7B21-AAD3-4F82-8A9D-B266EDD6FDC1}" presName="tx2" presStyleLbl="revTx" presStyleIdx="10" presStyleCnt="11"/>
      <dgm:spPr/>
    </dgm:pt>
    <dgm:pt modelId="{7E090836-423A-4CD7-A3F6-87B461917AB4}" type="pres">
      <dgm:prSet presAssocID="{739A7B21-AAD3-4F82-8A9D-B266EDD6FDC1}" presName="vert2" presStyleCnt="0"/>
      <dgm:spPr/>
    </dgm:pt>
    <dgm:pt modelId="{C4C10CC0-1E66-4CC0-B74D-752D5A630ACB}" type="pres">
      <dgm:prSet presAssocID="{739A7B21-AAD3-4F82-8A9D-B266EDD6FDC1}" presName="thinLine2b" presStyleLbl="callout" presStyleIdx="9" presStyleCnt="10"/>
      <dgm:spPr/>
    </dgm:pt>
    <dgm:pt modelId="{25A7B5D8-E0C5-4919-918C-EFC7D6227092}" type="pres">
      <dgm:prSet presAssocID="{739A7B21-AAD3-4F82-8A9D-B266EDD6FDC1}" presName="vertSpace2b" presStyleCnt="0"/>
      <dgm:spPr/>
    </dgm:pt>
  </dgm:ptLst>
  <dgm:cxnLst>
    <dgm:cxn modelId="{08F01D05-D264-4E74-BEA2-771F30A635D7}" type="presOf" srcId="{8A1C6F97-E247-4AAE-8C3A-516F37B10844}" destId="{908BF76F-184D-40CC-A77F-84FA27DE3F5F}" srcOrd="0" destOrd="0" presId="urn:microsoft.com/office/officeart/2008/layout/LinedList"/>
    <dgm:cxn modelId="{63AB7A0D-61A9-477D-B35C-545B5EB4D6DA}" srcId="{0B48E236-F97E-4EDF-A8CA-3752D4179ED8}" destId="{745B8BF6-A85B-488C-B62B-05B88D6592C1}" srcOrd="1" destOrd="0" parTransId="{6B072C7E-4EF1-43B3-8FC3-200BFC7A82F9}" sibTransId="{89E8EA36-8045-44EE-A47A-EAFC17EE3276}"/>
    <dgm:cxn modelId="{1E710A15-8AD7-4F2B-A1AB-91136D12D885}" srcId="{0B48E236-F97E-4EDF-A8CA-3752D4179ED8}" destId="{18E014F3-CF74-4470-8C8E-0A7D1E7A51FE}" srcOrd="7" destOrd="0" parTransId="{45D64C23-3612-4DC1-B0C3-18DA50A10D77}" sibTransId="{4E32B499-E48B-436D-93DE-2EF0734CC87A}"/>
    <dgm:cxn modelId="{22145223-BAF3-495C-A70A-BEA8B32EC4DE}" type="presOf" srcId="{FE7D05CB-91A9-46D5-BE78-441BFB81E2A8}" destId="{1EB1CA94-5574-4B2B-9D1D-CC65892B151B}" srcOrd="0" destOrd="0" presId="urn:microsoft.com/office/officeart/2008/layout/LinedList"/>
    <dgm:cxn modelId="{1108EF5E-E0D6-4F93-BE2E-2295559265EA}" type="presOf" srcId="{E18C09FD-5512-4DF6-92EF-D4D39C1EAB51}" destId="{AD752ACD-25BE-4BCC-8057-4A54C29349E3}" srcOrd="0" destOrd="0" presId="urn:microsoft.com/office/officeart/2008/layout/LinedList"/>
    <dgm:cxn modelId="{7F2A9054-E0CC-41EF-BB8E-9F4E01FFA0AD}" srcId="{0B48E236-F97E-4EDF-A8CA-3752D4179ED8}" destId="{0EF5546E-A467-4C70-B3BF-DCE86345639B}" srcOrd="2" destOrd="0" parTransId="{BB6FF3E9-3896-428D-B50D-01C577D1C0C3}" sibTransId="{325CA11F-C90B-4D8F-B51B-583D6ABCD33C}"/>
    <dgm:cxn modelId="{398FB256-B569-418F-B4F5-930EC5D3FA4C}" type="presOf" srcId="{E55BCACA-5E87-4C9E-AF20-EE5E07421177}" destId="{89995FF6-E61D-4498-85F0-BA9EF01BF654}" srcOrd="0" destOrd="0" presId="urn:microsoft.com/office/officeart/2008/layout/LinedList"/>
    <dgm:cxn modelId="{07926959-DE55-47E9-B68A-99D1FD4D9168}" type="presOf" srcId="{0B48E236-F97E-4EDF-A8CA-3752D4179ED8}" destId="{FC2AD589-12BB-4953-8004-A55DE6D66A66}" srcOrd="0" destOrd="0" presId="urn:microsoft.com/office/officeart/2008/layout/LinedList"/>
    <dgm:cxn modelId="{9F10217D-76F3-4C37-AECF-901BF1F52F62}" type="presOf" srcId="{00545FCE-E355-4E19-A36E-882EC06636D6}" destId="{A8C83FF5-E683-4A4D-AB65-46C926E3586B}" srcOrd="0" destOrd="0" presId="urn:microsoft.com/office/officeart/2008/layout/LinedList"/>
    <dgm:cxn modelId="{8DE8BC8C-633B-48B0-A667-FFFB0A74591A}" srcId="{0B48E236-F97E-4EDF-A8CA-3752D4179ED8}" destId="{E18C09FD-5512-4DF6-92EF-D4D39C1EAB51}" srcOrd="0" destOrd="0" parTransId="{8C735ECC-30B4-4DF3-8AC7-AB9B7C9F2547}" sibTransId="{92ED8517-BCE5-4E49-B3C2-469B3FEB2895}"/>
    <dgm:cxn modelId="{E7DE9394-7E58-4C03-A84F-99B036D9A064}" srcId="{0B48E236-F97E-4EDF-A8CA-3752D4179ED8}" destId="{8A1C6F97-E247-4AAE-8C3A-516F37B10844}" srcOrd="5" destOrd="0" parTransId="{BF4DB888-A67C-4EA6-9531-0DAE73A840F1}" sibTransId="{5EDA6AA9-4B5A-4416-95A2-CCAEB52B39CC}"/>
    <dgm:cxn modelId="{58E7A994-77F7-4B09-8B28-8C5683743AAA}" type="presOf" srcId="{9B0910E5-94B8-4C30-96C6-B6D2F6F06FFD}" destId="{274FCA88-4163-4F01-9088-16A365168FDD}" srcOrd="0" destOrd="0" presId="urn:microsoft.com/office/officeart/2008/layout/LinedList"/>
    <dgm:cxn modelId="{650CB79A-3517-4574-848B-2E9A17274A2B}" srcId="{00545FCE-E355-4E19-A36E-882EC06636D6}" destId="{0B48E236-F97E-4EDF-A8CA-3752D4179ED8}" srcOrd="0" destOrd="0" parTransId="{53BE1200-3AE4-40A5-A3F0-C95BD8F5E880}" sibTransId="{0A90E9FF-413B-42AC-967E-4AC70BFD9489}"/>
    <dgm:cxn modelId="{DE79F7A8-C2FE-4D75-982F-202DFED72EE1}" srcId="{0B48E236-F97E-4EDF-A8CA-3752D4179ED8}" destId="{FE7D05CB-91A9-46D5-BE78-441BFB81E2A8}" srcOrd="4" destOrd="0" parTransId="{B83BC6AC-FA94-48CD-9627-BD7BE315B865}" sibTransId="{16AE76E9-85F9-44EE-B14A-60F133B99F54}"/>
    <dgm:cxn modelId="{E242C7A9-5EEB-407C-8B1A-6347FACFE643}" type="presOf" srcId="{745B8BF6-A85B-488C-B62B-05B88D6592C1}" destId="{7ED11E6A-19B7-4B51-84F1-6467E473F083}" srcOrd="0" destOrd="0" presId="urn:microsoft.com/office/officeart/2008/layout/LinedList"/>
    <dgm:cxn modelId="{24618FAB-7D45-4D15-AA41-F9A04CA6C034}" type="presOf" srcId="{0EF5546E-A467-4C70-B3BF-DCE86345639B}" destId="{5C0C67E8-A485-4E48-AA41-A6A7F0D1D14B}" srcOrd="0" destOrd="0" presId="urn:microsoft.com/office/officeart/2008/layout/LinedList"/>
    <dgm:cxn modelId="{9642DFB2-34C4-4F8A-BAC2-5446B9BADB29}" type="presOf" srcId="{5F31880E-A2E5-437F-A7E9-915645356029}" destId="{F501ADEA-ABC8-4CC7-8946-96C789C6E07D}" srcOrd="0" destOrd="0" presId="urn:microsoft.com/office/officeart/2008/layout/LinedList"/>
    <dgm:cxn modelId="{6FF167CA-436E-4541-B052-378FE03C991D}" srcId="{0B48E236-F97E-4EDF-A8CA-3752D4179ED8}" destId="{5F31880E-A2E5-437F-A7E9-915645356029}" srcOrd="3" destOrd="0" parTransId="{E2EA44DF-0EC9-4539-9753-6F9DE71223D0}" sibTransId="{DA1BBB40-B25E-4004-9CC4-9C55B2C801FD}"/>
    <dgm:cxn modelId="{CC7EEBCB-2444-4857-AD6D-AEC8B4A61DEB}" type="presOf" srcId="{18E014F3-CF74-4470-8C8E-0A7D1E7A51FE}" destId="{16CA0050-1D1F-46E5-85F5-C12267EEC341}" srcOrd="0" destOrd="0" presId="urn:microsoft.com/office/officeart/2008/layout/LinedList"/>
    <dgm:cxn modelId="{C00E44EF-FFDF-47DC-956E-4CC73D75AE0B}" srcId="{0B48E236-F97E-4EDF-A8CA-3752D4179ED8}" destId="{9B0910E5-94B8-4C30-96C6-B6D2F6F06FFD}" srcOrd="6" destOrd="0" parTransId="{E976AE6C-2764-4D59-9E18-6080F83D5F34}" sibTransId="{4A4DD669-ECDE-49FB-80C1-5AACECE2B7EF}"/>
    <dgm:cxn modelId="{BDBD7FF1-3974-43E4-BF1B-21C74619240B}" type="presOf" srcId="{739A7B21-AAD3-4F82-8A9D-B266EDD6FDC1}" destId="{C034C3E3-52C2-4BE0-A577-BB03B491E0CB}" srcOrd="0" destOrd="0" presId="urn:microsoft.com/office/officeart/2008/layout/LinedList"/>
    <dgm:cxn modelId="{09356EF8-1AA4-4842-ABA2-90B3D04D6723}" srcId="{0B48E236-F97E-4EDF-A8CA-3752D4179ED8}" destId="{739A7B21-AAD3-4F82-8A9D-B266EDD6FDC1}" srcOrd="9" destOrd="0" parTransId="{47DB8B77-4356-422D-A8A6-511271C40995}" sibTransId="{9B505DB1-B31C-468B-8B06-E9D9797846E8}"/>
    <dgm:cxn modelId="{95271AFC-8112-411E-AF52-0B6A4D28E9A2}" srcId="{0B48E236-F97E-4EDF-A8CA-3752D4179ED8}" destId="{E55BCACA-5E87-4C9E-AF20-EE5E07421177}" srcOrd="8" destOrd="0" parTransId="{718073FE-5A10-4733-9854-BAFB19AB9DAF}" sibTransId="{D28510A3-74ED-42F8-BACA-514454F9F3A3}"/>
    <dgm:cxn modelId="{205102C4-3BDD-46B8-B017-4FDAA8251B7D}" type="presParOf" srcId="{A8C83FF5-E683-4A4D-AB65-46C926E3586B}" destId="{DD346E0B-8E25-48CE-9625-67335444459A}" srcOrd="0" destOrd="0" presId="urn:microsoft.com/office/officeart/2008/layout/LinedList"/>
    <dgm:cxn modelId="{95CF3FE0-E524-4603-A9DE-3CEE582A9FA3}" type="presParOf" srcId="{A8C83FF5-E683-4A4D-AB65-46C926E3586B}" destId="{FF6BAA54-ABF3-40FE-A83F-C08862FE3065}" srcOrd="1" destOrd="0" presId="urn:microsoft.com/office/officeart/2008/layout/LinedList"/>
    <dgm:cxn modelId="{16786C33-D98A-4CF7-A796-536163110769}" type="presParOf" srcId="{FF6BAA54-ABF3-40FE-A83F-C08862FE3065}" destId="{FC2AD589-12BB-4953-8004-A55DE6D66A66}" srcOrd="0" destOrd="0" presId="urn:microsoft.com/office/officeart/2008/layout/LinedList"/>
    <dgm:cxn modelId="{09A5C1F4-448E-431F-AA8A-80C8B50ADF84}" type="presParOf" srcId="{FF6BAA54-ABF3-40FE-A83F-C08862FE3065}" destId="{4D82CB86-0D70-4257-8BAB-AABBE1559803}" srcOrd="1" destOrd="0" presId="urn:microsoft.com/office/officeart/2008/layout/LinedList"/>
    <dgm:cxn modelId="{0B76A54B-4D57-4834-B2DC-E9C915F65CD5}" type="presParOf" srcId="{4D82CB86-0D70-4257-8BAB-AABBE1559803}" destId="{1014AFEA-33E1-49DB-A9CC-13504C546683}" srcOrd="0" destOrd="0" presId="urn:microsoft.com/office/officeart/2008/layout/LinedList"/>
    <dgm:cxn modelId="{C844F499-3F51-4DBA-92A4-4CEDA5EC0610}" type="presParOf" srcId="{4D82CB86-0D70-4257-8BAB-AABBE1559803}" destId="{BC599F47-8C41-4457-99B0-5FAAA55C92A1}" srcOrd="1" destOrd="0" presId="urn:microsoft.com/office/officeart/2008/layout/LinedList"/>
    <dgm:cxn modelId="{A0D2A9CE-E90D-4783-A5B0-82370DC18965}" type="presParOf" srcId="{BC599F47-8C41-4457-99B0-5FAAA55C92A1}" destId="{C8DEA93A-F09F-4149-8F1A-49A4DF1F6D4D}" srcOrd="0" destOrd="0" presId="urn:microsoft.com/office/officeart/2008/layout/LinedList"/>
    <dgm:cxn modelId="{D25AA5C4-3224-45CD-85B2-F1CEFCCCE919}" type="presParOf" srcId="{BC599F47-8C41-4457-99B0-5FAAA55C92A1}" destId="{AD752ACD-25BE-4BCC-8057-4A54C29349E3}" srcOrd="1" destOrd="0" presId="urn:microsoft.com/office/officeart/2008/layout/LinedList"/>
    <dgm:cxn modelId="{C50A96CA-EF5C-4907-BDF8-0AAFD3AC3284}" type="presParOf" srcId="{BC599F47-8C41-4457-99B0-5FAAA55C92A1}" destId="{B3838BD6-3B13-468D-89C8-9122826F13C2}" srcOrd="2" destOrd="0" presId="urn:microsoft.com/office/officeart/2008/layout/LinedList"/>
    <dgm:cxn modelId="{B2C0C13F-FE47-4D84-B760-8B1BAD4BD691}" type="presParOf" srcId="{4D82CB86-0D70-4257-8BAB-AABBE1559803}" destId="{2CD919BD-DA20-4FC3-9729-D5164C386894}" srcOrd="2" destOrd="0" presId="urn:microsoft.com/office/officeart/2008/layout/LinedList"/>
    <dgm:cxn modelId="{8A2C2D9F-8546-4711-B118-2F35662E165D}" type="presParOf" srcId="{4D82CB86-0D70-4257-8BAB-AABBE1559803}" destId="{2EF081A5-EA9D-48D1-8ECB-9F0EB5403A5E}" srcOrd="3" destOrd="0" presId="urn:microsoft.com/office/officeart/2008/layout/LinedList"/>
    <dgm:cxn modelId="{43136053-4944-4F53-AB6B-0A505BA63F0B}" type="presParOf" srcId="{4D82CB86-0D70-4257-8BAB-AABBE1559803}" destId="{4ED94AF3-398B-4630-B0E7-C78C90CFD97F}" srcOrd="4" destOrd="0" presId="urn:microsoft.com/office/officeart/2008/layout/LinedList"/>
    <dgm:cxn modelId="{09CCBB92-D0B7-44E6-8023-84E7819802D7}" type="presParOf" srcId="{4ED94AF3-398B-4630-B0E7-C78C90CFD97F}" destId="{5B009579-FE81-4B5F-8725-F77CC6C406CA}" srcOrd="0" destOrd="0" presId="urn:microsoft.com/office/officeart/2008/layout/LinedList"/>
    <dgm:cxn modelId="{B7AD0027-1DD2-4AEF-8D02-55734FC85633}" type="presParOf" srcId="{4ED94AF3-398B-4630-B0E7-C78C90CFD97F}" destId="{7ED11E6A-19B7-4B51-84F1-6467E473F083}" srcOrd="1" destOrd="0" presId="urn:microsoft.com/office/officeart/2008/layout/LinedList"/>
    <dgm:cxn modelId="{7E09DF81-54F3-4D27-91AF-9CA2EDDE6DE7}" type="presParOf" srcId="{4ED94AF3-398B-4630-B0E7-C78C90CFD97F}" destId="{3ADA8B21-CF19-4E86-8684-2E03F4DB39E7}" srcOrd="2" destOrd="0" presId="urn:microsoft.com/office/officeart/2008/layout/LinedList"/>
    <dgm:cxn modelId="{64D2155A-67B0-4FDB-874D-042216BAA86D}" type="presParOf" srcId="{4D82CB86-0D70-4257-8BAB-AABBE1559803}" destId="{90A260C7-351A-45A6-906C-D6B9E44A1C35}" srcOrd="5" destOrd="0" presId="urn:microsoft.com/office/officeart/2008/layout/LinedList"/>
    <dgm:cxn modelId="{F07F91BF-88B8-443E-BD0A-0787AD8EC814}" type="presParOf" srcId="{4D82CB86-0D70-4257-8BAB-AABBE1559803}" destId="{C9351C0E-104A-4DEC-AB84-AA9EE108AAA6}" srcOrd="6" destOrd="0" presId="urn:microsoft.com/office/officeart/2008/layout/LinedList"/>
    <dgm:cxn modelId="{F2FC13B1-1F1C-4AB5-AAA0-9D1E70CD1E65}" type="presParOf" srcId="{4D82CB86-0D70-4257-8BAB-AABBE1559803}" destId="{86032E89-66BA-44A0-A565-6DE6EC80A2D9}" srcOrd="7" destOrd="0" presId="urn:microsoft.com/office/officeart/2008/layout/LinedList"/>
    <dgm:cxn modelId="{22975691-BF85-481B-96DB-F76306BAED20}" type="presParOf" srcId="{86032E89-66BA-44A0-A565-6DE6EC80A2D9}" destId="{303EA501-4A8C-4D71-B04F-293CC7205D35}" srcOrd="0" destOrd="0" presId="urn:microsoft.com/office/officeart/2008/layout/LinedList"/>
    <dgm:cxn modelId="{020B8D2D-089A-4D8A-80CD-6E4B20CC6F90}" type="presParOf" srcId="{86032E89-66BA-44A0-A565-6DE6EC80A2D9}" destId="{5C0C67E8-A485-4E48-AA41-A6A7F0D1D14B}" srcOrd="1" destOrd="0" presId="urn:microsoft.com/office/officeart/2008/layout/LinedList"/>
    <dgm:cxn modelId="{00CFA12C-912C-4584-A8AC-9B14D9DDE920}" type="presParOf" srcId="{86032E89-66BA-44A0-A565-6DE6EC80A2D9}" destId="{CA2700F2-BF61-4CD2-98DC-1EB6AAC2581C}" srcOrd="2" destOrd="0" presId="urn:microsoft.com/office/officeart/2008/layout/LinedList"/>
    <dgm:cxn modelId="{2614862B-1443-40BF-9409-56BF8C5CFB42}" type="presParOf" srcId="{4D82CB86-0D70-4257-8BAB-AABBE1559803}" destId="{7029BCD0-337D-4FE8-B2D3-953C5DFF1F19}" srcOrd="8" destOrd="0" presId="urn:microsoft.com/office/officeart/2008/layout/LinedList"/>
    <dgm:cxn modelId="{5AB154DA-61E8-4D78-992E-0747DF01AFF8}" type="presParOf" srcId="{4D82CB86-0D70-4257-8BAB-AABBE1559803}" destId="{3064CCDB-8F82-44BB-9899-392F8473F44D}" srcOrd="9" destOrd="0" presId="urn:microsoft.com/office/officeart/2008/layout/LinedList"/>
    <dgm:cxn modelId="{0C4FF422-9FC1-4395-8568-8BE805512F98}" type="presParOf" srcId="{4D82CB86-0D70-4257-8BAB-AABBE1559803}" destId="{A62EE1F7-A7C9-4DA0-AED0-059742E06014}" srcOrd="10" destOrd="0" presId="urn:microsoft.com/office/officeart/2008/layout/LinedList"/>
    <dgm:cxn modelId="{3F8EC96D-BC47-4435-B25F-C66A9053B46A}" type="presParOf" srcId="{A62EE1F7-A7C9-4DA0-AED0-059742E06014}" destId="{F2A1E5B0-2771-41C3-9131-6E579F2B6373}" srcOrd="0" destOrd="0" presId="urn:microsoft.com/office/officeart/2008/layout/LinedList"/>
    <dgm:cxn modelId="{BA318665-CCAA-40B7-BEC1-04827B372E98}" type="presParOf" srcId="{A62EE1F7-A7C9-4DA0-AED0-059742E06014}" destId="{F501ADEA-ABC8-4CC7-8946-96C789C6E07D}" srcOrd="1" destOrd="0" presId="urn:microsoft.com/office/officeart/2008/layout/LinedList"/>
    <dgm:cxn modelId="{FBAB73B0-23EA-460B-83EC-1E68CD8FAD92}" type="presParOf" srcId="{A62EE1F7-A7C9-4DA0-AED0-059742E06014}" destId="{CB19B26F-F8EA-46B2-969D-83FAFE39C7F6}" srcOrd="2" destOrd="0" presId="urn:microsoft.com/office/officeart/2008/layout/LinedList"/>
    <dgm:cxn modelId="{35588ABC-6392-43DC-B16C-6593A7A1E0B3}" type="presParOf" srcId="{4D82CB86-0D70-4257-8BAB-AABBE1559803}" destId="{E31C398E-ADB3-4AAE-B040-87536B1558CB}" srcOrd="11" destOrd="0" presId="urn:microsoft.com/office/officeart/2008/layout/LinedList"/>
    <dgm:cxn modelId="{BBD0AC89-000D-46EF-B9F2-7922716E6BF7}" type="presParOf" srcId="{4D82CB86-0D70-4257-8BAB-AABBE1559803}" destId="{0B38BFEB-A275-4762-9A5E-58A25A7D3B70}" srcOrd="12" destOrd="0" presId="urn:microsoft.com/office/officeart/2008/layout/LinedList"/>
    <dgm:cxn modelId="{CF8F6FC1-28C6-4486-8B7D-F64AD99CF210}" type="presParOf" srcId="{4D82CB86-0D70-4257-8BAB-AABBE1559803}" destId="{01CF5E4C-3E0F-4218-991A-81076FC65C3F}" srcOrd="13" destOrd="0" presId="urn:microsoft.com/office/officeart/2008/layout/LinedList"/>
    <dgm:cxn modelId="{24EA1A1F-38D7-4AC9-A60E-CFFB7B60D17D}" type="presParOf" srcId="{01CF5E4C-3E0F-4218-991A-81076FC65C3F}" destId="{54BFEBE1-DA10-44FF-BA79-2C6376BED305}" srcOrd="0" destOrd="0" presId="urn:microsoft.com/office/officeart/2008/layout/LinedList"/>
    <dgm:cxn modelId="{2FB1CF1E-D8B8-46E8-A3C8-80D95A74D3DA}" type="presParOf" srcId="{01CF5E4C-3E0F-4218-991A-81076FC65C3F}" destId="{1EB1CA94-5574-4B2B-9D1D-CC65892B151B}" srcOrd="1" destOrd="0" presId="urn:microsoft.com/office/officeart/2008/layout/LinedList"/>
    <dgm:cxn modelId="{D9D4F7CB-BE69-4273-B05A-F96EE55E6106}" type="presParOf" srcId="{01CF5E4C-3E0F-4218-991A-81076FC65C3F}" destId="{B33648EC-A406-4CA3-9949-B8EEC653D811}" srcOrd="2" destOrd="0" presId="urn:microsoft.com/office/officeart/2008/layout/LinedList"/>
    <dgm:cxn modelId="{18E0D84B-F02A-4133-8208-6564E19FE726}" type="presParOf" srcId="{4D82CB86-0D70-4257-8BAB-AABBE1559803}" destId="{18E34FC9-80D2-4446-8050-5CEA6917DCB1}" srcOrd="14" destOrd="0" presId="urn:microsoft.com/office/officeart/2008/layout/LinedList"/>
    <dgm:cxn modelId="{E4FE7F16-A3E2-4170-BBA6-715C750AFD33}" type="presParOf" srcId="{4D82CB86-0D70-4257-8BAB-AABBE1559803}" destId="{B8047A57-A488-4386-B3A0-51D35697960C}" srcOrd="15" destOrd="0" presId="urn:microsoft.com/office/officeart/2008/layout/LinedList"/>
    <dgm:cxn modelId="{08CDAA7C-493C-4FEC-A220-44ACC30B6DB3}" type="presParOf" srcId="{4D82CB86-0D70-4257-8BAB-AABBE1559803}" destId="{ECA4D10F-A4FD-4D11-BE6C-75BC1A99F071}" srcOrd="16" destOrd="0" presId="urn:microsoft.com/office/officeart/2008/layout/LinedList"/>
    <dgm:cxn modelId="{97AE68FA-18EB-4E6F-BECB-8FD05CC16E05}" type="presParOf" srcId="{ECA4D10F-A4FD-4D11-BE6C-75BC1A99F071}" destId="{CFC776B6-F536-43D8-A105-ACEC66D1C4B2}" srcOrd="0" destOrd="0" presId="urn:microsoft.com/office/officeart/2008/layout/LinedList"/>
    <dgm:cxn modelId="{1F375794-0B23-4E0C-9E91-78651666701A}" type="presParOf" srcId="{ECA4D10F-A4FD-4D11-BE6C-75BC1A99F071}" destId="{908BF76F-184D-40CC-A77F-84FA27DE3F5F}" srcOrd="1" destOrd="0" presId="urn:microsoft.com/office/officeart/2008/layout/LinedList"/>
    <dgm:cxn modelId="{F2EDFEFD-9EBA-4E49-AB9F-32B206402407}" type="presParOf" srcId="{ECA4D10F-A4FD-4D11-BE6C-75BC1A99F071}" destId="{9EC0D78C-B2F1-4619-92B8-6945D3E8817C}" srcOrd="2" destOrd="0" presId="urn:microsoft.com/office/officeart/2008/layout/LinedList"/>
    <dgm:cxn modelId="{3F4B8973-2E28-46CD-B664-8DDD7D7762E7}" type="presParOf" srcId="{4D82CB86-0D70-4257-8BAB-AABBE1559803}" destId="{668AF3BB-60B2-4546-95C0-E085E7A6B282}" srcOrd="17" destOrd="0" presId="urn:microsoft.com/office/officeart/2008/layout/LinedList"/>
    <dgm:cxn modelId="{40281DC9-86AD-4C7D-9985-F3859E245647}" type="presParOf" srcId="{4D82CB86-0D70-4257-8BAB-AABBE1559803}" destId="{F579972D-CC89-49FA-BF64-0037FF8A4D45}" srcOrd="18" destOrd="0" presId="urn:microsoft.com/office/officeart/2008/layout/LinedList"/>
    <dgm:cxn modelId="{914F58CC-25D5-425B-A3B6-0E4B15E6503E}" type="presParOf" srcId="{4D82CB86-0D70-4257-8BAB-AABBE1559803}" destId="{BE43117F-2870-49AF-B77C-CE3053EFBC07}" srcOrd="19" destOrd="0" presId="urn:microsoft.com/office/officeart/2008/layout/LinedList"/>
    <dgm:cxn modelId="{61E65011-2F68-4353-BC11-9AA0BEE86A28}" type="presParOf" srcId="{BE43117F-2870-49AF-B77C-CE3053EFBC07}" destId="{90BEC51C-E9F2-4F72-95FE-036834146D3E}" srcOrd="0" destOrd="0" presId="urn:microsoft.com/office/officeart/2008/layout/LinedList"/>
    <dgm:cxn modelId="{8752320D-C252-471D-AFD4-D9038A1FF57C}" type="presParOf" srcId="{BE43117F-2870-49AF-B77C-CE3053EFBC07}" destId="{274FCA88-4163-4F01-9088-16A365168FDD}" srcOrd="1" destOrd="0" presId="urn:microsoft.com/office/officeart/2008/layout/LinedList"/>
    <dgm:cxn modelId="{28F011FC-52AA-4770-BA66-0F2D597A616D}" type="presParOf" srcId="{BE43117F-2870-49AF-B77C-CE3053EFBC07}" destId="{64F00877-CD51-4E2D-9FA4-952DFBB96AC2}" srcOrd="2" destOrd="0" presId="urn:microsoft.com/office/officeart/2008/layout/LinedList"/>
    <dgm:cxn modelId="{FFE93396-0EED-4902-B657-7DE032E33699}" type="presParOf" srcId="{4D82CB86-0D70-4257-8BAB-AABBE1559803}" destId="{CCA9B1D1-28BC-4036-90B2-B71B04FFD925}" srcOrd="20" destOrd="0" presId="urn:microsoft.com/office/officeart/2008/layout/LinedList"/>
    <dgm:cxn modelId="{04EC562F-9B46-41B5-A3CE-33D1A4EE339E}" type="presParOf" srcId="{4D82CB86-0D70-4257-8BAB-AABBE1559803}" destId="{E89402C4-9B0B-4102-94ED-D57432FA8F46}" srcOrd="21" destOrd="0" presId="urn:microsoft.com/office/officeart/2008/layout/LinedList"/>
    <dgm:cxn modelId="{3A819639-5B89-4DBD-9A63-CC2A15518220}" type="presParOf" srcId="{4D82CB86-0D70-4257-8BAB-AABBE1559803}" destId="{EAB28D5C-3863-4C46-8605-0E40BAEB3677}" srcOrd="22" destOrd="0" presId="urn:microsoft.com/office/officeart/2008/layout/LinedList"/>
    <dgm:cxn modelId="{BA244C4F-D045-4DD0-8F47-35B9D7E5302F}" type="presParOf" srcId="{EAB28D5C-3863-4C46-8605-0E40BAEB3677}" destId="{12F46A62-A1B1-4745-8171-4F0C3CB0CDEC}" srcOrd="0" destOrd="0" presId="urn:microsoft.com/office/officeart/2008/layout/LinedList"/>
    <dgm:cxn modelId="{65A10E9D-E0F8-46ED-B708-157F9453BEA0}" type="presParOf" srcId="{EAB28D5C-3863-4C46-8605-0E40BAEB3677}" destId="{16CA0050-1D1F-46E5-85F5-C12267EEC341}" srcOrd="1" destOrd="0" presId="urn:microsoft.com/office/officeart/2008/layout/LinedList"/>
    <dgm:cxn modelId="{3B381695-D69A-4330-9A98-BF07A43E31CB}" type="presParOf" srcId="{EAB28D5C-3863-4C46-8605-0E40BAEB3677}" destId="{BB3A3200-0076-4452-B48C-21F1BC2E8D63}" srcOrd="2" destOrd="0" presId="urn:microsoft.com/office/officeart/2008/layout/LinedList"/>
    <dgm:cxn modelId="{6182DA32-097E-43F4-BA75-62FA8E987C3A}" type="presParOf" srcId="{4D82CB86-0D70-4257-8BAB-AABBE1559803}" destId="{606CB630-2898-418D-8ABD-2F8977742BF4}" srcOrd="23" destOrd="0" presId="urn:microsoft.com/office/officeart/2008/layout/LinedList"/>
    <dgm:cxn modelId="{82DFC529-1E28-45D4-A0F5-C5B4DB94B6AC}" type="presParOf" srcId="{4D82CB86-0D70-4257-8BAB-AABBE1559803}" destId="{E55FCE9D-DA67-4A0B-85E4-CFECFD3CEEE9}" srcOrd="24" destOrd="0" presId="urn:microsoft.com/office/officeart/2008/layout/LinedList"/>
    <dgm:cxn modelId="{283F13B0-569B-4097-B1A4-A2EBAED382FC}" type="presParOf" srcId="{4D82CB86-0D70-4257-8BAB-AABBE1559803}" destId="{BD241626-04D0-4A97-B8E1-52D9BF67DF78}" srcOrd="25" destOrd="0" presId="urn:microsoft.com/office/officeart/2008/layout/LinedList"/>
    <dgm:cxn modelId="{4A2FF863-A8B3-46A6-9273-7A7E17BE3651}" type="presParOf" srcId="{BD241626-04D0-4A97-B8E1-52D9BF67DF78}" destId="{4020022D-733C-4EF3-BEBF-3178D688A696}" srcOrd="0" destOrd="0" presId="urn:microsoft.com/office/officeart/2008/layout/LinedList"/>
    <dgm:cxn modelId="{653F9F6E-93C3-4187-B186-A1624B09E1D5}" type="presParOf" srcId="{BD241626-04D0-4A97-B8E1-52D9BF67DF78}" destId="{89995FF6-E61D-4498-85F0-BA9EF01BF654}" srcOrd="1" destOrd="0" presId="urn:microsoft.com/office/officeart/2008/layout/LinedList"/>
    <dgm:cxn modelId="{E5F65BE1-20FB-4465-B28A-8443C08469B2}" type="presParOf" srcId="{BD241626-04D0-4A97-B8E1-52D9BF67DF78}" destId="{85B5D76C-79ED-472D-BCF4-A437935898F1}" srcOrd="2" destOrd="0" presId="urn:microsoft.com/office/officeart/2008/layout/LinedList"/>
    <dgm:cxn modelId="{421461EC-4527-4D94-B06C-753A3528D4F8}" type="presParOf" srcId="{4D82CB86-0D70-4257-8BAB-AABBE1559803}" destId="{7FE8BD38-FA97-4D60-AE4C-E0C533DEDB80}" srcOrd="26" destOrd="0" presId="urn:microsoft.com/office/officeart/2008/layout/LinedList"/>
    <dgm:cxn modelId="{A28647DA-72BA-41B0-9E50-E28948C735BF}" type="presParOf" srcId="{4D82CB86-0D70-4257-8BAB-AABBE1559803}" destId="{B7117F0F-7DCD-4344-865E-9CCDE600626A}" srcOrd="27" destOrd="0" presId="urn:microsoft.com/office/officeart/2008/layout/LinedList"/>
    <dgm:cxn modelId="{6EA2CE2B-DC99-430F-B5B8-69CC1631245B}" type="presParOf" srcId="{4D82CB86-0D70-4257-8BAB-AABBE1559803}" destId="{86E5C6C1-7E56-4FED-B8E0-E336A0EE06CB}" srcOrd="28" destOrd="0" presId="urn:microsoft.com/office/officeart/2008/layout/LinedList"/>
    <dgm:cxn modelId="{C950E4C9-E047-46F9-BD43-36D0801DD5C7}" type="presParOf" srcId="{86E5C6C1-7E56-4FED-B8E0-E336A0EE06CB}" destId="{6176031C-E397-4D9C-81E7-0E7CA2CD6F59}" srcOrd="0" destOrd="0" presId="urn:microsoft.com/office/officeart/2008/layout/LinedList"/>
    <dgm:cxn modelId="{9898F3E0-646F-40B6-9F1C-2604EE492F7C}" type="presParOf" srcId="{86E5C6C1-7E56-4FED-B8E0-E336A0EE06CB}" destId="{C034C3E3-52C2-4BE0-A577-BB03B491E0CB}" srcOrd="1" destOrd="0" presId="urn:microsoft.com/office/officeart/2008/layout/LinedList"/>
    <dgm:cxn modelId="{CBE43996-9FA6-4C12-9597-12565413A319}" type="presParOf" srcId="{86E5C6C1-7E56-4FED-B8E0-E336A0EE06CB}" destId="{7E090836-423A-4CD7-A3F6-87B461917AB4}" srcOrd="2" destOrd="0" presId="urn:microsoft.com/office/officeart/2008/layout/LinedList"/>
    <dgm:cxn modelId="{9025E0FF-779E-4838-9F15-7434099023E2}" type="presParOf" srcId="{4D82CB86-0D70-4257-8BAB-AABBE1559803}" destId="{C4C10CC0-1E66-4CC0-B74D-752D5A630ACB}" srcOrd="29" destOrd="0" presId="urn:microsoft.com/office/officeart/2008/layout/LinedList"/>
    <dgm:cxn modelId="{C067BBC2-A004-4DFA-A065-9E3C573368F3}" type="presParOf" srcId="{4D82CB86-0D70-4257-8BAB-AABBE1559803}" destId="{25A7B5D8-E0C5-4919-918C-EFC7D6227092}"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45FCE-E355-4E19-A36E-882EC06636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B48E236-F97E-4EDF-A8CA-3752D4179ED8}">
      <dgm:prSet phldrT="[Text]"/>
      <dgm:spPr/>
      <dgm:t>
        <a:bodyPr/>
        <a:lstStyle/>
        <a:p>
          <a:r>
            <a:rPr lang="en-US" dirty="0"/>
            <a:t> </a:t>
          </a:r>
        </a:p>
      </dgm:t>
    </dgm:pt>
    <dgm:pt modelId="{53BE1200-3AE4-40A5-A3F0-C95BD8F5E880}" type="parTrans" cxnId="{650CB79A-3517-4574-848B-2E9A17274A2B}">
      <dgm:prSet/>
      <dgm:spPr/>
      <dgm:t>
        <a:bodyPr/>
        <a:lstStyle/>
        <a:p>
          <a:endParaRPr lang="en-US"/>
        </a:p>
      </dgm:t>
    </dgm:pt>
    <dgm:pt modelId="{0A90E9FF-413B-42AC-967E-4AC70BFD9489}" type="sibTrans" cxnId="{650CB79A-3517-4574-848B-2E9A17274A2B}">
      <dgm:prSet/>
      <dgm:spPr/>
      <dgm:t>
        <a:bodyPr/>
        <a:lstStyle/>
        <a:p>
          <a:endParaRPr lang="en-US"/>
        </a:p>
      </dgm:t>
    </dgm:pt>
    <dgm:pt modelId="{739A7B21-AAD3-4F82-8A9D-B266EDD6FDC1}">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1" action="ppaction://hlinksldjump"/>
            </a:rPr>
            <a:t>Papua New Guinea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47DB8B77-4356-422D-A8A6-511271C40995}" type="parTrans" cxnId="{09356EF8-1AA4-4842-ABA2-90B3D04D6723}">
      <dgm:prSet/>
      <dgm:spPr/>
      <dgm:t>
        <a:bodyPr/>
        <a:lstStyle/>
        <a:p>
          <a:endParaRPr lang="en-US"/>
        </a:p>
      </dgm:t>
    </dgm:pt>
    <dgm:pt modelId="{9B505DB1-B31C-468B-8B06-E9D9797846E8}" type="sibTrans" cxnId="{09356EF8-1AA4-4842-ABA2-90B3D04D6723}">
      <dgm:prSet/>
      <dgm:spPr/>
      <dgm:t>
        <a:bodyPr/>
        <a:lstStyle/>
        <a:p>
          <a:endParaRPr lang="en-US"/>
        </a:p>
      </dgm:t>
    </dgm:pt>
    <dgm:pt modelId="{F314FA93-E091-4CC2-85F6-B2B8325CE4A9}">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2" action="ppaction://hlinksldjump"/>
            </a:rPr>
            <a:t>Philippines</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B1494755-F1FA-4E03-99D6-C2058750E61C}" type="parTrans" cxnId="{543C2ED4-BA00-4951-BC55-BBD657C9A909}">
      <dgm:prSet/>
      <dgm:spPr/>
      <dgm:t>
        <a:bodyPr/>
        <a:lstStyle/>
        <a:p>
          <a:endParaRPr lang="en-US"/>
        </a:p>
      </dgm:t>
    </dgm:pt>
    <dgm:pt modelId="{9D64DB56-AAA8-4851-9EDC-52652754473E}" type="sibTrans" cxnId="{543C2ED4-BA00-4951-BC55-BBD657C9A909}">
      <dgm:prSet/>
      <dgm:spPr/>
      <dgm:t>
        <a:bodyPr/>
        <a:lstStyle/>
        <a:p>
          <a:endParaRPr lang="en-US"/>
        </a:p>
      </dgm:t>
    </dgm:pt>
    <dgm:pt modelId="{1462856C-E432-4E73-B761-17D5D49D9E79}">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3" action="ppaction://hlinksldjump"/>
            </a:rPr>
            <a:t>Republic of Korea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687FD458-DB4E-442E-A0AE-EFCF0A4C0312}" type="parTrans" cxnId="{A0D3349C-8133-45E9-9444-DD5A1A22E1E3}">
      <dgm:prSet/>
      <dgm:spPr/>
      <dgm:t>
        <a:bodyPr/>
        <a:lstStyle/>
        <a:p>
          <a:endParaRPr lang="en-US"/>
        </a:p>
      </dgm:t>
    </dgm:pt>
    <dgm:pt modelId="{CC0343B4-FE3D-4ECF-88A8-7C8BE7FEB336}" type="sibTrans" cxnId="{A0D3349C-8133-45E9-9444-DD5A1A22E1E3}">
      <dgm:prSet/>
      <dgm:spPr/>
      <dgm:t>
        <a:bodyPr/>
        <a:lstStyle/>
        <a:p>
          <a:endParaRPr lang="en-US"/>
        </a:p>
      </dgm:t>
    </dgm:pt>
    <dgm:pt modelId="{59304E0A-1BB7-4946-A5D6-9648031A0ABA}">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1" action="ppaction://hlinksldjump"/>
            </a:rPr>
            <a:t>Singapore</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495F5788-EFAB-46A7-9F63-9611911DDB05}" type="parTrans" cxnId="{C4E058AE-CEEB-4187-AC85-B2857D0CBA9C}">
      <dgm:prSet/>
      <dgm:spPr/>
      <dgm:t>
        <a:bodyPr/>
        <a:lstStyle/>
        <a:p>
          <a:endParaRPr lang="en-US"/>
        </a:p>
      </dgm:t>
    </dgm:pt>
    <dgm:pt modelId="{EB33D8EC-05AD-4FD0-B368-890BB89EE91F}" type="sibTrans" cxnId="{C4E058AE-CEEB-4187-AC85-B2857D0CBA9C}">
      <dgm:prSet/>
      <dgm:spPr/>
      <dgm:t>
        <a:bodyPr/>
        <a:lstStyle/>
        <a:p>
          <a:endParaRPr lang="en-US"/>
        </a:p>
      </dgm:t>
    </dgm:pt>
    <dgm:pt modelId="{E1CB17F3-5949-47F6-8899-0DFCB906ACF0}">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4" action="ppaction://hlinksldjump"/>
            </a:rPr>
            <a:t>Solomon Islands</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8851E206-42E1-4B76-9AFE-701B6580ACAF}" type="parTrans" cxnId="{D61988AC-300A-4393-95ED-695758EC201E}">
      <dgm:prSet/>
      <dgm:spPr/>
      <dgm:t>
        <a:bodyPr/>
        <a:lstStyle/>
        <a:p>
          <a:endParaRPr lang="en-US"/>
        </a:p>
      </dgm:t>
    </dgm:pt>
    <dgm:pt modelId="{0617747C-CEEB-4EC5-92A4-F62867683EB5}" type="sibTrans" cxnId="{D61988AC-300A-4393-95ED-695758EC201E}">
      <dgm:prSet/>
      <dgm:spPr/>
      <dgm:t>
        <a:bodyPr/>
        <a:lstStyle/>
        <a:p>
          <a:endParaRPr lang="en-US"/>
        </a:p>
      </dgm:t>
    </dgm:pt>
    <dgm:pt modelId="{2FD4FEC3-5F7B-4BD7-82B0-2B63D083D6C3}">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4" action="ppaction://hlinksldjump"/>
            </a:rPr>
            <a:t>Tajikistan</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DD8771B3-DCDF-43BA-B602-8E424FA91B81}" type="parTrans" cxnId="{255F2E74-4BCA-4E98-B853-2A1D3E34F052}">
      <dgm:prSet/>
      <dgm:spPr/>
      <dgm:t>
        <a:bodyPr/>
        <a:lstStyle/>
        <a:p>
          <a:endParaRPr lang="en-US"/>
        </a:p>
      </dgm:t>
    </dgm:pt>
    <dgm:pt modelId="{9030ABE4-F5EF-4EFC-B277-D3AD9CDDCB54}" type="sibTrans" cxnId="{255F2E74-4BCA-4E98-B853-2A1D3E34F052}">
      <dgm:prSet/>
      <dgm:spPr/>
      <dgm:t>
        <a:bodyPr/>
        <a:lstStyle/>
        <a:p>
          <a:endParaRPr lang="en-US"/>
        </a:p>
      </dgm:t>
    </dgm:pt>
    <dgm:pt modelId="{CA813BC4-A245-4044-A8F8-945797DE2942}">
      <dgm:prSet phldrT="[Text]"/>
      <dgm:spPr/>
      <dgm:t>
        <a:bodyPr/>
        <a:lstStyle/>
        <a:p>
          <a:r>
            <a:rPr kumimoji="0" lang="en-US" b="1" i="0" u="none" strike="noStrike" cap="none" spc="0" normalizeH="0" baseline="0" noProof="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5" action="ppaction://hlinksldjump"/>
            </a:rPr>
            <a:t>Türkiye</a:t>
          </a:r>
          <a:endParaRPr lang="en-US" dirty="0"/>
        </a:p>
      </dgm:t>
    </dgm:pt>
    <dgm:pt modelId="{3C4FED5A-940F-4ECF-B29D-20255ED30AEF}" type="parTrans" cxnId="{F06856B7-B322-43B6-839E-79EED12D18BB}">
      <dgm:prSet/>
      <dgm:spPr/>
      <dgm:t>
        <a:bodyPr/>
        <a:lstStyle/>
        <a:p>
          <a:endParaRPr lang="en-US"/>
        </a:p>
      </dgm:t>
    </dgm:pt>
    <dgm:pt modelId="{0416F91F-E925-468E-AEE8-F0E0376E45E0}" type="sibTrans" cxnId="{F06856B7-B322-43B6-839E-79EED12D18BB}">
      <dgm:prSet/>
      <dgm:spPr/>
      <dgm:t>
        <a:bodyPr/>
        <a:lstStyle/>
        <a:p>
          <a:endParaRPr lang="en-US"/>
        </a:p>
      </dgm:t>
    </dgm:pt>
    <dgm:pt modelId="{48387CD0-1164-4547-BFDE-99F66D9AC729}">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noaction"/>
            </a:rPr>
            <a:t>Viet Nam</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29B79FE6-A8EA-4A0C-BC0E-F7CA20C0E9CE}" type="parTrans" cxnId="{BBC14ECD-73F8-4DDE-96DC-93851AA2EF9F}">
      <dgm:prSet/>
      <dgm:spPr/>
      <dgm:t>
        <a:bodyPr/>
        <a:lstStyle/>
        <a:p>
          <a:endParaRPr lang="en-US"/>
        </a:p>
      </dgm:t>
    </dgm:pt>
    <dgm:pt modelId="{B8FE9C9C-39AF-4C02-9669-A4E223128516}" type="sibTrans" cxnId="{BBC14ECD-73F8-4DDE-96DC-93851AA2EF9F}">
      <dgm:prSet/>
      <dgm:spPr/>
      <dgm:t>
        <a:bodyPr/>
        <a:lstStyle/>
        <a:p>
          <a:endParaRPr lang="en-US"/>
        </a:p>
      </dgm:t>
    </dgm:pt>
    <dgm:pt modelId="{70112A1F-CC69-499B-AFF6-E9423B831626}">
      <dgm:prSet phldrT="[Text]" custT="1"/>
      <dgm:spPr/>
      <dgm: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rId5" action="ppaction://hlinksldjump"/>
            </a:rPr>
            <a:t>Thailand</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gm:t>
    </dgm:pt>
    <dgm:pt modelId="{45CCA8A3-8F71-4F96-9195-F2EC454D73A5}" type="parTrans" cxnId="{5E8DB1FA-60F4-424A-A8C8-C066E6593AD8}">
      <dgm:prSet/>
      <dgm:spPr/>
      <dgm:t>
        <a:bodyPr/>
        <a:lstStyle/>
        <a:p>
          <a:endParaRPr lang="en-US"/>
        </a:p>
      </dgm:t>
    </dgm:pt>
    <dgm:pt modelId="{64B8B211-631C-4E1E-BCCF-A5A359762132}" type="sibTrans" cxnId="{5E8DB1FA-60F4-424A-A8C8-C066E6593AD8}">
      <dgm:prSet/>
      <dgm:spPr/>
      <dgm:t>
        <a:bodyPr/>
        <a:lstStyle/>
        <a:p>
          <a:endParaRPr lang="en-US"/>
        </a:p>
      </dgm:t>
    </dgm:pt>
    <dgm:pt modelId="{A8C83FF5-E683-4A4D-AB65-46C926E3586B}" type="pres">
      <dgm:prSet presAssocID="{00545FCE-E355-4E19-A36E-882EC06636D6}" presName="vert0" presStyleCnt="0">
        <dgm:presLayoutVars>
          <dgm:dir/>
          <dgm:animOne val="branch"/>
          <dgm:animLvl val="lvl"/>
        </dgm:presLayoutVars>
      </dgm:prSet>
      <dgm:spPr/>
    </dgm:pt>
    <dgm:pt modelId="{DD346E0B-8E25-48CE-9625-67335444459A}" type="pres">
      <dgm:prSet presAssocID="{0B48E236-F97E-4EDF-A8CA-3752D4179ED8}" presName="thickLine" presStyleLbl="alignNode1" presStyleIdx="0" presStyleCnt="1"/>
      <dgm:spPr/>
    </dgm:pt>
    <dgm:pt modelId="{FF6BAA54-ABF3-40FE-A83F-C08862FE3065}" type="pres">
      <dgm:prSet presAssocID="{0B48E236-F97E-4EDF-A8CA-3752D4179ED8}" presName="horz1" presStyleCnt="0"/>
      <dgm:spPr/>
    </dgm:pt>
    <dgm:pt modelId="{FC2AD589-12BB-4953-8004-A55DE6D66A66}" type="pres">
      <dgm:prSet presAssocID="{0B48E236-F97E-4EDF-A8CA-3752D4179ED8}" presName="tx1" presStyleLbl="revTx" presStyleIdx="0" presStyleCnt="10"/>
      <dgm:spPr/>
    </dgm:pt>
    <dgm:pt modelId="{4D82CB86-0D70-4257-8BAB-AABBE1559803}" type="pres">
      <dgm:prSet presAssocID="{0B48E236-F97E-4EDF-A8CA-3752D4179ED8}" presName="vert1" presStyleCnt="0"/>
      <dgm:spPr/>
    </dgm:pt>
    <dgm:pt modelId="{B24BEEC1-E94D-4DDE-A137-5B375F1FE955}" type="pres">
      <dgm:prSet presAssocID="{739A7B21-AAD3-4F82-8A9D-B266EDD6FDC1}" presName="vertSpace2a" presStyleCnt="0"/>
      <dgm:spPr/>
    </dgm:pt>
    <dgm:pt modelId="{86E5C6C1-7E56-4FED-B8E0-E336A0EE06CB}" type="pres">
      <dgm:prSet presAssocID="{739A7B21-AAD3-4F82-8A9D-B266EDD6FDC1}" presName="horz2" presStyleCnt="0"/>
      <dgm:spPr/>
    </dgm:pt>
    <dgm:pt modelId="{6176031C-E397-4D9C-81E7-0E7CA2CD6F59}" type="pres">
      <dgm:prSet presAssocID="{739A7B21-AAD3-4F82-8A9D-B266EDD6FDC1}" presName="horzSpace2" presStyleCnt="0"/>
      <dgm:spPr/>
    </dgm:pt>
    <dgm:pt modelId="{C034C3E3-52C2-4BE0-A577-BB03B491E0CB}" type="pres">
      <dgm:prSet presAssocID="{739A7B21-AAD3-4F82-8A9D-B266EDD6FDC1}" presName="tx2" presStyleLbl="revTx" presStyleIdx="1" presStyleCnt="10"/>
      <dgm:spPr/>
    </dgm:pt>
    <dgm:pt modelId="{7E090836-423A-4CD7-A3F6-87B461917AB4}" type="pres">
      <dgm:prSet presAssocID="{739A7B21-AAD3-4F82-8A9D-B266EDD6FDC1}" presName="vert2" presStyleCnt="0"/>
      <dgm:spPr/>
    </dgm:pt>
    <dgm:pt modelId="{C4C10CC0-1E66-4CC0-B74D-752D5A630ACB}" type="pres">
      <dgm:prSet presAssocID="{739A7B21-AAD3-4F82-8A9D-B266EDD6FDC1}" presName="thinLine2b" presStyleLbl="callout" presStyleIdx="0" presStyleCnt="9"/>
      <dgm:spPr/>
    </dgm:pt>
    <dgm:pt modelId="{25A7B5D8-E0C5-4919-918C-EFC7D6227092}" type="pres">
      <dgm:prSet presAssocID="{739A7B21-AAD3-4F82-8A9D-B266EDD6FDC1}" presName="vertSpace2b" presStyleCnt="0"/>
      <dgm:spPr/>
    </dgm:pt>
    <dgm:pt modelId="{FDC8C8C3-A930-4714-8E5C-68A3188C5C75}" type="pres">
      <dgm:prSet presAssocID="{F314FA93-E091-4CC2-85F6-B2B8325CE4A9}" presName="horz2" presStyleCnt="0"/>
      <dgm:spPr/>
    </dgm:pt>
    <dgm:pt modelId="{59128C5F-3AA0-4F07-9CD8-F5C1776DCC82}" type="pres">
      <dgm:prSet presAssocID="{F314FA93-E091-4CC2-85F6-B2B8325CE4A9}" presName="horzSpace2" presStyleCnt="0"/>
      <dgm:spPr/>
    </dgm:pt>
    <dgm:pt modelId="{DDFBA190-11BC-4891-885E-460240F2AB4A}" type="pres">
      <dgm:prSet presAssocID="{F314FA93-E091-4CC2-85F6-B2B8325CE4A9}" presName="tx2" presStyleLbl="revTx" presStyleIdx="2" presStyleCnt="10"/>
      <dgm:spPr/>
    </dgm:pt>
    <dgm:pt modelId="{493D2568-9FCC-4940-93B5-D9DAF8226D31}" type="pres">
      <dgm:prSet presAssocID="{F314FA93-E091-4CC2-85F6-B2B8325CE4A9}" presName="vert2" presStyleCnt="0"/>
      <dgm:spPr/>
    </dgm:pt>
    <dgm:pt modelId="{EC31DFAC-33AA-4BFE-8A1F-9A39508DD1B6}" type="pres">
      <dgm:prSet presAssocID="{F314FA93-E091-4CC2-85F6-B2B8325CE4A9}" presName="thinLine2b" presStyleLbl="callout" presStyleIdx="1" presStyleCnt="9"/>
      <dgm:spPr/>
    </dgm:pt>
    <dgm:pt modelId="{6BECE003-C7CF-4762-BDE2-1203A6E5E7AF}" type="pres">
      <dgm:prSet presAssocID="{F314FA93-E091-4CC2-85F6-B2B8325CE4A9}" presName="vertSpace2b" presStyleCnt="0"/>
      <dgm:spPr/>
    </dgm:pt>
    <dgm:pt modelId="{C7138343-AB96-40C4-9DCE-1DE6B4A8AB08}" type="pres">
      <dgm:prSet presAssocID="{1462856C-E432-4E73-B761-17D5D49D9E79}" presName="horz2" presStyleCnt="0"/>
      <dgm:spPr/>
    </dgm:pt>
    <dgm:pt modelId="{9EE94B86-E8AF-4122-AAC3-48BB611F7426}" type="pres">
      <dgm:prSet presAssocID="{1462856C-E432-4E73-B761-17D5D49D9E79}" presName="horzSpace2" presStyleCnt="0"/>
      <dgm:spPr/>
    </dgm:pt>
    <dgm:pt modelId="{8F1F3440-D6DA-4F5A-99AF-B9E523416974}" type="pres">
      <dgm:prSet presAssocID="{1462856C-E432-4E73-B761-17D5D49D9E79}" presName="tx2" presStyleLbl="revTx" presStyleIdx="3" presStyleCnt="10"/>
      <dgm:spPr/>
    </dgm:pt>
    <dgm:pt modelId="{D2FC73D4-DC25-4CC2-BFED-1C1B663DE09F}" type="pres">
      <dgm:prSet presAssocID="{1462856C-E432-4E73-B761-17D5D49D9E79}" presName="vert2" presStyleCnt="0"/>
      <dgm:spPr/>
    </dgm:pt>
    <dgm:pt modelId="{B8FCA760-4B39-44D4-A5C3-64B6852E82BE}" type="pres">
      <dgm:prSet presAssocID="{1462856C-E432-4E73-B761-17D5D49D9E79}" presName="thinLine2b" presStyleLbl="callout" presStyleIdx="2" presStyleCnt="9"/>
      <dgm:spPr/>
    </dgm:pt>
    <dgm:pt modelId="{D523DE1E-9EF5-4AA1-8A00-5AC6DA8DD116}" type="pres">
      <dgm:prSet presAssocID="{1462856C-E432-4E73-B761-17D5D49D9E79}" presName="vertSpace2b" presStyleCnt="0"/>
      <dgm:spPr/>
    </dgm:pt>
    <dgm:pt modelId="{0CBE5235-623B-46D0-AE05-1BC2BBE99277}" type="pres">
      <dgm:prSet presAssocID="{59304E0A-1BB7-4946-A5D6-9648031A0ABA}" presName="horz2" presStyleCnt="0"/>
      <dgm:spPr/>
    </dgm:pt>
    <dgm:pt modelId="{10F8CC40-9BF2-4768-BB4F-DCC6622E1703}" type="pres">
      <dgm:prSet presAssocID="{59304E0A-1BB7-4946-A5D6-9648031A0ABA}" presName="horzSpace2" presStyleCnt="0"/>
      <dgm:spPr/>
    </dgm:pt>
    <dgm:pt modelId="{FB2DB556-32EB-45A2-ABEE-AF649B0F8289}" type="pres">
      <dgm:prSet presAssocID="{59304E0A-1BB7-4946-A5D6-9648031A0ABA}" presName="tx2" presStyleLbl="revTx" presStyleIdx="4" presStyleCnt="10"/>
      <dgm:spPr/>
    </dgm:pt>
    <dgm:pt modelId="{61B52402-0666-4627-9384-7F68DDCFD6F0}" type="pres">
      <dgm:prSet presAssocID="{59304E0A-1BB7-4946-A5D6-9648031A0ABA}" presName="vert2" presStyleCnt="0"/>
      <dgm:spPr/>
    </dgm:pt>
    <dgm:pt modelId="{9B72E05A-5CC8-4944-B467-827CE74315F4}" type="pres">
      <dgm:prSet presAssocID="{59304E0A-1BB7-4946-A5D6-9648031A0ABA}" presName="thinLine2b" presStyleLbl="callout" presStyleIdx="3" presStyleCnt="9"/>
      <dgm:spPr/>
    </dgm:pt>
    <dgm:pt modelId="{4683DB56-A547-4226-8C79-13A5E750A4C6}" type="pres">
      <dgm:prSet presAssocID="{59304E0A-1BB7-4946-A5D6-9648031A0ABA}" presName="vertSpace2b" presStyleCnt="0"/>
      <dgm:spPr/>
    </dgm:pt>
    <dgm:pt modelId="{DBC9CD60-9C52-495F-8AC7-776893987137}" type="pres">
      <dgm:prSet presAssocID="{E1CB17F3-5949-47F6-8899-0DFCB906ACF0}" presName="horz2" presStyleCnt="0"/>
      <dgm:spPr/>
    </dgm:pt>
    <dgm:pt modelId="{64E2D32F-2A39-423C-B1A1-C6813EB21649}" type="pres">
      <dgm:prSet presAssocID="{E1CB17F3-5949-47F6-8899-0DFCB906ACF0}" presName="horzSpace2" presStyleCnt="0"/>
      <dgm:spPr/>
    </dgm:pt>
    <dgm:pt modelId="{245E5B6A-B269-4215-A062-4C89361D7BB7}" type="pres">
      <dgm:prSet presAssocID="{E1CB17F3-5949-47F6-8899-0DFCB906ACF0}" presName="tx2" presStyleLbl="revTx" presStyleIdx="5" presStyleCnt="10"/>
      <dgm:spPr/>
    </dgm:pt>
    <dgm:pt modelId="{F011F347-79A3-417C-976B-C9C69ABC27D6}" type="pres">
      <dgm:prSet presAssocID="{E1CB17F3-5949-47F6-8899-0DFCB906ACF0}" presName="vert2" presStyleCnt="0"/>
      <dgm:spPr/>
    </dgm:pt>
    <dgm:pt modelId="{6CAB6A0B-E698-44FC-967F-0667568D540D}" type="pres">
      <dgm:prSet presAssocID="{E1CB17F3-5949-47F6-8899-0DFCB906ACF0}" presName="thinLine2b" presStyleLbl="callout" presStyleIdx="4" presStyleCnt="9"/>
      <dgm:spPr/>
    </dgm:pt>
    <dgm:pt modelId="{FC3AA235-7878-4C49-8D93-18849A5A4E69}" type="pres">
      <dgm:prSet presAssocID="{E1CB17F3-5949-47F6-8899-0DFCB906ACF0}" presName="vertSpace2b" presStyleCnt="0"/>
      <dgm:spPr/>
    </dgm:pt>
    <dgm:pt modelId="{456E102B-C671-45B1-B02B-51F2373FEAD3}" type="pres">
      <dgm:prSet presAssocID="{2FD4FEC3-5F7B-4BD7-82B0-2B63D083D6C3}" presName="horz2" presStyleCnt="0"/>
      <dgm:spPr/>
    </dgm:pt>
    <dgm:pt modelId="{799CA092-F660-4C73-B1C2-0DC45B78E328}" type="pres">
      <dgm:prSet presAssocID="{2FD4FEC3-5F7B-4BD7-82B0-2B63D083D6C3}" presName="horzSpace2" presStyleCnt="0"/>
      <dgm:spPr/>
    </dgm:pt>
    <dgm:pt modelId="{594AE3EF-D5EC-40C9-BAF8-3D6EE9984048}" type="pres">
      <dgm:prSet presAssocID="{2FD4FEC3-5F7B-4BD7-82B0-2B63D083D6C3}" presName="tx2" presStyleLbl="revTx" presStyleIdx="6" presStyleCnt="10"/>
      <dgm:spPr/>
    </dgm:pt>
    <dgm:pt modelId="{981309EF-A19D-4916-8D4C-8A27CE291971}" type="pres">
      <dgm:prSet presAssocID="{2FD4FEC3-5F7B-4BD7-82B0-2B63D083D6C3}" presName="vert2" presStyleCnt="0"/>
      <dgm:spPr/>
    </dgm:pt>
    <dgm:pt modelId="{D0EAA26F-68E7-41B7-850A-AA43135EE5F8}" type="pres">
      <dgm:prSet presAssocID="{2FD4FEC3-5F7B-4BD7-82B0-2B63D083D6C3}" presName="thinLine2b" presStyleLbl="callout" presStyleIdx="5" presStyleCnt="9"/>
      <dgm:spPr/>
    </dgm:pt>
    <dgm:pt modelId="{A5D99FDC-8082-47DD-BCA1-F958CB543772}" type="pres">
      <dgm:prSet presAssocID="{2FD4FEC3-5F7B-4BD7-82B0-2B63D083D6C3}" presName="vertSpace2b" presStyleCnt="0"/>
      <dgm:spPr/>
    </dgm:pt>
    <dgm:pt modelId="{1F061AC7-F631-4657-ACE7-91646747C21E}" type="pres">
      <dgm:prSet presAssocID="{70112A1F-CC69-499B-AFF6-E9423B831626}" presName="horz2" presStyleCnt="0"/>
      <dgm:spPr/>
    </dgm:pt>
    <dgm:pt modelId="{EEE87E12-C01A-4E61-B152-1C08B37B9F36}" type="pres">
      <dgm:prSet presAssocID="{70112A1F-CC69-499B-AFF6-E9423B831626}" presName="horzSpace2" presStyleCnt="0"/>
      <dgm:spPr/>
    </dgm:pt>
    <dgm:pt modelId="{1C007CCB-E118-40D5-A98C-FC42F2F1DF79}" type="pres">
      <dgm:prSet presAssocID="{70112A1F-CC69-499B-AFF6-E9423B831626}" presName="tx2" presStyleLbl="revTx" presStyleIdx="7" presStyleCnt="10"/>
      <dgm:spPr/>
    </dgm:pt>
    <dgm:pt modelId="{4901537B-DEAA-40D1-936D-CA5507285D18}" type="pres">
      <dgm:prSet presAssocID="{70112A1F-CC69-499B-AFF6-E9423B831626}" presName="vert2" presStyleCnt="0"/>
      <dgm:spPr/>
    </dgm:pt>
    <dgm:pt modelId="{F213ECC3-9B86-4368-8F30-846336080B16}" type="pres">
      <dgm:prSet presAssocID="{70112A1F-CC69-499B-AFF6-E9423B831626}" presName="thinLine2b" presStyleLbl="callout" presStyleIdx="6" presStyleCnt="9"/>
      <dgm:spPr/>
    </dgm:pt>
    <dgm:pt modelId="{D1DFA80D-CA86-48A9-9034-203EC19ED8E7}" type="pres">
      <dgm:prSet presAssocID="{70112A1F-CC69-499B-AFF6-E9423B831626}" presName="vertSpace2b" presStyleCnt="0"/>
      <dgm:spPr/>
    </dgm:pt>
    <dgm:pt modelId="{6225F5E4-6F8A-456B-AC0D-3BE0EF55E309}" type="pres">
      <dgm:prSet presAssocID="{CA813BC4-A245-4044-A8F8-945797DE2942}" presName="horz2" presStyleCnt="0"/>
      <dgm:spPr/>
    </dgm:pt>
    <dgm:pt modelId="{12FFD120-130C-4A4C-A027-186F0DE527BD}" type="pres">
      <dgm:prSet presAssocID="{CA813BC4-A245-4044-A8F8-945797DE2942}" presName="horzSpace2" presStyleCnt="0"/>
      <dgm:spPr/>
    </dgm:pt>
    <dgm:pt modelId="{2DC3AD9D-7A92-4D66-9D11-918AE2B51793}" type="pres">
      <dgm:prSet presAssocID="{CA813BC4-A245-4044-A8F8-945797DE2942}" presName="tx2" presStyleLbl="revTx" presStyleIdx="8" presStyleCnt="10"/>
      <dgm:spPr/>
    </dgm:pt>
    <dgm:pt modelId="{64D09299-3320-4123-B806-FAEB6FFCDFEF}" type="pres">
      <dgm:prSet presAssocID="{CA813BC4-A245-4044-A8F8-945797DE2942}" presName="vert2" presStyleCnt="0"/>
      <dgm:spPr/>
    </dgm:pt>
    <dgm:pt modelId="{D7CFF9BD-7E7F-4C8E-99F4-7685010A28BC}" type="pres">
      <dgm:prSet presAssocID="{CA813BC4-A245-4044-A8F8-945797DE2942}" presName="thinLine2b" presStyleLbl="callout" presStyleIdx="7" presStyleCnt="9"/>
      <dgm:spPr/>
    </dgm:pt>
    <dgm:pt modelId="{6831FFDE-8AC8-42C6-BC7B-D26A2DC12C2B}" type="pres">
      <dgm:prSet presAssocID="{CA813BC4-A245-4044-A8F8-945797DE2942}" presName="vertSpace2b" presStyleCnt="0"/>
      <dgm:spPr/>
    </dgm:pt>
    <dgm:pt modelId="{FBC795CC-DF59-4A6D-8E1C-58806E80D2B6}" type="pres">
      <dgm:prSet presAssocID="{48387CD0-1164-4547-BFDE-99F66D9AC729}" presName="horz2" presStyleCnt="0"/>
      <dgm:spPr/>
    </dgm:pt>
    <dgm:pt modelId="{0BB80A6E-50FD-49B4-B142-D33FFBECB4BB}" type="pres">
      <dgm:prSet presAssocID="{48387CD0-1164-4547-BFDE-99F66D9AC729}" presName="horzSpace2" presStyleCnt="0"/>
      <dgm:spPr/>
    </dgm:pt>
    <dgm:pt modelId="{50E0E379-210B-4561-9F4A-4E1568B407A6}" type="pres">
      <dgm:prSet presAssocID="{48387CD0-1164-4547-BFDE-99F66D9AC729}" presName="tx2" presStyleLbl="revTx" presStyleIdx="9" presStyleCnt="10"/>
      <dgm:spPr/>
    </dgm:pt>
    <dgm:pt modelId="{86883B10-624C-4EDB-8FFB-8DEDD0512914}" type="pres">
      <dgm:prSet presAssocID="{48387CD0-1164-4547-BFDE-99F66D9AC729}" presName="vert2" presStyleCnt="0"/>
      <dgm:spPr/>
    </dgm:pt>
    <dgm:pt modelId="{E6160B15-2D96-4898-BFF6-BF6583A70BBE}" type="pres">
      <dgm:prSet presAssocID="{48387CD0-1164-4547-BFDE-99F66D9AC729}" presName="thinLine2b" presStyleLbl="callout" presStyleIdx="8" presStyleCnt="9"/>
      <dgm:spPr/>
    </dgm:pt>
    <dgm:pt modelId="{18C37652-10BE-469D-92AE-937D7B68525B}" type="pres">
      <dgm:prSet presAssocID="{48387CD0-1164-4547-BFDE-99F66D9AC729}" presName="vertSpace2b" presStyleCnt="0"/>
      <dgm:spPr/>
    </dgm:pt>
  </dgm:ptLst>
  <dgm:cxnLst>
    <dgm:cxn modelId="{FDA4C611-84FE-41E6-A05D-9C75ED67ACC7}" type="presOf" srcId="{2FD4FEC3-5F7B-4BD7-82B0-2B63D083D6C3}" destId="{594AE3EF-D5EC-40C9-BAF8-3D6EE9984048}" srcOrd="0" destOrd="0" presId="urn:microsoft.com/office/officeart/2008/layout/LinedList"/>
    <dgm:cxn modelId="{B60BD41B-F8B9-4E8D-8306-7BA1B795A7CC}" type="presOf" srcId="{70112A1F-CC69-499B-AFF6-E9423B831626}" destId="{1C007CCB-E118-40D5-A98C-FC42F2F1DF79}" srcOrd="0" destOrd="0" presId="urn:microsoft.com/office/officeart/2008/layout/LinedList"/>
    <dgm:cxn modelId="{54CF722C-F99B-4E62-91DB-CEEFADBF291F}" type="presOf" srcId="{1462856C-E432-4E73-B761-17D5D49D9E79}" destId="{8F1F3440-D6DA-4F5A-99AF-B9E523416974}" srcOrd="0" destOrd="0" presId="urn:microsoft.com/office/officeart/2008/layout/LinedList"/>
    <dgm:cxn modelId="{255F2E74-4BCA-4E98-B853-2A1D3E34F052}" srcId="{0B48E236-F97E-4EDF-A8CA-3752D4179ED8}" destId="{2FD4FEC3-5F7B-4BD7-82B0-2B63D083D6C3}" srcOrd="5" destOrd="0" parTransId="{DD8771B3-DCDF-43BA-B602-8E424FA91B81}" sibTransId="{9030ABE4-F5EF-4EFC-B277-D3AD9CDDCB54}"/>
    <dgm:cxn modelId="{9BC09E76-F2A4-46C2-BE87-A54E7ED4E1DE}" type="presOf" srcId="{CA813BC4-A245-4044-A8F8-945797DE2942}" destId="{2DC3AD9D-7A92-4D66-9D11-918AE2B51793}" srcOrd="0" destOrd="0" presId="urn:microsoft.com/office/officeart/2008/layout/LinedList"/>
    <dgm:cxn modelId="{EC4EA577-F5C6-491B-AD67-F0820AD1B4ED}" type="presOf" srcId="{48387CD0-1164-4547-BFDE-99F66D9AC729}" destId="{50E0E379-210B-4561-9F4A-4E1568B407A6}" srcOrd="0" destOrd="0" presId="urn:microsoft.com/office/officeart/2008/layout/LinedList"/>
    <dgm:cxn modelId="{E5E40158-4A14-4D91-BE88-8AD5EAC2A89A}" type="presOf" srcId="{F314FA93-E091-4CC2-85F6-B2B8325CE4A9}" destId="{DDFBA190-11BC-4891-885E-460240F2AB4A}" srcOrd="0" destOrd="0" presId="urn:microsoft.com/office/officeart/2008/layout/LinedList"/>
    <dgm:cxn modelId="{07926959-DE55-47E9-B68A-99D1FD4D9168}" type="presOf" srcId="{0B48E236-F97E-4EDF-A8CA-3752D4179ED8}" destId="{FC2AD589-12BB-4953-8004-A55DE6D66A66}" srcOrd="0" destOrd="0" presId="urn:microsoft.com/office/officeart/2008/layout/LinedList"/>
    <dgm:cxn modelId="{9F10217D-76F3-4C37-AECF-901BF1F52F62}" type="presOf" srcId="{00545FCE-E355-4E19-A36E-882EC06636D6}" destId="{A8C83FF5-E683-4A4D-AB65-46C926E3586B}" srcOrd="0" destOrd="0" presId="urn:microsoft.com/office/officeart/2008/layout/LinedList"/>
    <dgm:cxn modelId="{650CB79A-3517-4574-848B-2E9A17274A2B}" srcId="{00545FCE-E355-4E19-A36E-882EC06636D6}" destId="{0B48E236-F97E-4EDF-A8CA-3752D4179ED8}" srcOrd="0" destOrd="0" parTransId="{53BE1200-3AE4-40A5-A3F0-C95BD8F5E880}" sibTransId="{0A90E9FF-413B-42AC-967E-4AC70BFD9489}"/>
    <dgm:cxn modelId="{A0D3349C-8133-45E9-9444-DD5A1A22E1E3}" srcId="{0B48E236-F97E-4EDF-A8CA-3752D4179ED8}" destId="{1462856C-E432-4E73-B761-17D5D49D9E79}" srcOrd="2" destOrd="0" parTransId="{687FD458-DB4E-442E-A0AE-EFCF0A4C0312}" sibTransId="{CC0343B4-FE3D-4ECF-88A8-7C8BE7FEB336}"/>
    <dgm:cxn modelId="{D61988AC-300A-4393-95ED-695758EC201E}" srcId="{0B48E236-F97E-4EDF-A8CA-3752D4179ED8}" destId="{E1CB17F3-5949-47F6-8899-0DFCB906ACF0}" srcOrd="4" destOrd="0" parTransId="{8851E206-42E1-4B76-9AFE-701B6580ACAF}" sibTransId="{0617747C-CEEB-4EC5-92A4-F62867683EB5}"/>
    <dgm:cxn modelId="{C4E058AE-CEEB-4187-AC85-B2857D0CBA9C}" srcId="{0B48E236-F97E-4EDF-A8CA-3752D4179ED8}" destId="{59304E0A-1BB7-4946-A5D6-9648031A0ABA}" srcOrd="3" destOrd="0" parTransId="{495F5788-EFAB-46A7-9F63-9611911DDB05}" sibTransId="{EB33D8EC-05AD-4FD0-B368-890BB89EE91F}"/>
    <dgm:cxn modelId="{F06856B7-B322-43B6-839E-79EED12D18BB}" srcId="{0B48E236-F97E-4EDF-A8CA-3752D4179ED8}" destId="{CA813BC4-A245-4044-A8F8-945797DE2942}" srcOrd="7" destOrd="0" parTransId="{3C4FED5A-940F-4ECF-B29D-20255ED30AEF}" sibTransId="{0416F91F-E925-468E-AEE8-F0E0376E45E0}"/>
    <dgm:cxn modelId="{28DD18C5-B78D-4F9F-BADB-E994770DA071}" type="presOf" srcId="{59304E0A-1BB7-4946-A5D6-9648031A0ABA}" destId="{FB2DB556-32EB-45A2-ABEE-AF649B0F8289}" srcOrd="0" destOrd="0" presId="urn:microsoft.com/office/officeart/2008/layout/LinedList"/>
    <dgm:cxn modelId="{01C34ACD-6E5F-4580-9321-EE5B93A681EF}" type="presOf" srcId="{E1CB17F3-5949-47F6-8899-0DFCB906ACF0}" destId="{245E5B6A-B269-4215-A062-4C89361D7BB7}" srcOrd="0" destOrd="0" presId="urn:microsoft.com/office/officeart/2008/layout/LinedList"/>
    <dgm:cxn modelId="{BBC14ECD-73F8-4DDE-96DC-93851AA2EF9F}" srcId="{0B48E236-F97E-4EDF-A8CA-3752D4179ED8}" destId="{48387CD0-1164-4547-BFDE-99F66D9AC729}" srcOrd="8" destOrd="0" parTransId="{29B79FE6-A8EA-4A0C-BC0E-F7CA20C0E9CE}" sibTransId="{B8FE9C9C-39AF-4C02-9669-A4E223128516}"/>
    <dgm:cxn modelId="{543C2ED4-BA00-4951-BC55-BBD657C9A909}" srcId="{0B48E236-F97E-4EDF-A8CA-3752D4179ED8}" destId="{F314FA93-E091-4CC2-85F6-B2B8325CE4A9}" srcOrd="1" destOrd="0" parTransId="{B1494755-F1FA-4E03-99D6-C2058750E61C}" sibTransId="{9D64DB56-AAA8-4851-9EDC-52652754473E}"/>
    <dgm:cxn modelId="{BDBD7FF1-3974-43E4-BF1B-21C74619240B}" type="presOf" srcId="{739A7B21-AAD3-4F82-8A9D-B266EDD6FDC1}" destId="{C034C3E3-52C2-4BE0-A577-BB03B491E0CB}" srcOrd="0" destOrd="0" presId="urn:microsoft.com/office/officeart/2008/layout/LinedList"/>
    <dgm:cxn modelId="{09356EF8-1AA4-4842-ABA2-90B3D04D6723}" srcId="{0B48E236-F97E-4EDF-A8CA-3752D4179ED8}" destId="{739A7B21-AAD3-4F82-8A9D-B266EDD6FDC1}" srcOrd="0" destOrd="0" parTransId="{47DB8B77-4356-422D-A8A6-511271C40995}" sibTransId="{9B505DB1-B31C-468B-8B06-E9D9797846E8}"/>
    <dgm:cxn modelId="{5E8DB1FA-60F4-424A-A8C8-C066E6593AD8}" srcId="{0B48E236-F97E-4EDF-A8CA-3752D4179ED8}" destId="{70112A1F-CC69-499B-AFF6-E9423B831626}" srcOrd="6" destOrd="0" parTransId="{45CCA8A3-8F71-4F96-9195-F2EC454D73A5}" sibTransId="{64B8B211-631C-4E1E-BCCF-A5A359762132}"/>
    <dgm:cxn modelId="{205102C4-3BDD-46B8-B017-4FDAA8251B7D}" type="presParOf" srcId="{A8C83FF5-E683-4A4D-AB65-46C926E3586B}" destId="{DD346E0B-8E25-48CE-9625-67335444459A}" srcOrd="0" destOrd="0" presId="urn:microsoft.com/office/officeart/2008/layout/LinedList"/>
    <dgm:cxn modelId="{95CF3FE0-E524-4603-A9DE-3CEE582A9FA3}" type="presParOf" srcId="{A8C83FF5-E683-4A4D-AB65-46C926E3586B}" destId="{FF6BAA54-ABF3-40FE-A83F-C08862FE3065}" srcOrd="1" destOrd="0" presId="urn:microsoft.com/office/officeart/2008/layout/LinedList"/>
    <dgm:cxn modelId="{16786C33-D98A-4CF7-A796-536163110769}" type="presParOf" srcId="{FF6BAA54-ABF3-40FE-A83F-C08862FE3065}" destId="{FC2AD589-12BB-4953-8004-A55DE6D66A66}" srcOrd="0" destOrd="0" presId="urn:microsoft.com/office/officeart/2008/layout/LinedList"/>
    <dgm:cxn modelId="{09A5C1F4-448E-431F-AA8A-80C8B50ADF84}" type="presParOf" srcId="{FF6BAA54-ABF3-40FE-A83F-C08862FE3065}" destId="{4D82CB86-0D70-4257-8BAB-AABBE1559803}" srcOrd="1" destOrd="0" presId="urn:microsoft.com/office/officeart/2008/layout/LinedList"/>
    <dgm:cxn modelId="{E3308B44-F2C0-4B29-B4A3-65BEEB10AE7C}" type="presParOf" srcId="{4D82CB86-0D70-4257-8BAB-AABBE1559803}" destId="{B24BEEC1-E94D-4DDE-A137-5B375F1FE955}" srcOrd="0" destOrd="0" presId="urn:microsoft.com/office/officeart/2008/layout/LinedList"/>
    <dgm:cxn modelId="{6EA2CE2B-DC99-430F-B5B8-69CC1631245B}" type="presParOf" srcId="{4D82CB86-0D70-4257-8BAB-AABBE1559803}" destId="{86E5C6C1-7E56-4FED-B8E0-E336A0EE06CB}" srcOrd="1" destOrd="0" presId="urn:microsoft.com/office/officeart/2008/layout/LinedList"/>
    <dgm:cxn modelId="{C950E4C9-E047-46F9-BD43-36D0801DD5C7}" type="presParOf" srcId="{86E5C6C1-7E56-4FED-B8E0-E336A0EE06CB}" destId="{6176031C-E397-4D9C-81E7-0E7CA2CD6F59}" srcOrd="0" destOrd="0" presId="urn:microsoft.com/office/officeart/2008/layout/LinedList"/>
    <dgm:cxn modelId="{9898F3E0-646F-40B6-9F1C-2604EE492F7C}" type="presParOf" srcId="{86E5C6C1-7E56-4FED-B8E0-E336A0EE06CB}" destId="{C034C3E3-52C2-4BE0-A577-BB03B491E0CB}" srcOrd="1" destOrd="0" presId="urn:microsoft.com/office/officeart/2008/layout/LinedList"/>
    <dgm:cxn modelId="{CBE43996-9FA6-4C12-9597-12565413A319}" type="presParOf" srcId="{86E5C6C1-7E56-4FED-B8E0-E336A0EE06CB}" destId="{7E090836-423A-4CD7-A3F6-87B461917AB4}" srcOrd="2" destOrd="0" presId="urn:microsoft.com/office/officeart/2008/layout/LinedList"/>
    <dgm:cxn modelId="{9025E0FF-779E-4838-9F15-7434099023E2}" type="presParOf" srcId="{4D82CB86-0D70-4257-8BAB-AABBE1559803}" destId="{C4C10CC0-1E66-4CC0-B74D-752D5A630ACB}" srcOrd="2" destOrd="0" presId="urn:microsoft.com/office/officeart/2008/layout/LinedList"/>
    <dgm:cxn modelId="{C067BBC2-A004-4DFA-A065-9E3C573368F3}" type="presParOf" srcId="{4D82CB86-0D70-4257-8BAB-AABBE1559803}" destId="{25A7B5D8-E0C5-4919-918C-EFC7D6227092}" srcOrd="3" destOrd="0" presId="urn:microsoft.com/office/officeart/2008/layout/LinedList"/>
    <dgm:cxn modelId="{897BD8E7-A09C-4201-8AE1-10ED0E569AB7}" type="presParOf" srcId="{4D82CB86-0D70-4257-8BAB-AABBE1559803}" destId="{FDC8C8C3-A930-4714-8E5C-68A3188C5C75}" srcOrd="4" destOrd="0" presId="urn:microsoft.com/office/officeart/2008/layout/LinedList"/>
    <dgm:cxn modelId="{63A43DE4-C85A-4F28-8D7E-16D4D7A76B8A}" type="presParOf" srcId="{FDC8C8C3-A930-4714-8E5C-68A3188C5C75}" destId="{59128C5F-3AA0-4F07-9CD8-F5C1776DCC82}" srcOrd="0" destOrd="0" presId="urn:microsoft.com/office/officeart/2008/layout/LinedList"/>
    <dgm:cxn modelId="{0550A96D-C90B-45FC-9E17-682EDB8658F3}" type="presParOf" srcId="{FDC8C8C3-A930-4714-8E5C-68A3188C5C75}" destId="{DDFBA190-11BC-4891-885E-460240F2AB4A}" srcOrd="1" destOrd="0" presId="urn:microsoft.com/office/officeart/2008/layout/LinedList"/>
    <dgm:cxn modelId="{46E8DEFC-75C4-4ADD-A6A3-DB5ACA9297D9}" type="presParOf" srcId="{FDC8C8C3-A930-4714-8E5C-68A3188C5C75}" destId="{493D2568-9FCC-4940-93B5-D9DAF8226D31}" srcOrd="2" destOrd="0" presId="urn:microsoft.com/office/officeart/2008/layout/LinedList"/>
    <dgm:cxn modelId="{432AC35B-B30D-4C07-B920-741BEE33D03C}" type="presParOf" srcId="{4D82CB86-0D70-4257-8BAB-AABBE1559803}" destId="{EC31DFAC-33AA-4BFE-8A1F-9A39508DD1B6}" srcOrd="5" destOrd="0" presId="urn:microsoft.com/office/officeart/2008/layout/LinedList"/>
    <dgm:cxn modelId="{4953BB81-02A0-4E6C-821C-D3EFDAFF8240}" type="presParOf" srcId="{4D82CB86-0D70-4257-8BAB-AABBE1559803}" destId="{6BECE003-C7CF-4762-BDE2-1203A6E5E7AF}" srcOrd="6" destOrd="0" presId="urn:microsoft.com/office/officeart/2008/layout/LinedList"/>
    <dgm:cxn modelId="{8DE21A27-86B7-4C07-B560-7A3CAC4DA83D}" type="presParOf" srcId="{4D82CB86-0D70-4257-8BAB-AABBE1559803}" destId="{C7138343-AB96-40C4-9DCE-1DE6B4A8AB08}" srcOrd="7" destOrd="0" presId="urn:microsoft.com/office/officeart/2008/layout/LinedList"/>
    <dgm:cxn modelId="{4B380B49-984D-497C-9C34-1BC2D00315B2}" type="presParOf" srcId="{C7138343-AB96-40C4-9DCE-1DE6B4A8AB08}" destId="{9EE94B86-E8AF-4122-AAC3-48BB611F7426}" srcOrd="0" destOrd="0" presId="urn:microsoft.com/office/officeart/2008/layout/LinedList"/>
    <dgm:cxn modelId="{515A973F-3C62-46EA-A907-0D488E36EE39}" type="presParOf" srcId="{C7138343-AB96-40C4-9DCE-1DE6B4A8AB08}" destId="{8F1F3440-D6DA-4F5A-99AF-B9E523416974}" srcOrd="1" destOrd="0" presId="urn:microsoft.com/office/officeart/2008/layout/LinedList"/>
    <dgm:cxn modelId="{E9FA09E2-693E-4EBC-9960-1296EC67D0DE}" type="presParOf" srcId="{C7138343-AB96-40C4-9DCE-1DE6B4A8AB08}" destId="{D2FC73D4-DC25-4CC2-BFED-1C1B663DE09F}" srcOrd="2" destOrd="0" presId="urn:microsoft.com/office/officeart/2008/layout/LinedList"/>
    <dgm:cxn modelId="{A6099007-D02A-4781-8B92-6EC464492356}" type="presParOf" srcId="{4D82CB86-0D70-4257-8BAB-AABBE1559803}" destId="{B8FCA760-4B39-44D4-A5C3-64B6852E82BE}" srcOrd="8" destOrd="0" presId="urn:microsoft.com/office/officeart/2008/layout/LinedList"/>
    <dgm:cxn modelId="{E4980FC0-9068-4A6F-B02E-6F482350F6E6}" type="presParOf" srcId="{4D82CB86-0D70-4257-8BAB-AABBE1559803}" destId="{D523DE1E-9EF5-4AA1-8A00-5AC6DA8DD116}" srcOrd="9" destOrd="0" presId="urn:microsoft.com/office/officeart/2008/layout/LinedList"/>
    <dgm:cxn modelId="{5970B8C7-0B7E-4720-8C3D-5AA1A4CAC8D2}" type="presParOf" srcId="{4D82CB86-0D70-4257-8BAB-AABBE1559803}" destId="{0CBE5235-623B-46D0-AE05-1BC2BBE99277}" srcOrd="10" destOrd="0" presId="urn:microsoft.com/office/officeart/2008/layout/LinedList"/>
    <dgm:cxn modelId="{D06FEAB6-C849-41BE-8F23-9E5B05BF4FF9}" type="presParOf" srcId="{0CBE5235-623B-46D0-AE05-1BC2BBE99277}" destId="{10F8CC40-9BF2-4768-BB4F-DCC6622E1703}" srcOrd="0" destOrd="0" presId="urn:microsoft.com/office/officeart/2008/layout/LinedList"/>
    <dgm:cxn modelId="{CE66C45C-D80F-4A63-9FAC-2A230C55A089}" type="presParOf" srcId="{0CBE5235-623B-46D0-AE05-1BC2BBE99277}" destId="{FB2DB556-32EB-45A2-ABEE-AF649B0F8289}" srcOrd="1" destOrd="0" presId="urn:microsoft.com/office/officeart/2008/layout/LinedList"/>
    <dgm:cxn modelId="{EB1BA65B-8265-44E8-A894-CA006ACB5F5B}" type="presParOf" srcId="{0CBE5235-623B-46D0-AE05-1BC2BBE99277}" destId="{61B52402-0666-4627-9384-7F68DDCFD6F0}" srcOrd="2" destOrd="0" presId="urn:microsoft.com/office/officeart/2008/layout/LinedList"/>
    <dgm:cxn modelId="{89645F77-0774-4610-820D-B96447193BAC}" type="presParOf" srcId="{4D82CB86-0D70-4257-8BAB-AABBE1559803}" destId="{9B72E05A-5CC8-4944-B467-827CE74315F4}" srcOrd="11" destOrd="0" presId="urn:microsoft.com/office/officeart/2008/layout/LinedList"/>
    <dgm:cxn modelId="{491E2939-B27A-426A-B479-D4458181ABE0}" type="presParOf" srcId="{4D82CB86-0D70-4257-8BAB-AABBE1559803}" destId="{4683DB56-A547-4226-8C79-13A5E750A4C6}" srcOrd="12" destOrd="0" presId="urn:microsoft.com/office/officeart/2008/layout/LinedList"/>
    <dgm:cxn modelId="{FA377E64-1EF3-4A61-A0F4-0F5AB5D746F2}" type="presParOf" srcId="{4D82CB86-0D70-4257-8BAB-AABBE1559803}" destId="{DBC9CD60-9C52-495F-8AC7-776893987137}" srcOrd="13" destOrd="0" presId="urn:microsoft.com/office/officeart/2008/layout/LinedList"/>
    <dgm:cxn modelId="{A1135236-04A3-4C82-B886-21425EC75676}" type="presParOf" srcId="{DBC9CD60-9C52-495F-8AC7-776893987137}" destId="{64E2D32F-2A39-423C-B1A1-C6813EB21649}" srcOrd="0" destOrd="0" presId="urn:microsoft.com/office/officeart/2008/layout/LinedList"/>
    <dgm:cxn modelId="{F734AFBD-8628-46F9-99CD-7F7C5885F08A}" type="presParOf" srcId="{DBC9CD60-9C52-495F-8AC7-776893987137}" destId="{245E5B6A-B269-4215-A062-4C89361D7BB7}" srcOrd="1" destOrd="0" presId="urn:microsoft.com/office/officeart/2008/layout/LinedList"/>
    <dgm:cxn modelId="{9B173237-8404-4A70-8DF2-762EB8786F39}" type="presParOf" srcId="{DBC9CD60-9C52-495F-8AC7-776893987137}" destId="{F011F347-79A3-417C-976B-C9C69ABC27D6}" srcOrd="2" destOrd="0" presId="urn:microsoft.com/office/officeart/2008/layout/LinedList"/>
    <dgm:cxn modelId="{7949AD63-EEDE-4523-BF2C-D6E00C171EE5}" type="presParOf" srcId="{4D82CB86-0D70-4257-8BAB-AABBE1559803}" destId="{6CAB6A0B-E698-44FC-967F-0667568D540D}" srcOrd="14" destOrd="0" presId="urn:microsoft.com/office/officeart/2008/layout/LinedList"/>
    <dgm:cxn modelId="{4F106F72-E851-46A8-8C3A-F86A57E31487}" type="presParOf" srcId="{4D82CB86-0D70-4257-8BAB-AABBE1559803}" destId="{FC3AA235-7878-4C49-8D93-18849A5A4E69}" srcOrd="15" destOrd="0" presId="urn:microsoft.com/office/officeart/2008/layout/LinedList"/>
    <dgm:cxn modelId="{5BEAFD0A-8676-49AC-9A49-B6CA40150160}" type="presParOf" srcId="{4D82CB86-0D70-4257-8BAB-AABBE1559803}" destId="{456E102B-C671-45B1-B02B-51F2373FEAD3}" srcOrd="16" destOrd="0" presId="urn:microsoft.com/office/officeart/2008/layout/LinedList"/>
    <dgm:cxn modelId="{0218043F-74D6-462D-A2AC-E07B8B1ACE6D}" type="presParOf" srcId="{456E102B-C671-45B1-B02B-51F2373FEAD3}" destId="{799CA092-F660-4C73-B1C2-0DC45B78E328}" srcOrd="0" destOrd="0" presId="urn:microsoft.com/office/officeart/2008/layout/LinedList"/>
    <dgm:cxn modelId="{7B777A39-A93E-4CFA-BFD8-F76DB3427A9B}" type="presParOf" srcId="{456E102B-C671-45B1-B02B-51F2373FEAD3}" destId="{594AE3EF-D5EC-40C9-BAF8-3D6EE9984048}" srcOrd="1" destOrd="0" presId="urn:microsoft.com/office/officeart/2008/layout/LinedList"/>
    <dgm:cxn modelId="{3525AA30-E246-4F94-A429-D651C103378F}" type="presParOf" srcId="{456E102B-C671-45B1-B02B-51F2373FEAD3}" destId="{981309EF-A19D-4916-8D4C-8A27CE291971}" srcOrd="2" destOrd="0" presId="urn:microsoft.com/office/officeart/2008/layout/LinedList"/>
    <dgm:cxn modelId="{770EA586-8282-4AFA-BB03-BA0812C07565}" type="presParOf" srcId="{4D82CB86-0D70-4257-8BAB-AABBE1559803}" destId="{D0EAA26F-68E7-41B7-850A-AA43135EE5F8}" srcOrd="17" destOrd="0" presId="urn:microsoft.com/office/officeart/2008/layout/LinedList"/>
    <dgm:cxn modelId="{1F0E7FFC-1C91-4A37-86B2-983B1E0A62AF}" type="presParOf" srcId="{4D82CB86-0D70-4257-8BAB-AABBE1559803}" destId="{A5D99FDC-8082-47DD-BCA1-F958CB543772}" srcOrd="18" destOrd="0" presId="urn:microsoft.com/office/officeart/2008/layout/LinedList"/>
    <dgm:cxn modelId="{47AC65E9-398A-4A4F-B66B-0D3150A4DC01}" type="presParOf" srcId="{4D82CB86-0D70-4257-8BAB-AABBE1559803}" destId="{1F061AC7-F631-4657-ACE7-91646747C21E}" srcOrd="19" destOrd="0" presId="urn:microsoft.com/office/officeart/2008/layout/LinedList"/>
    <dgm:cxn modelId="{DF92A44B-661D-4A7D-AD06-065E0CFB0894}" type="presParOf" srcId="{1F061AC7-F631-4657-ACE7-91646747C21E}" destId="{EEE87E12-C01A-4E61-B152-1C08B37B9F36}" srcOrd="0" destOrd="0" presId="urn:microsoft.com/office/officeart/2008/layout/LinedList"/>
    <dgm:cxn modelId="{CD872CFD-D56C-4CF6-9E44-4E1A03F093D1}" type="presParOf" srcId="{1F061AC7-F631-4657-ACE7-91646747C21E}" destId="{1C007CCB-E118-40D5-A98C-FC42F2F1DF79}" srcOrd="1" destOrd="0" presId="urn:microsoft.com/office/officeart/2008/layout/LinedList"/>
    <dgm:cxn modelId="{48022E7B-4BFF-4605-A803-096B87B6F84E}" type="presParOf" srcId="{1F061AC7-F631-4657-ACE7-91646747C21E}" destId="{4901537B-DEAA-40D1-936D-CA5507285D18}" srcOrd="2" destOrd="0" presId="urn:microsoft.com/office/officeart/2008/layout/LinedList"/>
    <dgm:cxn modelId="{56211BDE-94D9-473D-BC1F-9EB2DE13C0E9}" type="presParOf" srcId="{4D82CB86-0D70-4257-8BAB-AABBE1559803}" destId="{F213ECC3-9B86-4368-8F30-846336080B16}" srcOrd="20" destOrd="0" presId="urn:microsoft.com/office/officeart/2008/layout/LinedList"/>
    <dgm:cxn modelId="{51173ED0-1FD2-4770-AFD0-B57BD5E1464C}" type="presParOf" srcId="{4D82CB86-0D70-4257-8BAB-AABBE1559803}" destId="{D1DFA80D-CA86-48A9-9034-203EC19ED8E7}" srcOrd="21" destOrd="0" presId="urn:microsoft.com/office/officeart/2008/layout/LinedList"/>
    <dgm:cxn modelId="{92FB6188-D108-4C5E-800B-1998FB7FDBAF}" type="presParOf" srcId="{4D82CB86-0D70-4257-8BAB-AABBE1559803}" destId="{6225F5E4-6F8A-456B-AC0D-3BE0EF55E309}" srcOrd="22" destOrd="0" presId="urn:microsoft.com/office/officeart/2008/layout/LinedList"/>
    <dgm:cxn modelId="{20153499-B29C-4B38-952A-6DB683C0A3CD}" type="presParOf" srcId="{6225F5E4-6F8A-456B-AC0D-3BE0EF55E309}" destId="{12FFD120-130C-4A4C-A027-186F0DE527BD}" srcOrd="0" destOrd="0" presId="urn:microsoft.com/office/officeart/2008/layout/LinedList"/>
    <dgm:cxn modelId="{BEA00A9B-DD3A-4891-8B88-90488F9C8865}" type="presParOf" srcId="{6225F5E4-6F8A-456B-AC0D-3BE0EF55E309}" destId="{2DC3AD9D-7A92-4D66-9D11-918AE2B51793}" srcOrd="1" destOrd="0" presId="urn:microsoft.com/office/officeart/2008/layout/LinedList"/>
    <dgm:cxn modelId="{0EE73781-CD87-445C-8E27-CB6EFB0458FA}" type="presParOf" srcId="{6225F5E4-6F8A-456B-AC0D-3BE0EF55E309}" destId="{64D09299-3320-4123-B806-FAEB6FFCDFEF}" srcOrd="2" destOrd="0" presId="urn:microsoft.com/office/officeart/2008/layout/LinedList"/>
    <dgm:cxn modelId="{7330EF56-6074-4247-8F6E-16E5FA2789B2}" type="presParOf" srcId="{4D82CB86-0D70-4257-8BAB-AABBE1559803}" destId="{D7CFF9BD-7E7F-4C8E-99F4-7685010A28BC}" srcOrd="23" destOrd="0" presId="urn:microsoft.com/office/officeart/2008/layout/LinedList"/>
    <dgm:cxn modelId="{C9FA330C-FCDD-47C2-9E72-ABCA47045A7D}" type="presParOf" srcId="{4D82CB86-0D70-4257-8BAB-AABBE1559803}" destId="{6831FFDE-8AC8-42C6-BC7B-D26A2DC12C2B}" srcOrd="24" destOrd="0" presId="urn:microsoft.com/office/officeart/2008/layout/LinedList"/>
    <dgm:cxn modelId="{C7008565-610E-4FCF-8A31-080724A07391}" type="presParOf" srcId="{4D82CB86-0D70-4257-8BAB-AABBE1559803}" destId="{FBC795CC-DF59-4A6D-8E1C-58806E80D2B6}" srcOrd="25" destOrd="0" presId="urn:microsoft.com/office/officeart/2008/layout/LinedList"/>
    <dgm:cxn modelId="{F212571C-2F76-4206-86DE-D32809F5B4A8}" type="presParOf" srcId="{FBC795CC-DF59-4A6D-8E1C-58806E80D2B6}" destId="{0BB80A6E-50FD-49B4-B142-D33FFBECB4BB}" srcOrd="0" destOrd="0" presId="urn:microsoft.com/office/officeart/2008/layout/LinedList"/>
    <dgm:cxn modelId="{CACB9DD5-EA24-4FCD-B13E-2F2A01FCF654}" type="presParOf" srcId="{FBC795CC-DF59-4A6D-8E1C-58806E80D2B6}" destId="{50E0E379-210B-4561-9F4A-4E1568B407A6}" srcOrd="1" destOrd="0" presId="urn:microsoft.com/office/officeart/2008/layout/LinedList"/>
    <dgm:cxn modelId="{63D458CB-4023-49DD-B4CF-B084E9A3C7EB}" type="presParOf" srcId="{FBC795CC-DF59-4A6D-8E1C-58806E80D2B6}" destId="{86883B10-624C-4EDB-8FFB-8DEDD0512914}" srcOrd="2" destOrd="0" presId="urn:microsoft.com/office/officeart/2008/layout/LinedList"/>
    <dgm:cxn modelId="{CA2FED6F-A988-4251-9115-A7C8C02455FC}" type="presParOf" srcId="{4D82CB86-0D70-4257-8BAB-AABBE1559803}" destId="{E6160B15-2D96-4898-BFF6-BF6583A70BBE}" srcOrd="26" destOrd="0" presId="urn:microsoft.com/office/officeart/2008/layout/LinedList"/>
    <dgm:cxn modelId="{EB409A34-056B-431B-95FC-AC21AA025C92}" type="presParOf" srcId="{4D82CB86-0D70-4257-8BAB-AABBE1559803}" destId="{18C37652-10BE-469D-92AE-937D7B68525B}" srcOrd="27"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E7172-518D-4EA1-8CB7-85D0927484B1}">
      <dsp:nvSpPr>
        <dsp:cNvPr id="0" name=""/>
        <dsp:cNvSpPr/>
      </dsp:nvSpPr>
      <dsp:spPr>
        <a:xfrm>
          <a:off x="-6165647" y="-943574"/>
          <a:ext cx="7341649" cy="7341649"/>
        </a:xfrm>
        <a:prstGeom prst="blockArc">
          <a:avLst>
            <a:gd name="adj1" fmla="val 18900000"/>
            <a:gd name="adj2" fmla="val 2700000"/>
            <a:gd name="adj3" fmla="val 29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A59B-96F4-4D11-9E19-6C3DDF899E9D}">
      <dsp:nvSpPr>
        <dsp:cNvPr id="0" name=""/>
        <dsp:cNvSpPr/>
      </dsp:nvSpPr>
      <dsp:spPr>
        <a:xfrm>
          <a:off x="757084" y="545450"/>
          <a:ext cx="6153233" cy="10909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90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NSO is whole of government data steward</a:t>
          </a:r>
        </a:p>
      </dsp:txBody>
      <dsp:txXfrm>
        <a:off x="757084" y="545450"/>
        <a:ext cx="6153233" cy="1090900"/>
      </dsp:txXfrm>
    </dsp:sp>
    <dsp:sp modelId="{883B1BB6-35BE-4FF1-B4AB-542C5A6F1346}">
      <dsp:nvSpPr>
        <dsp:cNvPr id="0" name=""/>
        <dsp:cNvSpPr/>
      </dsp:nvSpPr>
      <dsp:spPr>
        <a:xfrm>
          <a:off x="75272" y="409087"/>
          <a:ext cx="1363625" cy="1363625"/>
        </a:xfrm>
        <a:prstGeom prst="ellipse">
          <a:avLst/>
        </a:prstGeom>
        <a:blipFill dpi="0" rotWithShape="0">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34D4D-BB21-4D1E-94AA-111D8B61E1DE}">
      <dsp:nvSpPr>
        <dsp:cNvPr id="0" name=""/>
        <dsp:cNvSpPr/>
      </dsp:nvSpPr>
      <dsp:spPr>
        <a:xfrm>
          <a:off x="1153626" y="2181800"/>
          <a:ext cx="5756690" cy="109090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90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NSO supports another agency taking government data steward role</a:t>
          </a:r>
        </a:p>
      </dsp:txBody>
      <dsp:txXfrm>
        <a:off x="1153626" y="2181800"/>
        <a:ext cx="5756690" cy="1090900"/>
      </dsp:txXfrm>
    </dsp:sp>
    <dsp:sp modelId="{48BCC34F-21C3-46DC-931B-B86FD9367D55}">
      <dsp:nvSpPr>
        <dsp:cNvPr id="0" name=""/>
        <dsp:cNvSpPr/>
      </dsp:nvSpPr>
      <dsp:spPr>
        <a:xfrm>
          <a:off x="471814" y="2045437"/>
          <a:ext cx="1363625" cy="1363625"/>
        </a:xfrm>
        <a:prstGeom prst="ellipse">
          <a:avLst/>
        </a:prstGeom>
        <a:blipFill dpi="0" rotWithShape="1">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919DA8-020C-421F-84F4-C8A3CBCAC30B}">
      <dsp:nvSpPr>
        <dsp:cNvPr id="0" name=""/>
        <dsp:cNvSpPr/>
      </dsp:nvSpPr>
      <dsp:spPr>
        <a:xfrm>
          <a:off x="757084" y="3818150"/>
          <a:ext cx="6153233" cy="109090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90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NSO one stakeholder with no one agency taking the government data steward role</a:t>
          </a:r>
        </a:p>
      </dsp:txBody>
      <dsp:txXfrm>
        <a:off x="757084" y="3818150"/>
        <a:ext cx="6153233" cy="1090900"/>
      </dsp:txXfrm>
    </dsp:sp>
    <dsp:sp modelId="{085DFCA4-45A1-4106-91D0-7C0F21A426BA}">
      <dsp:nvSpPr>
        <dsp:cNvPr id="0" name=""/>
        <dsp:cNvSpPr/>
      </dsp:nvSpPr>
      <dsp:spPr>
        <a:xfrm>
          <a:off x="75272" y="3681788"/>
          <a:ext cx="1363625" cy="1363625"/>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46E0B-8E25-48CE-9625-67335444459A}">
      <dsp:nvSpPr>
        <dsp:cNvPr id="0" name=""/>
        <dsp:cNvSpPr/>
      </dsp:nvSpPr>
      <dsp:spPr>
        <a:xfrm>
          <a:off x="0" y="2149"/>
          <a:ext cx="3835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AD589-12BB-4953-8004-A55DE6D66A66}">
      <dsp:nvSpPr>
        <dsp:cNvPr id="0" name=""/>
        <dsp:cNvSpPr/>
      </dsp:nvSpPr>
      <dsp:spPr>
        <a:xfrm>
          <a:off x="0" y="2149"/>
          <a:ext cx="767080" cy="4398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 </a:t>
          </a:r>
        </a:p>
      </dsp:txBody>
      <dsp:txXfrm>
        <a:off x="0" y="2149"/>
        <a:ext cx="767080" cy="4398367"/>
      </dsp:txXfrm>
    </dsp:sp>
    <dsp:sp modelId="{AD752ACD-25BE-4BCC-8057-4A54C29349E3}">
      <dsp:nvSpPr>
        <dsp:cNvPr id="0" name=""/>
        <dsp:cNvSpPr/>
      </dsp:nvSpPr>
      <dsp:spPr>
        <a:xfrm>
          <a:off x="824611" y="22981"/>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Australia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22981"/>
        <a:ext cx="3010789" cy="416642"/>
      </dsp:txXfrm>
    </dsp:sp>
    <dsp:sp modelId="{2CD919BD-DA20-4FC3-9729-D5164C386894}">
      <dsp:nvSpPr>
        <dsp:cNvPr id="0" name=""/>
        <dsp:cNvSpPr/>
      </dsp:nvSpPr>
      <dsp:spPr>
        <a:xfrm>
          <a:off x="767080" y="439624"/>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D11E6A-19B7-4B51-84F1-6467E473F083}">
      <dsp:nvSpPr>
        <dsp:cNvPr id="0" name=""/>
        <dsp:cNvSpPr/>
      </dsp:nvSpPr>
      <dsp:spPr>
        <a:xfrm>
          <a:off x="824611" y="460456"/>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Fiji</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460456"/>
        <a:ext cx="3010789" cy="416642"/>
      </dsp:txXfrm>
    </dsp:sp>
    <dsp:sp modelId="{90A260C7-351A-45A6-906C-D6B9E44A1C35}">
      <dsp:nvSpPr>
        <dsp:cNvPr id="0" name=""/>
        <dsp:cNvSpPr/>
      </dsp:nvSpPr>
      <dsp:spPr>
        <a:xfrm>
          <a:off x="767080" y="877098"/>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0C67E8-A485-4E48-AA41-A6A7F0D1D14B}">
      <dsp:nvSpPr>
        <dsp:cNvPr id="0" name=""/>
        <dsp:cNvSpPr/>
      </dsp:nvSpPr>
      <dsp:spPr>
        <a:xfrm>
          <a:off x="824611" y="897930"/>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noaction"/>
            </a:rPr>
            <a:t>India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897930"/>
        <a:ext cx="3010789" cy="416642"/>
      </dsp:txXfrm>
    </dsp:sp>
    <dsp:sp modelId="{7029BCD0-337D-4FE8-B2D3-953C5DFF1F19}">
      <dsp:nvSpPr>
        <dsp:cNvPr id="0" name=""/>
        <dsp:cNvSpPr/>
      </dsp:nvSpPr>
      <dsp:spPr>
        <a:xfrm>
          <a:off x="767080" y="1314572"/>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1ADEA-ABC8-4CC7-8946-96C789C6E07D}">
      <dsp:nvSpPr>
        <dsp:cNvPr id="0" name=""/>
        <dsp:cNvSpPr/>
      </dsp:nvSpPr>
      <dsp:spPr>
        <a:xfrm>
          <a:off x="824611" y="1335404"/>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Indonesia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1335404"/>
        <a:ext cx="3010789" cy="416642"/>
      </dsp:txXfrm>
    </dsp:sp>
    <dsp:sp modelId="{E31C398E-ADB3-4AAE-B040-87536B1558CB}">
      <dsp:nvSpPr>
        <dsp:cNvPr id="0" name=""/>
        <dsp:cNvSpPr/>
      </dsp:nvSpPr>
      <dsp:spPr>
        <a:xfrm>
          <a:off x="767080" y="1752047"/>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1CA94-5574-4B2B-9D1D-CC65892B151B}">
      <dsp:nvSpPr>
        <dsp:cNvPr id="0" name=""/>
        <dsp:cNvSpPr/>
      </dsp:nvSpPr>
      <dsp:spPr>
        <a:xfrm>
          <a:off x="824611" y="1772879"/>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Japan</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1772879"/>
        <a:ext cx="3010789" cy="416642"/>
      </dsp:txXfrm>
    </dsp:sp>
    <dsp:sp modelId="{18E34FC9-80D2-4446-8050-5CEA6917DCB1}">
      <dsp:nvSpPr>
        <dsp:cNvPr id="0" name=""/>
        <dsp:cNvSpPr/>
      </dsp:nvSpPr>
      <dsp:spPr>
        <a:xfrm>
          <a:off x="767080" y="2189521"/>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8BF76F-184D-40CC-A77F-84FA27DE3F5F}">
      <dsp:nvSpPr>
        <dsp:cNvPr id="0" name=""/>
        <dsp:cNvSpPr/>
      </dsp:nvSpPr>
      <dsp:spPr>
        <a:xfrm>
          <a:off x="824611" y="2210353"/>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Malaysia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2210353"/>
        <a:ext cx="3010789" cy="416642"/>
      </dsp:txXfrm>
    </dsp:sp>
    <dsp:sp modelId="{668AF3BB-60B2-4546-95C0-E085E7A6B282}">
      <dsp:nvSpPr>
        <dsp:cNvPr id="0" name=""/>
        <dsp:cNvSpPr/>
      </dsp:nvSpPr>
      <dsp:spPr>
        <a:xfrm>
          <a:off x="767080" y="2626995"/>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FCA88-4163-4F01-9088-16A365168FDD}">
      <dsp:nvSpPr>
        <dsp:cNvPr id="0" name=""/>
        <dsp:cNvSpPr/>
      </dsp:nvSpPr>
      <dsp:spPr>
        <a:xfrm>
          <a:off x="824611" y="2647827"/>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Mongolia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2647827"/>
        <a:ext cx="3010789" cy="416642"/>
      </dsp:txXfrm>
    </dsp:sp>
    <dsp:sp modelId="{CCA9B1D1-28BC-4036-90B2-B71B04FFD925}">
      <dsp:nvSpPr>
        <dsp:cNvPr id="0" name=""/>
        <dsp:cNvSpPr/>
      </dsp:nvSpPr>
      <dsp:spPr>
        <a:xfrm>
          <a:off x="767080" y="3064470"/>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CA0050-1D1F-46E5-85F5-C12267EEC341}">
      <dsp:nvSpPr>
        <dsp:cNvPr id="0" name=""/>
        <dsp:cNvSpPr/>
      </dsp:nvSpPr>
      <dsp:spPr>
        <a:xfrm>
          <a:off x="824611" y="3085302"/>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Nepal</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3085302"/>
        <a:ext cx="3010789" cy="416642"/>
      </dsp:txXfrm>
    </dsp:sp>
    <dsp:sp modelId="{606CB630-2898-418D-8ABD-2F8977742BF4}">
      <dsp:nvSpPr>
        <dsp:cNvPr id="0" name=""/>
        <dsp:cNvSpPr/>
      </dsp:nvSpPr>
      <dsp:spPr>
        <a:xfrm>
          <a:off x="767080" y="3501944"/>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95FF6-E61D-4498-85F0-BA9EF01BF654}">
      <dsp:nvSpPr>
        <dsp:cNvPr id="0" name=""/>
        <dsp:cNvSpPr/>
      </dsp:nvSpPr>
      <dsp:spPr>
        <a:xfrm>
          <a:off x="824611" y="3522776"/>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New Zealand</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3522776"/>
        <a:ext cx="3010789" cy="416642"/>
      </dsp:txXfrm>
    </dsp:sp>
    <dsp:sp modelId="{7FE8BD38-FA97-4D60-AE4C-E0C533DEDB80}">
      <dsp:nvSpPr>
        <dsp:cNvPr id="0" name=""/>
        <dsp:cNvSpPr/>
      </dsp:nvSpPr>
      <dsp:spPr>
        <a:xfrm>
          <a:off x="767080" y="3939418"/>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34C3E3-52C2-4BE0-A577-BB03B491E0CB}">
      <dsp:nvSpPr>
        <dsp:cNvPr id="0" name=""/>
        <dsp:cNvSpPr/>
      </dsp:nvSpPr>
      <dsp:spPr>
        <a:xfrm>
          <a:off x="824611" y="3960250"/>
          <a:ext cx="3010789" cy="4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Pakistan</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3960250"/>
        <a:ext cx="3010789" cy="416642"/>
      </dsp:txXfrm>
    </dsp:sp>
    <dsp:sp modelId="{C4C10CC0-1E66-4CC0-B74D-752D5A630ACB}">
      <dsp:nvSpPr>
        <dsp:cNvPr id="0" name=""/>
        <dsp:cNvSpPr/>
      </dsp:nvSpPr>
      <dsp:spPr>
        <a:xfrm>
          <a:off x="767080" y="4376893"/>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46E0B-8E25-48CE-9625-67335444459A}">
      <dsp:nvSpPr>
        <dsp:cNvPr id="0" name=""/>
        <dsp:cNvSpPr/>
      </dsp:nvSpPr>
      <dsp:spPr>
        <a:xfrm>
          <a:off x="0" y="0"/>
          <a:ext cx="3835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AD589-12BB-4953-8004-A55DE6D66A66}">
      <dsp:nvSpPr>
        <dsp:cNvPr id="0" name=""/>
        <dsp:cNvSpPr/>
      </dsp:nvSpPr>
      <dsp:spPr>
        <a:xfrm>
          <a:off x="0" y="0"/>
          <a:ext cx="767080" cy="44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 </a:t>
          </a:r>
        </a:p>
      </dsp:txBody>
      <dsp:txXfrm>
        <a:off x="0" y="0"/>
        <a:ext cx="767080" cy="4402667"/>
      </dsp:txXfrm>
    </dsp:sp>
    <dsp:sp modelId="{C034C3E3-52C2-4BE0-A577-BB03B491E0CB}">
      <dsp:nvSpPr>
        <dsp:cNvPr id="0" name=""/>
        <dsp:cNvSpPr/>
      </dsp:nvSpPr>
      <dsp:spPr>
        <a:xfrm>
          <a:off x="824611" y="23163"/>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Papua New Guinea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23163"/>
        <a:ext cx="3010789" cy="463268"/>
      </dsp:txXfrm>
    </dsp:sp>
    <dsp:sp modelId="{C4C10CC0-1E66-4CC0-B74D-752D5A630ACB}">
      <dsp:nvSpPr>
        <dsp:cNvPr id="0" name=""/>
        <dsp:cNvSpPr/>
      </dsp:nvSpPr>
      <dsp:spPr>
        <a:xfrm>
          <a:off x="767080" y="486432"/>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FBA190-11BC-4891-885E-460240F2AB4A}">
      <dsp:nvSpPr>
        <dsp:cNvPr id="0" name=""/>
        <dsp:cNvSpPr/>
      </dsp:nvSpPr>
      <dsp:spPr>
        <a:xfrm>
          <a:off x="824611" y="509595"/>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Philippines</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509595"/>
        <a:ext cx="3010789" cy="463268"/>
      </dsp:txXfrm>
    </dsp:sp>
    <dsp:sp modelId="{EC31DFAC-33AA-4BFE-8A1F-9A39508DD1B6}">
      <dsp:nvSpPr>
        <dsp:cNvPr id="0" name=""/>
        <dsp:cNvSpPr/>
      </dsp:nvSpPr>
      <dsp:spPr>
        <a:xfrm>
          <a:off x="767080" y="972864"/>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F3440-D6DA-4F5A-99AF-B9E523416974}">
      <dsp:nvSpPr>
        <dsp:cNvPr id="0" name=""/>
        <dsp:cNvSpPr/>
      </dsp:nvSpPr>
      <dsp:spPr>
        <a:xfrm>
          <a:off x="824611" y="996028"/>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Republic of Korea</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996028"/>
        <a:ext cx="3010789" cy="463268"/>
      </dsp:txXfrm>
    </dsp:sp>
    <dsp:sp modelId="{B8FCA760-4B39-44D4-A5C3-64B6852E82BE}">
      <dsp:nvSpPr>
        <dsp:cNvPr id="0" name=""/>
        <dsp:cNvSpPr/>
      </dsp:nvSpPr>
      <dsp:spPr>
        <a:xfrm>
          <a:off x="767080" y="1459297"/>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DB556-32EB-45A2-ABEE-AF649B0F8289}">
      <dsp:nvSpPr>
        <dsp:cNvPr id="0" name=""/>
        <dsp:cNvSpPr/>
      </dsp:nvSpPr>
      <dsp:spPr>
        <a:xfrm>
          <a:off x="824611" y="1482460"/>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Singapore</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1482460"/>
        <a:ext cx="3010789" cy="463268"/>
      </dsp:txXfrm>
    </dsp:sp>
    <dsp:sp modelId="{9B72E05A-5CC8-4944-B467-827CE74315F4}">
      <dsp:nvSpPr>
        <dsp:cNvPr id="0" name=""/>
        <dsp:cNvSpPr/>
      </dsp:nvSpPr>
      <dsp:spPr>
        <a:xfrm>
          <a:off x="767080" y="1945729"/>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E5B6A-B269-4215-A062-4C89361D7BB7}">
      <dsp:nvSpPr>
        <dsp:cNvPr id="0" name=""/>
        <dsp:cNvSpPr/>
      </dsp:nvSpPr>
      <dsp:spPr>
        <a:xfrm>
          <a:off x="824611" y="1968892"/>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Solomon Islands</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1968892"/>
        <a:ext cx="3010789" cy="463268"/>
      </dsp:txXfrm>
    </dsp:sp>
    <dsp:sp modelId="{6CAB6A0B-E698-44FC-967F-0667568D540D}">
      <dsp:nvSpPr>
        <dsp:cNvPr id="0" name=""/>
        <dsp:cNvSpPr/>
      </dsp:nvSpPr>
      <dsp:spPr>
        <a:xfrm>
          <a:off x="767080" y="2432161"/>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4AE3EF-D5EC-40C9-BAF8-3D6EE9984048}">
      <dsp:nvSpPr>
        <dsp:cNvPr id="0" name=""/>
        <dsp:cNvSpPr/>
      </dsp:nvSpPr>
      <dsp:spPr>
        <a:xfrm>
          <a:off x="824611" y="2455325"/>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Tajikistan</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2455325"/>
        <a:ext cx="3010789" cy="463268"/>
      </dsp:txXfrm>
    </dsp:sp>
    <dsp:sp modelId="{D0EAA26F-68E7-41B7-850A-AA43135EE5F8}">
      <dsp:nvSpPr>
        <dsp:cNvPr id="0" name=""/>
        <dsp:cNvSpPr/>
      </dsp:nvSpPr>
      <dsp:spPr>
        <a:xfrm>
          <a:off x="767080" y="2918594"/>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07CCB-E118-40D5-A98C-FC42F2F1DF79}">
      <dsp:nvSpPr>
        <dsp:cNvPr id="0" name=""/>
        <dsp:cNvSpPr/>
      </dsp:nvSpPr>
      <dsp:spPr>
        <a:xfrm>
          <a:off x="824611" y="2941757"/>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Thailand</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2941757"/>
        <a:ext cx="3010789" cy="463268"/>
      </dsp:txXfrm>
    </dsp:sp>
    <dsp:sp modelId="{F213ECC3-9B86-4368-8F30-846336080B16}">
      <dsp:nvSpPr>
        <dsp:cNvPr id="0" name=""/>
        <dsp:cNvSpPr/>
      </dsp:nvSpPr>
      <dsp:spPr>
        <a:xfrm>
          <a:off x="767080" y="3405026"/>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3AD9D-7A92-4D66-9D11-918AE2B51793}">
      <dsp:nvSpPr>
        <dsp:cNvPr id="0" name=""/>
        <dsp:cNvSpPr/>
      </dsp:nvSpPr>
      <dsp:spPr>
        <a:xfrm>
          <a:off x="824611" y="3428189"/>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noProof="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hlinksldjump"/>
            </a:rPr>
            <a:t>Türkiye</a:t>
          </a:r>
          <a:endParaRPr lang="en-US" sz="1800" kern="1200" dirty="0"/>
        </a:p>
      </dsp:txBody>
      <dsp:txXfrm>
        <a:off x="824611" y="3428189"/>
        <a:ext cx="3010789" cy="463268"/>
      </dsp:txXfrm>
    </dsp:sp>
    <dsp:sp modelId="{D7CFF9BD-7E7F-4C8E-99F4-7685010A28BC}">
      <dsp:nvSpPr>
        <dsp:cNvPr id="0" name=""/>
        <dsp:cNvSpPr/>
      </dsp:nvSpPr>
      <dsp:spPr>
        <a:xfrm>
          <a:off x="767080" y="3891458"/>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E0E379-210B-4561-9F4A-4E1568B407A6}">
      <dsp:nvSpPr>
        <dsp:cNvPr id="0" name=""/>
        <dsp:cNvSpPr/>
      </dsp:nvSpPr>
      <dsp:spPr>
        <a:xfrm>
          <a:off x="824611" y="3914622"/>
          <a:ext cx="3010789" cy="4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hlinkClick xmlns:r="http://schemas.openxmlformats.org/officeDocument/2006/relationships" r:id="" action="ppaction://noaction"/>
            </a:rPr>
            <a:t>Viet Nam</a:t>
          </a:r>
          <a:endParaRPr kumimoji="0" lang="en-US" sz="1800" b="1" i="0" u="none" strike="noStrike" kern="1200" cap="none" spc="0" normalizeH="0" baseline="0" dirty="0">
            <a:ln>
              <a:noFill/>
            </a:ln>
            <a:solidFill>
              <a:srgbClr val="A1ADFD">
                <a:lumMod val="25000"/>
              </a:srgbClr>
            </a:solidFill>
            <a:effectLst/>
            <a:uLnTx/>
            <a:uFillTx/>
            <a:latin typeface="Poppins" pitchFamily="2" charset="77"/>
            <a:ea typeface="Lato Heavy" charset="0"/>
            <a:cs typeface="Poppins" pitchFamily="2" charset="77"/>
          </a:endParaRPr>
        </a:p>
      </dsp:txBody>
      <dsp:txXfrm>
        <a:off x="824611" y="3914622"/>
        <a:ext cx="3010789" cy="463268"/>
      </dsp:txXfrm>
    </dsp:sp>
    <dsp:sp modelId="{E6160B15-2D96-4898-BFF6-BF6583A70BBE}">
      <dsp:nvSpPr>
        <dsp:cNvPr id="0" name=""/>
        <dsp:cNvSpPr/>
      </dsp:nvSpPr>
      <dsp:spPr>
        <a:xfrm>
          <a:off x="767080" y="4377891"/>
          <a:ext cx="30683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EFD11-C080-4B78-8821-F8DB4A252391}" type="datetimeFigureOut">
              <a:rPr lang="en-US" smtClean="0"/>
              <a:t>04/11/2025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3514C-643F-4CAB-A7F5-E5CAA21F23B3}" type="slidenum">
              <a:rPr lang="en-US" smtClean="0"/>
              <a:t>‹#›</a:t>
            </a:fld>
            <a:endParaRPr lang="en-US"/>
          </a:p>
        </p:txBody>
      </p:sp>
    </p:spTree>
    <p:extLst>
      <p:ext uri="{BB962C8B-B14F-4D97-AF65-F5344CB8AC3E}">
        <p14:creationId xmlns:p14="http://schemas.microsoft.com/office/powerpoint/2010/main" val="24620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dirty="0">
                <a:solidFill>
                  <a:schemeClr val="accent1">
                    <a:lumMod val="50000"/>
                  </a:schemeClr>
                </a:solidFill>
                <a:latin typeface="Roboto"/>
                <a:ea typeface="Roboto"/>
              </a:rPr>
              <a:t>Data governance is defined as </a:t>
            </a:r>
          </a:p>
          <a:p>
            <a:pPr algn="l">
              <a:lnSpc>
                <a:spcPct val="150000"/>
              </a:lnSpc>
            </a:pPr>
            <a:r>
              <a:rPr lang="en-US" dirty="0">
                <a:solidFill>
                  <a:schemeClr val="accent1">
                    <a:lumMod val="50000"/>
                  </a:schemeClr>
                </a:solidFill>
                <a:latin typeface="Roboto"/>
                <a:ea typeface="Roboto"/>
              </a:rPr>
              <a:t>the exercise of authority and control </a:t>
            </a:r>
          </a:p>
          <a:p>
            <a:pPr algn="l">
              <a:lnSpc>
                <a:spcPct val="150000"/>
              </a:lnSpc>
            </a:pPr>
            <a:r>
              <a:rPr lang="en-US" dirty="0">
                <a:solidFill>
                  <a:schemeClr val="accent1">
                    <a:lumMod val="50000"/>
                  </a:schemeClr>
                </a:solidFill>
                <a:latin typeface="Roboto"/>
                <a:ea typeface="Roboto"/>
              </a:rPr>
              <a:t>over the management and transformation of data </a:t>
            </a:r>
          </a:p>
          <a:p>
            <a:pPr algn="l">
              <a:lnSpc>
                <a:spcPct val="150000"/>
              </a:lnSpc>
            </a:pPr>
            <a:r>
              <a:rPr lang="en-US" dirty="0">
                <a:solidFill>
                  <a:schemeClr val="accent1">
                    <a:lumMod val="50000"/>
                  </a:schemeClr>
                </a:solidFill>
                <a:latin typeface="Roboto"/>
                <a:ea typeface="Roboto"/>
              </a:rPr>
              <a:t>with the objective of enhancing the value of data assets </a:t>
            </a:r>
          </a:p>
          <a:p>
            <a:pPr algn="l">
              <a:lnSpc>
                <a:spcPct val="150000"/>
              </a:lnSpc>
            </a:pPr>
            <a:r>
              <a:rPr lang="en-US" dirty="0">
                <a:solidFill>
                  <a:schemeClr val="accent1">
                    <a:lumMod val="50000"/>
                  </a:schemeClr>
                </a:solidFill>
                <a:latin typeface="Roboto"/>
                <a:ea typeface="Roboto"/>
              </a:rPr>
              <a:t>and mitigating data-related risks.</a:t>
            </a:r>
          </a:p>
          <a:p>
            <a:endParaRPr lang="en-US" dirty="0"/>
          </a:p>
        </p:txBody>
      </p:sp>
      <p:sp>
        <p:nvSpPr>
          <p:cNvPr id="4" name="Slide Number Placeholder 3"/>
          <p:cNvSpPr>
            <a:spLocks noGrp="1"/>
          </p:cNvSpPr>
          <p:nvPr>
            <p:ph type="sldNum" sz="quarter" idx="5"/>
          </p:nvPr>
        </p:nvSpPr>
        <p:spPr/>
        <p:txBody>
          <a:bodyPr/>
          <a:lstStyle/>
          <a:p>
            <a:pPr defTabSz="904616">
              <a:defRPr/>
            </a:pPr>
            <a:fld id="{CD56FA52-9A46-4F48-ADA8-D79382DC9790}" type="slidenum">
              <a:rPr lang="en-US" sz="1200">
                <a:solidFill>
                  <a:prstClr val="black"/>
                </a:solidFill>
                <a:latin typeface="Calibri" panose="020F0502020204030204"/>
              </a:rPr>
              <a:pPr defTabSz="904616">
                <a:defRPr/>
              </a:pPr>
              <a:t>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703885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1230313"/>
            <a:ext cx="5900737" cy="3319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5322">
              <a:defRPr/>
            </a:pPr>
            <a:fld id="{2B3EF47C-69F9-4966-87C4-1E892E81321A}" type="slidenum">
              <a:rPr lang="en-US">
                <a:solidFill>
                  <a:prstClr val="black"/>
                </a:solidFill>
                <a:latin typeface="Calibri" panose="020F0502020204030204"/>
              </a:rPr>
              <a:pPr defTabSz="94532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10261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1230313"/>
            <a:ext cx="5900737" cy="3319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5322">
              <a:defRPr/>
            </a:pPr>
            <a:fld id="{2B3EF47C-69F9-4966-87C4-1E892E81321A}" type="slidenum">
              <a:rPr lang="en-US">
                <a:solidFill>
                  <a:prstClr val="black"/>
                </a:solidFill>
                <a:latin typeface="Calibri" panose="020F0502020204030204"/>
              </a:rPr>
              <a:pPr defTabSz="94532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01230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1230313"/>
            <a:ext cx="5900737" cy="3319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5322">
              <a:defRPr/>
            </a:pPr>
            <a:fld id="{2B3EF47C-69F9-4966-87C4-1E892E81321A}" type="slidenum">
              <a:rPr lang="en-US">
                <a:solidFill>
                  <a:prstClr val="black"/>
                </a:solidFill>
                <a:latin typeface="Calibri" panose="020F0502020204030204"/>
              </a:rPr>
              <a:pPr defTabSz="94532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401230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3C3D-74A8-D73A-E466-4B7A4B903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BF5E8-ECD1-115B-EE59-D76B86E04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EBCF9-65EF-2619-3212-80915022E472}"/>
              </a:ext>
            </a:extLst>
          </p:cNvPr>
          <p:cNvSpPr>
            <a:spLocks noGrp="1"/>
          </p:cNvSpPr>
          <p:nvPr>
            <p:ph type="body" idx="1"/>
          </p:nvPr>
        </p:nvSpPr>
        <p:spPr/>
        <p:txBody>
          <a:bodyPr/>
          <a:lstStyle/>
          <a:p>
            <a:pPr defTabSz="904616">
              <a:defRPr/>
            </a:pPr>
            <a:endParaRPr lang="en-GB">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904616">
              <a:defRPr/>
            </a:pPr>
            <a:endParaRPr lang="en-US">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algn="l">
              <a:buFont typeface="+mj-lt"/>
              <a:buNone/>
            </a:pPr>
            <a:endParaRPr lang="en-US" b="1" i="0">
              <a:solidFill>
                <a:srgbClr val="0B0C0C"/>
              </a:solidFill>
              <a:effectLst/>
              <a:latin typeface="proxima-nova"/>
            </a:endParaRPr>
          </a:p>
          <a:p>
            <a:endParaRPr lang="en-US"/>
          </a:p>
        </p:txBody>
      </p:sp>
      <p:sp>
        <p:nvSpPr>
          <p:cNvPr id="4" name="Slide Number Placeholder 3">
            <a:extLst>
              <a:ext uri="{FF2B5EF4-FFF2-40B4-BE49-F238E27FC236}">
                <a16:creationId xmlns:a16="http://schemas.microsoft.com/office/drawing/2014/main" id="{70D2105B-D402-B8F7-E8E8-01EB98866756}"/>
              </a:ext>
            </a:extLst>
          </p:cNvPr>
          <p:cNvSpPr>
            <a:spLocks noGrp="1"/>
          </p:cNvSpPr>
          <p:nvPr>
            <p:ph type="sldNum" sz="quarter" idx="5"/>
          </p:nvPr>
        </p:nvSpPr>
        <p:spPr/>
        <p:txBody>
          <a:bodyPr/>
          <a:lstStyle/>
          <a:p>
            <a:pPr defTabSz="904616">
              <a:defRPr/>
            </a:pPr>
            <a:fld id="{2B3EF47C-69F9-4966-87C4-1E892E81321A}" type="slidenum">
              <a:rPr lang="en-US" sz="1200">
                <a:solidFill>
                  <a:prstClr val="black"/>
                </a:solidFill>
                <a:latin typeface="Calibri" panose="020F0502020204030204"/>
              </a:rPr>
              <a:pPr defTabSz="904616">
                <a:defRPr/>
              </a:pPr>
              <a:t>18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39099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five pillars in the data governance framework.</a:t>
            </a:r>
          </a:p>
          <a:p>
            <a:endParaRPr lang="en-US" dirty="0"/>
          </a:p>
          <a:p>
            <a:r>
              <a:rPr lang="en-US" dirty="0"/>
              <a:t>Pillar 1 concerns the ultimate objective for data – what is it that the government wants to achieve?</a:t>
            </a:r>
          </a:p>
          <a:p>
            <a:r>
              <a:rPr lang="en-US" dirty="0"/>
              <a:t>Pillar 2 looks at the means of implementation - how is data to be managed, what are the rules and institutions involved in managing the data. </a:t>
            </a:r>
          </a:p>
          <a:p>
            <a:r>
              <a:rPr lang="en-US" dirty="0"/>
              <a:t>Pillar 3 looks at data custodians and data that is the key entities who are responsible for ensuring the data system as a whole runs smoothly. </a:t>
            </a:r>
          </a:p>
          <a:p>
            <a:r>
              <a:rPr lang="en-US" dirty="0"/>
              <a:t>Pillar 4 looks at what data management practices are adopted and these are functioning to provide a sound management framework for integrating, sharing, and accessing data. </a:t>
            </a:r>
          </a:p>
          <a:p>
            <a:r>
              <a:rPr lang="en-US" dirty="0"/>
              <a:t>Pillar 5 concerns risks. As digital technology brings new opportunities to enhance the value of data assets, it also exacerbates risks to the protection of personal data and risks to public trust in data.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04616">
              <a:defRPr/>
            </a:pPr>
            <a:fld id="{2B3EF47C-69F9-4966-87C4-1E892E81321A}" type="slidenum">
              <a:rPr lang="en-US" sz="1200">
                <a:solidFill>
                  <a:prstClr val="black"/>
                </a:solidFill>
                <a:latin typeface="Calibri" panose="020F0502020204030204"/>
              </a:rPr>
              <a:pPr defTabSz="904616">
                <a:defRPr/>
              </a:pPr>
              <a:t>6</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422423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495"/>
              </a:spcBef>
              <a:spcAft>
                <a:spcPts val="989"/>
              </a:spcAft>
            </a:pPr>
            <a:r>
              <a:rPr lang="en-GB" sz="1800" i="1" dirty="0">
                <a:latin typeface="Calibri" panose="020F0502020204030204" pitchFamily="34" charset="0"/>
                <a:ea typeface="Times New Roman" panose="02020603050405020304" pitchFamily="18" charset="0"/>
                <a:cs typeface="Cordia New" panose="020B0304020202020204" pitchFamily="34" charset="-34"/>
              </a:rPr>
              <a:t>Pillar 1 looks at the vision and policy intent for data. Does the government have a strategic vision for data? </a:t>
            </a:r>
          </a:p>
          <a:p>
            <a:pPr>
              <a:lnSpc>
                <a:spcPct val="115000"/>
              </a:lnSpc>
              <a:spcBef>
                <a:spcPts val="495"/>
              </a:spcBef>
              <a:spcAft>
                <a:spcPts val="989"/>
              </a:spcAft>
            </a:pPr>
            <a:r>
              <a:rPr lang="en-GB" sz="1800" i="1" dirty="0">
                <a:latin typeface="Calibri" panose="020F0502020204030204" pitchFamily="34" charset="0"/>
                <a:ea typeface="Times New Roman" panose="02020603050405020304" pitchFamily="18" charset="0"/>
                <a:cs typeface="Cordia New" panose="020B0304020202020204" pitchFamily="34" charset="-34"/>
              </a:rPr>
              <a:t>What are the main drivers of this vision? For example, Is it part of the government’s wider policy of moving towards digital government? </a:t>
            </a:r>
          </a:p>
          <a:p>
            <a:pPr>
              <a:lnSpc>
                <a:spcPct val="115000"/>
              </a:lnSpc>
              <a:spcBef>
                <a:spcPts val="495"/>
              </a:spcBef>
              <a:spcAft>
                <a:spcPts val="989"/>
              </a:spcAft>
            </a:pPr>
            <a:r>
              <a:rPr lang="en-GB" sz="1800" i="1" dirty="0">
                <a:latin typeface="Calibri" panose="020F0502020204030204" pitchFamily="34" charset="0"/>
                <a:ea typeface="Times New Roman" panose="02020603050405020304" pitchFamily="18" charset="0"/>
                <a:cs typeface="Cordia New" panose="020B0304020202020204" pitchFamily="34" charset="-34"/>
              </a:rPr>
              <a:t>Is it about better public services or building a strong economy? Does it aim to support data as a service? Is the focus on government data, non-government data or a mixture of both? </a:t>
            </a:r>
            <a:endParaRPr lang="en-US" dirty="0"/>
          </a:p>
        </p:txBody>
      </p:sp>
      <p:sp>
        <p:nvSpPr>
          <p:cNvPr id="4" name="Slide Number Placeholder 3"/>
          <p:cNvSpPr>
            <a:spLocks noGrp="1"/>
          </p:cNvSpPr>
          <p:nvPr>
            <p:ph type="sldNum" sz="quarter" idx="5"/>
          </p:nvPr>
        </p:nvSpPr>
        <p:spPr/>
        <p:txBody>
          <a:bodyPr/>
          <a:lstStyle/>
          <a:p>
            <a:pPr defTabSz="904616">
              <a:defRPr/>
            </a:pPr>
            <a:fld id="{2B3EF47C-69F9-4966-87C4-1E892E81321A}" type="slidenum">
              <a:rPr lang="en-US" sz="1200">
                <a:solidFill>
                  <a:prstClr val="black"/>
                </a:solidFill>
                <a:latin typeface="Calibri" panose="020F0502020204030204"/>
              </a:rPr>
              <a:pPr defTabSz="904616">
                <a:defRPr/>
              </a:pPr>
              <a:t>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89736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Example of a vision and policy intent:</a:t>
            </a:r>
          </a:p>
          <a:p>
            <a:r>
              <a:rPr lang="da-DK" dirty="0"/>
              <a:t> </a:t>
            </a:r>
          </a:p>
          <a:p>
            <a:r>
              <a:rPr lang="da-DK" dirty="0"/>
              <a:t>Leverage dfigital technology to bring greater social cohesion</a:t>
            </a:r>
          </a:p>
          <a:p>
            <a:r>
              <a:rPr lang="da-DK" dirty="0"/>
              <a:t>Support a digital economy and provide betetr public services</a:t>
            </a:r>
          </a:p>
          <a:p>
            <a:endParaRPr lang="da-DK" dirty="0"/>
          </a:p>
          <a:p>
            <a:r>
              <a:rPr lang="da-DK" dirty="0"/>
              <a:t>Transformation of government data is needed for the vision, therefore the Oce Data Policy Initiative</a:t>
            </a:r>
          </a:p>
          <a:p>
            <a:endParaRPr lang="da-DK" dirty="0"/>
          </a:p>
        </p:txBody>
      </p:sp>
      <p:sp>
        <p:nvSpPr>
          <p:cNvPr id="4" name="Slide Number Placeholder 3"/>
          <p:cNvSpPr>
            <a:spLocks noGrp="1"/>
          </p:cNvSpPr>
          <p:nvPr>
            <p:ph type="sldNum" sz="quarter" idx="5"/>
          </p:nvPr>
        </p:nvSpPr>
        <p:spPr/>
        <p:txBody>
          <a:bodyPr/>
          <a:lstStyle/>
          <a:p>
            <a:pPr defTabSz="904616">
              <a:defRPr/>
            </a:pPr>
            <a:fld id="{CD56FA52-9A46-4F48-ADA8-D79382DC9790}" type="slidenum">
              <a:rPr lang="en-US">
                <a:solidFill>
                  <a:prstClr val="black"/>
                </a:solidFill>
                <a:latin typeface="Calibri" panose="020F0502020204030204"/>
              </a:rPr>
              <a:pPr defTabSz="90461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4942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3C3D-74A8-D73A-E466-4B7A4B903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BF5E8-ECD1-115B-EE59-D76B86E04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EBCF9-65EF-2619-3212-80915022E472}"/>
              </a:ext>
            </a:extLst>
          </p:cNvPr>
          <p:cNvSpPr>
            <a:spLocks noGrp="1"/>
          </p:cNvSpPr>
          <p:nvPr>
            <p:ph type="body" idx="1"/>
          </p:nvPr>
        </p:nvSpPr>
        <p:spPr/>
        <p:txBody>
          <a:bodyPr/>
          <a:lstStyle/>
          <a:p>
            <a:pPr defTabSz="904616">
              <a:defRPr/>
            </a:pPr>
            <a:endParaRPr lang="en-GB"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904616">
              <a:defRPr/>
            </a:pPr>
            <a:endParaRPr lang="en-US"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algn="l">
              <a:buFont typeface="+mj-lt"/>
              <a:buNone/>
            </a:pPr>
            <a:endParaRPr lang="en-US" b="1" i="0" dirty="0">
              <a:solidFill>
                <a:srgbClr val="0B0C0C"/>
              </a:solidFill>
              <a:effectLst/>
              <a:latin typeface="proxima-nova"/>
            </a:endParaRPr>
          </a:p>
          <a:p>
            <a:endParaRPr lang="en-US" dirty="0"/>
          </a:p>
        </p:txBody>
      </p:sp>
      <p:sp>
        <p:nvSpPr>
          <p:cNvPr id="4" name="Slide Number Placeholder 3">
            <a:extLst>
              <a:ext uri="{FF2B5EF4-FFF2-40B4-BE49-F238E27FC236}">
                <a16:creationId xmlns:a16="http://schemas.microsoft.com/office/drawing/2014/main" id="{70D2105B-D402-B8F7-E8E8-01EB98866756}"/>
              </a:ext>
            </a:extLst>
          </p:cNvPr>
          <p:cNvSpPr>
            <a:spLocks noGrp="1"/>
          </p:cNvSpPr>
          <p:nvPr>
            <p:ph type="sldNum" sz="quarter" idx="5"/>
          </p:nvPr>
        </p:nvSpPr>
        <p:spPr/>
        <p:txBody>
          <a:bodyPr/>
          <a:lstStyle/>
          <a:p>
            <a:pPr defTabSz="904616">
              <a:defRPr/>
            </a:pPr>
            <a:fld id="{2B3EF47C-69F9-4966-87C4-1E892E81321A}" type="slidenum">
              <a:rPr lang="en-US" sz="1200">
                <a:solidFill>
                  <a:prstClr val="black"/>
                </a:solidFill>
                <a:latin typeface="Calibri" panose="020F0502020204030204"/>
              </a:rPr>
              <a:pPr defTabSz="904616">
                <a:defRPr/>
              </a:pPr>
              <a:t>9</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91010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Pillar four   looks at how data is shared and the arrangements by which this is done. These arrangements could cover government data or could go much wider and include non-governmental data. Whilst there are many opportunities provided by data integration including lowering costs, increasing granularity and frequency of data there are also many challenges. You need high quality administrative data sources and you will need public approval and a legal basis for sharing data as well as the technical capacity. </a:t>
            </a:r>
          </a:p>
          <a:p>
            <a:endParaRPr lang="en-US" dirty="0"/>
          </a:p>
          <a:p>
            <a:endParaRPr lang="en-US" dirty="0"/>
          </a:p>
        </p:txBody>
      </p:sp>
      <p:sp>
        <p:nvSpPr>
          <p:cNvPr id="4" name="Slide Number Placeholder 3"/>
          <p:cNvSpPr>
            <a:spLocks noGrp="1"/>
          </p:cNvSpPr>
          <p:nvPr>
            <p:ph type="sldNum" sz="quarter" idx="5"/>
          </p:nvPr>
        </p:nvSpPr>
        <p:spPr/>
        <p:txBody>
          <a:bodyPr/>
          <a:lstStyle/>
          <a:p>
            <a:pPr defTabSz="904616">
              <a:defRPr/>
            </a:pPr>
            <a:fld id="{2B3EF47C-69F9-4966-87C4-1E892E81321A}" type="slidenum">
              <a:rPr lang="en-US" sz="1200">
                <a:solidFill>
                  <a:prstClr val="black"/>
                </a:solidFill>
                <a:latin typeface="Calibri" panose="020F0502020204030204"/>
              </a:rPr>
              <a:pPr defTabSz="904616">
                <a:defRPr/>
              </a:pPr>
              <a:t>10</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77504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616">
              <a:defRPr/>
            </a:pPr>
            <a:r>
              <a:rPr lang="en-GB" dirty="0">
                <a:solidFill>
                  <a:srgbClr val="A1ADFD">
                    <a:lumMod val="25000"/>
                  </a:srgbClr>
                </a:solidFill>
                <a:latin typeface="Calibri" panose="020F0502020204030204"/>
                <a:ea typeface="Lato Light" panose="020F0502020204030203" pitchFamily="34" charset="0"/>
                <a:cs typeface="Lato Light" panose="020F0502020204030203" pitchFamily="34" charset="0"/>
              </a:rPr>
              <a:t>In pillar 5 we look at the risks around data sharing and how these are being mitigated. Data can contribute to development through multiple pathways as shown in this figure from the 2021 World Bank’s World Development Report. </a:t>
            </a:r>
            <a:r>
              <a:rPr lang="en-US" i="1" dirty="0">
                <a:solidFill>
                  <a:srgbClr val="002060"/>
                </a:solidFill>
                <a:latin typeface="gilroyff"/>
              </a:rPr>
              <a:t>“Although use, reuse, and repurposing of data offer great prospects for fostering development, they simultaneously pose significant risks that must be managed to avoid negative development impacts.”</a:t>
            </a:r>
          </a:p>
          <a:p>
            <a:r>
              <a:rPr lang="en-US" i="1" dirty="0">
                <a:solidFill>
                  <a:srgbClr val="002060"/>
                </a:solidFill>
                <a:latin typeface="gilroyff"/>
              </a:rPr>
              <a:t>WDR 2021</a:t>
            </a:r>
          </a:p>
          <a:p>
            <a:pPr defTabSz="904616">
              <a:defRPr/>
            </a:pPr>
            <a:endParaRPr lang="en-GB"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904616">
              <a:defRPr/>
            </a:pPr>
            <a:endParaRPr lang="en-US"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algn="l">
              <a:buFont typeface="+mj-lt"/>
              <a:buNone/>
            </a:pPr>
            <a:endParaRPr lang="en-US" b="1" i="0" dirty="0">
              <a:solidFill>
                <a:srgbClr val="0B0C0C"/>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pPr defTabSz="904616">
              <a:defRPr/>
            </a:pPr>
            <a:fld id="{2B3EF47C-69F9-4966-87C4-1E892E81321A}" type="slidenum">
              <a:rPr lang="en-US" sz="1200">
                <a:solidFill>
                  <a:prstClr val="black"/>
                </a:solidFill>
                <a:latin typeface="Calibri" panose="020F0502020204030204"/>
              </a:rPr>
              <a:pPr defTabSz="904616">
                <a:defRPr/>
              </a:pPr>
              <a:t>11</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08223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1" i="0" dirty="0">
                <a:solidFill>
                  <a:srgbClr val="0B0C0C"/>
                </a:solidFill>
                <a:effectLst/>
                <a:latin typeface="proxima-nova"/>
              </a:rPr>
              <a:t>Five Safes being used by Stats NZ but now also followed by Australia</a:t>
            </a:r>
          </a:p>
          <a:p>
            <a:pPr algn="l">
              <a:buFont typeface="+mj-lt"/>
              <a:buAutoNum type="arabicPeriod"/>
            </a:pPr>
            <a:r>
              <a:rPr lang="en-US" sz="1000" b="1" dirty="0">
                <a:solidFill>
                  <a:srgbClr val="0B0C0C"/>
                </a:solidFill>
                <a:latin typeface="proxima-nova"/>
              </a:rPr>
              <a:t>Safe people</a:t>
            </a:r>
            <a:r>
              <a:rPr lang="en-US" sz="1000" dirty="0">
                <a:solidFill>
                  <a:srgbClr val="0B0C0C"/>
                </a:solidFill>
                <a:latin typeface="proxima-nova"/>
              </a:rPr>
              <a:t> – researchers can be trusted to use data appropriately and follow procedures. Before accessing data researchers must:</a:t>
            </a:r>
          </a:p>
          <a:p>
            <a:pPr marL="841004" lvl="1" indent="-323464">
              <a:buFont typeface="+mj-lt"/>
              <a:buAutoNum type="arabicPeriod"/>
            </a:pPr>
            <a:r>
              <a:rPr lang="en-US" sz="1000" dirty="0">
                <a:solidFill>
                  <a:srgbClr val="0B0C0C"/>
                </a:solidFill>
                <a:latin typeface="proxima-nova"/>
              </a:rPr>
              <a:t>pass referee checks</a:t>
            </a:r>
          </a:p>
          <a:p>
            <a:pPr marL="841004" lvl="1" indent="-323464">
              <a:buFont typeface="+mj-lt"/>
              <a:buAutoNum type="arabicPeriod"/>
            </a:pPr>
            <a:r>
              <a:rPr lang="en-US" sz="1000" dirty="0">
                <a:solidFill>
                  <a:srgbClr val="0B0C0C"/>
                </a:solidFill>
                <a:latin typeface="proxima-nova"/>
              </a:rPr>
              <a:t>sign a declaration of secrecy under the Statistics Act 1975</a:t>
            </a:r>
          </a:p>
          <a:p>
            <a:pPr marL="841004" lvl="1" indent="-323464">
              <a:buFont typeface="+mj-lt"/>
              <a:buAutoNum type="arabicPeriod"/>
            </a:pPr>
            <a:r>
              <a:rPr lang="en-US" sz="1000" dirty="0">
                <a:solidFill>
                  <a:srgbClr val="0B0C0C"/>
                </a:solidFill>
                <a:latin typeface="proxima-nova"/>
              </a:rPr>
              <a:t>sign a researcher undertaking</a:t>
            </a:r>
          </a:p>
          <a:p>
            <a:pPr marL="841004" lvl="1" indent="-323464">
              <a:buFont typeface="+mj-lt"/>
              <a:buAutoNum type="arabicPeriod"/>
            </a:pPr>
            <a:r>
              <a:rPr lang="en-US" sz="1000" dirty="0">
                <a:solidFill>
                  <a:srgbClr val="0B0C0C"/>
                </a:solidFill>
                <a:latin typeface="proxima-nova"/>
              </a:rPr>
              <a:t>attend confidentiality training</a:t>
            </a:r>
          </a:p>
          <a:p>
            <a:pPr marL="841004" lvl="1" indent="-323464">
              <a:buFont typeface="+mj-lt"/>
              <a:buAutoNum type="arabicPeriod"/>
            </a:pPr>
            <a:r>
              <a:rPr lang="en-US" sz="1000" dirty="0">
                <a:solidFill>
                  <a:srgbClr val="0B0C0C"/>
                </a:solidFill>
                <a:latin typeface="proxima-nova"/>
              </a:rPr>
              <a:t>follow Stats NZ rules and protocols. Consequences for breaking protocols include being banned, blacklisted, or prosecuted.</a:t>
            </a:r>
          </a:p>
          <a:p>
            <a:pPr algn="l">
              <a:buFont typeface="+mj-lt"/>
              <a:buAutoNum type="arabicPeriod"/>
            </a:pPr>
            <a:r>
              <a:rPr lang="en-US" sz="1000" b="1" dirty="0">
                <a:solidFill>
                  <a:srgbClr val="0B0C0C"/>
                </a:solidFill>
                <a:latin typeface="proxima-nova"/>
              </a:rPr>
              <a:t>Safe projects</a:t>
            </a:r>
            <a:r>
              <a:rPr lang="en-US" sz="1000" dirty="0">
                <a:solidFill>
                  <a:srgbClr val="0B0C0C"/>
                </a:solidFill>
                <a:latin typeface="proxima-nova"/>
              </a:rPr>
              <a:t> – the project has a statistical purpose and is in the public interest. Research is restricted to the analysis of groups, not individuals. This means that the research is focused on finding solutions to issues that are likely to have a wide public benefit.</a:t>
            </a:r>
          </a:p>
          <a:p>
            <a:pPr algn="l">
              <a:buFont typeface="+mj-lt"/>
              <a:buAutoNum type="arabicPeriod"/>
            </a:pPr>
            <a:r>
              <a:rPr lang="en-US" sz="1000" b="1" dirty="0">
                <a:solidFill>
                  <a:srgbClr val="0B0C0C"/>
                </a:solidFill>
                <a:latin typeface="proxima-nova"/>
              </a:rPr>
              <a:t>Safe settings</a:t>
            </a:r>
            <a:r>
              <a:rPr lang="en-US" sz="1000" dirty="0">
                <a:solidFill>
                  <a:srgbClr val="0B0C0C"/>
                </a:solidFill>
                <a:latin typeface="proxima-nova"/>
              </a:rPr>
              <a:t> – security arrangements for data access are designed to prevent </a:t>
            </a:r>
            <a:r>
              <a:rPr lang="en-US" sz="1000" dirty="0" err="1">
                <a:solidFill>
                  <a:srgbClr val="0B0C0C"/>
                </a:solidFill>
                <a:latin typeface="proxima-nova"/>
              </a:rPr>
              <a:t>unauthorised</a:t>
            </a:r>
            <a:r>
              <a:rPr lang="en-US" sz="1000" dirty="0">
                <a:solidFill>
                  <a:srgbClr val="0B0C0C"/>
                </a:solidFill>
                <a:latin typeface="proxima-nova"/>
              </a:rPr>
              <a:t> access to the data. Data can only be accessed through a secure Data Lab environment. Computers are not connected to a work network and only Stats NZ staff can release data to researchers.</a:t>
            </a:r>
          </a:p>
          <a:p>
            <a:pPr algn="l">
              <a:buFont typeface="+mj-lt"/>
              <a:buAutoNum type="arabicPeriod"/>
            </a:pPr>
            <a:r>
              <a:rPr lang="en-US" sz="1000" b="1" dirty="0">
                <a:solidFill>
                  <a:srgbClr val="0B0C0C"/>
                </a:solidFill>
                <a:latin typeface="proxima-nova"/>
              </a:rPr>
              <a:t>Safe data</a:t>
            </a:r>
            <a:r>
              <a:rPr lang="en-US" sz="1000" dirty="0">
                <a:solidFill>
                  <a:srgbClr val="0B0C0C"/>
                </a:solidFill>
                <a:latin typeface="proxima-nova"/>
              </a:rPr>
              <a:t> – the data inherently limits the risk of disclosure. We de-identify data, which means we remove personal identifying information such as names and addresses, and encrypt (</a:t>
            </a:r>
            <a:r>
              <a:rPr lang="en-US" sz="1000" dirty="0" err="1">
                <a:solidFill>
                  <a:srgbClr val="0B0C0C"/>
                </a:solidFill>
                <a:latin typeface="proxima-nova"/>
              </a:rPr>
              <a:t>ie</a:t>
            </a:r>
            <a:r>
              <a:rPr lang="en-US" sz="1000" dirty="0">
                <a:solidFill>
                  <a:srgbClr val="0B0C0C"/>
                </a:solidFill>
                <a:latin typeface="proxima-nova"/>
              </a:rPr>
              <a:t> replace with another number) identifiers such as IR and NHI numbers. Researchers get access only to the data relating to their research.</a:t>
            </a:r>
          </a:p>
          <a:p>
            <a:pPr algn="l">
              <a:buFont typeface="+mj-lt"/>
              <a:buAutoNum type="arabicPeriod"/>
            </a:pPr>
            <a:r>
              <a:rPr lang="en-US" sz="1000" b="1" dirty="0">
                <a:solidFill>
                  <a:srgbClr val="0B0C0C"/>
                </a:solidFill>
                <a:latin typeface="proxima-nova"/>
              </a:rPr>
              <a:t>Safe output</a:t>
            </a:r>
            <a:r>
              <a:rPr lang="en-US" sz="1000" dirty="0">
                <a:solidFill>
                  <a:srgbClr val="0B0C0C"/>
                </a:solidFill>
                <a:latin typeface="proxima-nova"/>
              </a:rPr>
              <a:t> – the statistical results produced do not contain any information that could lead to the identification of an individual or entity. Researchers must </a:t>
            </a:r>
            <a:r>
              <a:rPr lang="en-US" sz="1000" dirty="0" err="1">
                <a:solidFill>
                  <a:srgbClr val="0B0C0C"/>
                </a:solidFill>
                <a:latin typeface="proxima-nova"/>
              </a:rPr>
              <a:t>confidentialise</a:t>
            </a:r>
            <a:r>
              <a:rPr lang="en-US" sz="1000" dirty="0">
                <a:solidFill>
                  <a:srgbClr val="0B0C0C"/>
                </a:solidFill>
                <a:latin typeface="proxima-nova"/>
              </a:rPr>
              <a:t> output before it can be released from the Data Lab, and Stats NZ staff check results for confidentiality to ensure individuals cannot be identified. All output must go through a two-phased confidentiality checking process. </a:t>
            </a:r>
          </a:p>
        </p:txBody>
      </p:sp>
      <p:sp>
        <p:nvSpPr>
          <p:cNvPr id="4" name="Slide Number Placeholder 3"/>
          <p:cNvSpPr>
            <a:spLocks noGrp="1"/>
          </p:cNvSpPr>
          <p:nvPr>
            <p:ph type="sldNum" sz="quarter" idx="5"/>
          </p:nvPr>
        </p:nvSpPr>
        <p:spPr/>
        <p:txBody>
          <a:bodyPr/>
          <a:lstStyle/>
          <a:p>
            <a:fld id="{CD56FA52-9A46-4F48-ADA8-D79382DC9790}" type="slidenum">
              <a:rPr lang="en-US" smtClean="0"/>
              <a:t>12</a:t>
            </a:fld>
            <a:endParaRPr lang="en-US"/>
          </a:p>
        </p:txBody>
      </p:sp>
    </p:spTree>
    <p:extLst>
      <p:ext uri="{BB962C8B-B14F-4D97-AF65-F5344CB8AC3E}">
        <p14:creationId xmlns:p14="http://schemas.microsoft.com/office/powerpoint/2010/main" val="384206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56FA52-9A46-4F48-ADA8-D79382DC9790}" type="slidenum">
              <a:rPr lang="en-US" smtClean="0"/>
              <a:t>13</a:t>
            </a:fld>
            <a:endParaRPr lang="en-US"/>
          </a:p>
        </p:txBody>
      </p:sp>
    </p:spTree>
    <p:extLst>
      <p:ext uri="{BB962C8B-B14F-4D97-AF65-F5344CB8AC3E}">
        <p14:creationId xmlns:p14="http://schemas.microsoft.com/office/powerpoint/2010/main" val="43172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4E24-977F-AD4D-A32B-A578905A7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889C6-5681-494F-BED0-10C4D17EA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C8D0C494-43DD-704B-BBC3-89C6D7C4AE02}"/>
              </a:ext>
            </a:extLst>
          </p:cNvPr>
          <p:cNvSpPr>
            <a:spLocks noGrp="1"/>
          </p:cNvSpPr>
          <p:nvPr>
            <p:ph type="dt" sz="half" idx="10"/>
          </p:nvPr>
        </p:nvSpPr>
        <p:spPr/>
        <p:txBody>
          <a:bodyPr/>
          <a:lstStyle/>
          <a:p>
            <a:fld id="{F1A72365-F46A-B147-A3B1-8919EA36EE20}" type="datetimeFigureOut">
              <a:t>04/11/2025</a:t>
            </a:fld>
            <a:endParaRPr lang="en-US" dirty="0"/>
          </a:p>
        </p:txBody>
      </p:sp>
      <p:sp>
        <p:nvSpPr>
          <p:cNvPr id="8" name="Slide Number Placeholder 7">
            <a:extLst>
              <a:ext uri="{FF2B5EF4-FFF2-40B4-BE49-F238E27FC236}">
                <a16:creationId xmlns:a16="http://schemas.microsoft.com/office/drawing/2014/main" id="{AAE9F806-FDDB-EF40-81F9-72783CA8CC9A}"/>
              </a:ext>
            </a:extLst>
          </p:cNvPr>
          <p:cNvSpPr>
            <a:spLocks noGrp="1"/>
          </p:cNvSpPr>
          <p:nvPr>
            <p:ph type="sldNum" sz="quarter" idx="11"/>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109078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5CFE-7998-7447-95F4-73DC9CF8F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0B6445-2AF3-444F-8E44-3C669B4F7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3395F-69EE-6744-AE41-0BBC63E8E067}"/>
              </a:ext>
            </a:extLst>
          </p:cNvPr>
          <p:cNvSpPr>
            <a:spLocks noGrp="1"/>
          </p:cNvSpPr>
          <p:nvPr>
            <p:ph type="dt" sz="half" idx="10"/>
          </p:nvPr>
        </p:nvSpPr>
        <p:spPr/>
        <p:txBody>
          <a:bodyPr/>
          <a:lstStyle/>
          <a:p>
            <a:fld id="{F1A72365-F46A-B147-A3B1-8919EA36EE20}" type="datetimeFigureOut">
              <a:t>04/11/2025</a:t>
            </a:fld>
            <a:endParaRPr lang="en-US" dirty="0"/>
          </a:p>
        </p:txBody>
      </p:sp>
      <p:sp>
        <p:nvSpPr>
          <p:cNvPr id="5" name="Footer Placeholder 4">
            <a:extLst>
              <a:ext uri="{FF2B5EF4-FFF2-40B4-BE49-F238E27FC236}">
                <a16:creationId xmlns:a16="http://schemas.microsoft.com/office/drawing/2014/main" id="{2525A3C8-F6F3-EA48-B882-CE94B9D7E9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6A0C61E-B274-944E-8887-B8B3807C1263}"/>
              </a:ext>
            </a:extLst>
          </p:cNvPr>
          <p:cNvSpPr>
            <a:spLocks noGrp="1"/>
          </p:cNvSpPr>
          <p:nvPr>
            <p:ph type="sldNum" sz="quarter" idx="12"/>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407345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77F9B-0812-654E-9E73-3BC568510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9ED53-C8DF-D945-B487-A85E7A9D1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CAE53-4C4D-B541-8B1E-61DF4B321EC9}"/>
              </a:ext>
            </a:extLst>
          </p:cNvPr>
          <p:cNvSpPr>
            <a:spLocks noGrp="1"/>
          </p:cNvSpPr>
          <p:nvPr>
            <p:ph type="dt" sz="half" idx="10"/>
          </p:nvPr>
        </p:nvSpPr>
        <p:spPr/>
        <p:txBody>
          <a:bodyPr/>
          <a:lstStyle/>
          <a:p>
            <a:fld id="{F1A72365-F46A-B147-A3B1-8919EA36EE20}" type="datetimeFigureOut">
              <a:t>04/11/2025</a:t>
            </a:fld>
            <a:endParaRPr lang="en-US" dirty="0"/>
          </a:p>
        </p:txBody>
      </p:sp>
      <p:sp>
        <p:nvSpPr>
          <p:cNvPr id="5" name="Footer Placeholder 4">
            <a:extLst>
              <a:ext uri="{FF2B5EF4-FFF2-40B4-BE49-F238E27FC236}">
                <a16:creationId xmlns:a16="http://schemas.microsoft.com/office/drawing/2014/main" id="{3E684E1D-2C20-A641-BCF1-38E7C113E0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F235286-DB46-A84A-9A60-09465128938B}"/>
              </a:ext>
            </a:extLst>
          </p:cNvPr>
          <p:cNvSpPr>
            <a:spLocks noGrp="1"/>
          </p:cNvSpPr>
          <p:nvPr>
            <p:ph type="sldNum" sz="quarter" idx="12"/>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37857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690AC-59E5-1241-BF9F-B4A6F916E058}"/>
              </a:ext>
            </a:extLst>
          </p:cNvPr>
          <p:cNvSpPr/>
          <p:nvPr userDrawn="1"/>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1">
            <a:extLst>
              <a:ext uri="{FF2B5EF4-FFF2-40B4-BE49-F238E27FC236}">
                <a16:creationId xmlns:a16="http://schemas.microsoft.com/office/drawing/2014/main" id="{3F83B1AB-CC54-524E-AA71-7C35F46267D3}"/>
              </a:ext>
            </a:extLst>
          </p:cNvPr>
          <p:cNvSpPr/>
          <p:nvPr userDrawn="1"/>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C70AC"/>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6FFDD4E9-112A-F546-B1AD-BBD77DBDE516}"/>
              </a:ext>
            </a:extLst>
          </p:cNvPr>
          <p:cNvSpPr>
            <a:spLocks noGrp="1"/>
          </p:cNvSpPr>
          <p:nvPr>
            <p:ph type="body" idx="10" hasCustomPrompt="1"/>
          </p:nvPr>
        </p:nvSpPr>
        <p:spPr>
          <a:xfrm>
            <a:off x="699325" y="984366"/>
            <a:ext cx="9769770" cy="639989"/>
          </a:xfrm>
          <a:prstGeom prst="rect">
            <a:avLst/>
          </a:prstGeom>
        </p:spPr>
        <p:txBody>
          <a:bodyPr/>
          <a:lstStyle>
            <a:lvl1pPr marL="0" indent="0">
              <a:buNone/>
              <a:defRPr sz="36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pic>
        <p:nvPicPr>
          <p:cNvPr id="8" name="Picture 7">
            <a:extLst>
              <a:ext uri="{FF2B5EF4-FFF2-40B4-BE49-F238E27FC236}">
                <a16:creationId xmlns:a16="http://schemas.microsoft.com/office/drawing/2014/main" id="{A7384799-987C-8643-ABE2-613868345F10}"/>
              </a:ext>
            </a:extLst>
          </p:cNvPr>
          <p:cNvPicPr>
            <a:picLocks noChangeAspect="1"/>
          </p:cNvPicPr>
          <p:nvPr userDrawn="1"/>
        </p:nvPicPr>
        <p:blipFill>
          <a:blip r:embed="rId2"/>
          <a:stretch>
            <a:fillRect/>
          </a:stretch>
        </p:blipFill>
        <p:spPr>
          <a:xfrm>
            <a:off x="10469095" y="538412"/>
            <a:ext cx="1491662" cy="443028"/>
          </a:xfrm>
          <a:prstGeom prst="rect">
            <a:avLst/>
          </a:prstGeom>
        </p:spPr>
      </p:pic>
      <p:sp>
        <p:nvSpPr>
          <p:cNvPr id="9" name="Content Placeholder 2">
            <a:extLst>
              <a:ext uri="{FF2B5EF4-FFF2-40B4-BE49-F238E27FC236}">
                <a16:creationId xmlns:a16="http://schemas.microsoft.com/office/drawing/2014/main" id="{E0071291-FD07-8143-9E37-23F387E865A7}"/>
              </a:ext>
            </a:extLst>
          </p:cNvPr>
          <p:cNvSpPr>
            <a:spLocks noGrp="1"/>
          </p:cNvSpPr>
          <p:nvPr>
            <p:ph idx="1"/>
          </p:nvPr>
        </p:nvSpPr>
        <p:spPr>
          <a:xfrm>
            <a:off x="699325" y="1966567"/>
            <a:ext cx="10515600" cy="4351338"/>
          </a:xfrm>
        </p:spPr>
        <p:txBody>
          <a:bodyPr/>
          <a:lstStyle>
            <a:lvl3pPr>
              <a:defRPr>
                <a:solidFill>
                  <a:schemeClr val="tx1">
                    <a:lumMod val="75000"/>
                    <a:lumOff val="25000"/>
                  </a:schemeClr>
                </a:solidFill>
              </a:defRPr>
            </a:lvl3pPr>
            <a:lvl4pPr>
              <a:defRPr>
                <a:solidFill>
                  <a:schemeClr val="bg2">
                    <a:lumMod val="50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ADFF7604-0791-664B-A49B-998A3E5DBE75}"/>
              </a:ext>
            </a:extLst>
          </p:cNvPr>
          <p:cNvSpPr>
            <a:spLocks noGrp="1"/>
          </p:cNvSpPr>
          <p:nvPr>
            <p:ph type="dt" sz="half" idx="11"/>
          </p:nvPr>
        </p:nvSpPr>
        <p:spPr/>
        <p:txBody>
          <a:bodyPr/>
          <a:lstStyle/>
          <a:p>
            <a:fld id="{F1A72365-F46A-B147-A3B1-8919EA36EE20}" type="datetimeFigureOut">
              <a:t>04/11/2025</a:t>
            </a:fld>
            <a:endParaRPr lang="en-US" dirty="0"/>
          </a:p>
        </p:txBody>
      </p:sp>
      <p:sp>
        <p:nvSpPr>
          <p:cNvPr id="11" name="Slide Number Placeholder 10">
            <a:extLst>
              <a:ext uri="{FF2B5EF4-FFF2-40B4-BE49-F238E27FC236}">
                <a16:creationId xmlns:a16="http://schemas.microsoft.com/office/drawing/2014/main" id="{FD143F6F-D06C-254D-9836-28B6647C34C0}"/>
              </a:ext>
            </a:extLst>
          </p:cNvPr>
          <p:cNvSpPr>
            <a:spLocks noGrp="1"/>
          </p:cNvSpPr>
          <p:nvPr>
            <p:ph type="sldNum" sz="quarter" idx="12"/>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299494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DD0B-A0C0-444A-BE19-48DF9FA6F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45D0A-EA95-184B-B32C-FE1397D26FCE}"/>
              </a:ext>
            </a:extLst>
          </p:cNvPr>
          <p:cNvSpPr>
            <a:spLocks noGrp="1"/>
          </p:cNvSpPr>
          <p:nvPr>
            <p:ph idx="1"/>
          </p:nvPr>
        </p:nvSpPr>
        <p:spPr/>
        <p:txBody>
          <a:bodyPr/>
          <a:lstStyle>
            <a:lvl3pPr>
              <a:defRPr>
                <a:solidFill>
                  <a:schemeClr val="tx1">
                    <a:lumMod val="75000"/>
                    <a:lumOff val="25000"/>
                  </a:schemeClr>
                </a:solidFill>
              </a:defRPr>
            </a:lvl3pPr>
            <a:lvl4pPr>
              <a:defRPr>
                <a:solidFill>
                  <a:schemeClr val="bg2">
                    <a:lumMod val="50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861953-7144-3E4E-A5D9-FB7FFBC5738A}"/>
              </a:ext>
            </a:extLst>
          </p:cNvPr>
          <p:cNvSpPr>
            <a:spLocks noGrp="1"/>
          </p:cNvSpPr>
          <p:nvPr>
            <p:ph type="dt" sz="half" idx="10"/>
          </p:nvPr>
        </p:nvSpPr>
        <p:spPr/>
        <p:txBody>
          <a:bodyPr/>
          <a:lstStyle/>
          <a:p>
            <a:fld id="{F1A72365-F46A-B147-A3B1-8919EA36EE20}" type="datetimeFigureOut">
              <a:t>04/11/2025</a:t>
            </a:fld>
            <a:endParaRPr lang="en-US" dirty="0"/>
          </a:p>
        </p:txBody>
      </p:sp>
      <p:sp>
        <p:nvSpPr>
          <p:cNvPr id="8" name="Slide Number Placeholder 7">
            <a:extLst>
              <a:ext uri="{FF2B5EF4-FFF2-40B4-BE49-F238E27FC236}">
                <a16:creationId xmlns:a16="http://schemas.microsoft.com/office/drawing/2014/main" id="{E5772007-A8AB-0543-B2AA-E1E14538FA48}"/>
              </a:ext>
            </a:extLst>
          </p:cNvPr>
          <p:cNvSpPr>
            <a:spLocks noGrp="1"/>
          </p:cNvSpPr>
          <p:nvPr>
            <p:ph type="sldNum" sz="quarter" idx="11"/>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389036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0A91-2D7E-3643-A1CA-60EB40591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DFC54-0F21-F642-A06C-729F49FFC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3FE2086-7B8F-6D44-AB10-AD560E75200B}"/>
              </a:ext>
            </a:extLst>
          </p:cNvPr>
          <p:cNvSpPr>
            <a:spLocks noGrp="1"/>
          </p:cNvSpPr>
          <p:nvPr>
            <p:ph type="dt" sz="half" idx="10"/>
          </p:nvPr>
        </p:nvSpPr>
        <p:spPr/>
        <p:txBody>
          <a:bodyPr/>
          <a:lstStyle/>
          <a:p>
            <a:fld id="{F1A72365-F46A-B147-A3B1-8919EA36EE20}" type="datetimeFigureOut">
              <a:t>04/11/2025</a:t>
            </a:fld>
            <a:endParaRPr lang="en-US" dirty="0"/>
          </a:p>
        </p:txBody>
      </p:sp>
      <p:sp>
        <p:nvSpPr>
          <p:cNvPr id="8" name="Slide Number Placeholder 7">
            <a:extLst>
              <a:ext uri="{FF2B5EF4-FFF2-40B4-BE49-F238E27FC236}">
                <a16:creationId xmlns:a16="http://schemas.microsoft.com/office/drawing/2014/main" id="{8ADF983A-7219-0C4A-ADE9-2DA8E89E696D}"/>
              </a:ext>
            </a:extLst>
          </p:cNvPr>
          <p:cNvSpPr>
            <a:spLocks noGrp="1"/>
          </p:cNvSpPr>
          <p:nvPr>
            <p:ph type="sldNum" sz="quarter" idx="11"/>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231306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DCEF6-96F0-874D-B510-B57E86DBC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58665-AB06-F842-B9A6-79D57703A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C239418-746F-EFC4-CF3C-4A1376518AF9}"/>
              </a:ext>
            </a:extLst>
          </p:cNvPr>
          <p:cNvSpPr>
            <a:spLocks noGrp="1"/>
          </p:cNvSpPr>
          <p:nvPr>
            <p:ph type="title"/>
          </p:nvPr>
        </p:nvSpPr>
        <p:spPr>
          <a:xfrm>
            <a:off x="838200" y="1471001"/>
            <a:ext cx="9514840" cy="709248"/>
          </a:xfrm>
        </p:spPr>
        <p:txBody>
          <a:bodyPr/>
          <a:lstStyle/>
          <a:p>
            <a:r>
              <a:rPr lang="en-US"/>
              <a:t>Click to edit Master title style</a:t>
            </a:r>
          </a:p>
        </p:txBody>
      </p:sp>
      <p:sp>
        <p:nvSpPr>
          <p:cNvPr id="6" name="Date Placeholder 5">
            <a:extLst>
              <a:ext uri="{FF2B5EF4-FFF2-40B4-BE49-F238E27FC236}">
                <a16:creationId xmlns:a16="http://schemas.microsoft.com/office/drawing/2014/main" id="{5C0C8EE0-975D-E3EC-0F2C-974E0D1BE6D8}"/>
              </a:ext>
            </a:extLst>
          </p:cNvPr>
          <p:cNvSpPr>
            <a:spLocks noGrp="1"/>
          </p:cNvSpPr>
          <p:nvPr>
            <p:ph type="dt" sz="half" idx="10"/>
          </p:nvPr>
        </p:nvSpPr>
        <p:spPr/>
        <p:txBody>
          <a:bodyPr/>
          <a:lstStyle/>
          <a:p>
            <a:fld id="{F1A72365-F46A-B147-A3B1-8919EA36EE20}" type="datetimeFigureOut">
              <a:rPr lang="en-US" smtClean="0"/>
              <a:t>04/11/2025</a:t>
            </a:fld>
            <a:endParaRPr lang="en-US" dirty="0"/>
          </a:p>
        </p:txBody>
      </p:sp>
      <p:sp>
        <p:nvSpPr>
          <p:cNvPr id="7" name="Slide Number Placeholder 6">
            <a:extLst>
              <a:ext uri="{FF2B5EF4-FFF2-40B4-BE49-F238E27FC236}">
                <a16:creationId xmlns:a16="http://schemas.microsoft.com/office/drawing/2014/main" id="{A4D3C575-1D85-D84F-979F-CE76C43E2F58}"/>
              </a:ext>
            </a:extLst>
          </p:cNvPr>
          <p:cNvSpPr>
            <a:spLocks noGrp="1"/>
          </p:cNvSpPr>
          <p:nvPr>
            <p:ph type="sldNum" sz="quarter" idx="11"/>
          </p:nvPr>
        </p:nvSpPr>
        <p:spPr/>
        <p:txBody>
          <a:bodyPr/>
          <a:lstStyle/>
          <a:p>
            <a:fld id="{8A87145E-0292-1A46-8111-6424F94718A9}" type="slidenum">
              <a:rPr lang="en-US" smtClean="0"/>
              <a:t>‹#›</a:t>
            </a:fld>
            <a:endParaRPr lang="en-US" dirty="0"/>
          </a:p>
        </p:txBody>
      </p:sp>
    </p:spTree>
    <p:extLst>
      <p:ext uri="{BB962C8B-B14F-4D97-AF65-F5344CB8AC3E}">
        <p14:creationId xmlns:p14="http://schemas.microsoft.com/office/powerpoint/2010/main" val="395392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CC2E-7898-2648-9F2D-238DC7806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8D531-3E96-F64E-8540-95E1F9470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3BFABA-F8B4-F946-994D-C7FB7CB77C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DB424-DF21-114D-8B7D-DD5904748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35918-9DD0-A64D-A78C-F879EC2D3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98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EF45-8CF7-634F-8161-4A31038C971D}"/>
              </a:ext>
            </a:extLst>
          </p:cNvPr>
          <p:cNvSpPr>
            <a:spLocks noGrp="1"/>
          </p:cNvSpPr>
          <p:nvPr>
            <p:ph type="title"/>
          </p:nvPr>
        </p:nvSpPr>
        <p:spPr>
          <a:xfrm>
            <a:off x="939800" y="2719752"/>
            <a:ext cx="9514840" cy="709248"/>
          </a:xfrm>
        </p:spPr>
        <p:txBody>
          <a:bodyPr/>
          <a:lstStyle/>
          <a:p>
            <a:r>
              <a:rPr lang="en-US"/>
              <a:t>Click to edit Master title style</a:t>
            </a:r>
          </a:p>
        </p:txBody>
      </p:sp>
    </p:spTree>
    <p:extLst>
      <p:ext uri="{BB962C8B-B14F-4D97-AF65-F5344CB8AC3E}">
        <p14:creationId xmlns:p14="http://schemas.microsoft.com/office/powerpoint/2010/main" val="260313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DEB2-1F5D-964B-A53B-5A1B6A93FDFC}"/>
              </a:ext>
            </a:extLst>
          </p:cNvPr>
          <p:cNvSpPr>
            <a:spLocks noGrp="1"/>
          </p:cNvSpPr>
          <p:nvPr>
            <p:ph type="title"/>
          </p:nvPr>
        </p:nvSpPr>
        <p:spPr>
          <a:xfrm>
            <a:off x="836612" y="987425"/>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93EB5-5E8F-1C45-AE41-6E07989ED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DF447-36AD-5B4C-BAE6-D4FED195BAAE}"/>
              </a:ext>
            </a:extLst>
          </p:cNvPr>
          <p:cNvSpPr>
            <a:spLocks noGrp="1"/>
          </p:cNvSpPr>
          <p:nvPr>
            <p:ph type="body" sz="half" idx="2"/>
          </p:nvPr>
        </p:nvSpPr>
        <p:spPr>
          <a:xfrm>
            <a:off x="839788" y="2712720"/>
            <a:ext cx="3932237" cy="31562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760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8DDA-A3BD-C040-AAE8-6D28628A41B6}"/>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5116A-7086-D74A-925E-F88CD8A36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E23E39E-1BEE-2243-9300-672667E49164}"/>
              </a:ext>
            </a:extLst>
          </p:cNvPr>
          <p:cNvSpPr>
            <a:spLocks noGrp="1"/>
          </p:cNvSpPr>
          <p:nvPr>
            <p:ph type="body" sz="half" idx="2"/>
          </p:nvPr>
        </p:nvSpPr>
        <p:spPr>
          <a:xfrm>
            <a:off x="839788" y="2235200"/>
            <a:ext cx="3932237" cy="3633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2478F-0EE3-D94B-B210-28D503C32577}"/>
              </a:ext>
            </a:extLst>
          </p:cNvPr>
          <p:cNvSpPr>
            <a:spLocks noGrp="1"/>
          </p:cNvSpPr>
          <p:nvPr>
            <p:ph type="dt" sz="half" idx="10"/>
          </p:nvPr>
        </p:nvSpPr>
        <p:spPr/>
        <p:txBody>
          <a:bodyPr/>
          <a:lstStyle/>
          <a:p>
            <a:fld id="{F1A72365-F46A-B147-A3B1-8919EA36EE20}" type="datetimeFigureOut">
              <a:t>04/11/2025</a:t>
            </a:fld>
            <a:endParaRPr lang="en-US" dirty="0"/>
          </a:p>
        </p:txBody>
      </p:sp>
      <p:sp>
        <p:nvSpPr>
          <p:cNvPr id="6" name="Footer Placeholder 5">
            <a:extLst>
              <a:ext uri="{FF2B5EF4-FFF2-40B4-BE49-F238E27FC236}">
                <a16:creationId xmlns:a16="http://schemas.microsoft.com/office/drawing/2014/main" id="{7BD19DFF-4575-074D-AA23-92B0785E911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0BC3169-8F0D-B44E-B3B7-953FF3C3DE5D}"/>
              </a:ext>
            </a:extLst>
          </p:cNvPr>
          <p:cNvSpPr>
            <a:spLocks noGrp="1"/>
          </p:cNvSpPr>
          <p:nvPr>
            <p:ph type="sldNum" sz="quarter" idx="12"/>
          </p:nvPr>
        </p:nvSpPr>
        <p:spPr/>
        <p:txBody>
          <a:bodyPr/>
          <a:lstStyle/>
          <a:p>
            <a:fld id="{8A87145E-0292-1A46-8111-6424F94718A9}" type="slidenum">
              <a:t>‹#›</a:t>
            </a:fld>
            <a:endParaRPr lang="en-US" dirty="0"/>
          </a:p>
        </p:txBody>
      </p:sp>
    </p:spTree>
    <p:extLst>
      <p:ext uri="{BB962C8B-B14F-4D97-AF65-F5344CB8AC3E}">
        <p14:creationId xmlns:p14="http://schemas.microsoft.com/office/powerpoint/2010/main" val="393999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FA26CC-2CF0-5A44-A5E4-82A23F18B75D}"/>
              </a:ext>
            </a:extLst>
          </p:cNvPr>
          <p:cNvPicPr>
            <a:picLocks noChangeAspect="1"/>
          </p:cNvPicPr>
          <p:nvPr userDrawn="1"/>
        </p:nvPicPr>
        <p:blipFill>
          <a:blip r:embed="rId13"/>
          <a:stretch>
            <a:fillRect/>
          </a:stretch>
        </p:blipFill>
        <p:spPr>
          <a:xfrm>
            <a:off x="0" y="6669158"/>
            <a:ext cx="12192000" cy="197006"/>
          </a:xfrm>
          <a:prstGeom prst="rect">
            <a:avLst/>
          </a:prstGeom>
        </p:spPr>
      </p:pic>
      <p:sp>
        <p:nvSpPr>
          <p:cNvPr id="2" name="Title Placeholder 1">
            <a:extLst>
              <a:ext uri="{FF2B5EF4-FFF2-40B4-BE49-F238E27FC236}">
                <a16:creationId xmlns:a16="http://schemas.microsoft.com/office/drawing/2014/main" id="{75139434-DE9A-DF4C-B7D9-7AB46637289D}"/>
              </a:ext>
            </a:extLst>
          </p:cNvPr>
          <p:cNvSpPr>
            <a:spLocks noGrp="1"/>
          </p:cNvSpPr>
          <p:nvPr>
            <p:ph type="title"/>
          </p:nvPr>
        </p:nvSpPr>
        <p:spPr>
          <a:xfrm>
            <a:off x="838200" y="981440"/>
            <a:ext cx="9514840" cy="7092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06B2C-CCF2-4C4E-B352-B164DF4C9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91A4B-C4E7-6A43-B74B-266C2DDF9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72365-F46A-B147-A3B1-8919EA36EE20}" type="datetimeFigureOut">
              <a:t>04/11/2025</a:t>
            </a:fld>
            <a:endParaRPr lang="en-US" dirty="0"/>
          </a:p>
        </p:txBody>
      </p:sp>
      <p:sp>
        <p:nvSpPr>
          <p:cNvPr id="6" name="Slide Number Placeholder 5">
            <a:extLst>
              <a:ext uri="{FF2B5EF4-FFF2-40B4-BE49-F238E27FC236}">
                <a16:creationId xmlns:a16="http://schemas.microsoft.com/office/drawing/2014/main" id="{E07D175C-F3D2-7A41-9B61-44A8DDCB1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7145E-0292-1A46-8111-6424F94718A9}" type="slidenum">
              <a:t>‹#›</a:t>
            </a:fld>
            <a:endParaRPr lang="en-US" dirty="0"/>
          </a:p>
        </p:txBody>
      </p:sp>
      <p:pic>
        <p:nvPicPr>
          <p:cNvPr id="11" name="Picture 10">
            <a:extLst>
              <a:ext uri="{FF2B5EF4-FFF2-40B4-BE49-F238E27FC236}">
                <a16:creationId xmlns:a16="http://schemas.microsoft.com/office/drawing/2014/main" id="{BC9D4ABA-4BB9-A941-B55D-6635682A806F}"/>
              </a:ext>
            </a:extLst>
          </p:cNvPr>
          <p:cNvPicPr>
            <a:picLocks noChangeAspect="1"/>
          </p:cNvPicPr>
          <p:nvPr userDrawn="1"/>
        </p:nvPicPr>
        <p:blipFill>
          <a:blip r:embed="rId14"/>
          <a:stretch>
            <a:fillRect/>
          </a:stretch>
        </p:blipFill>
        <p:spPr>
          <a:xfrm>
            <a:off x="10469095" y="538412"/>
            <a:ext cx="1491662" cy="443028"/>
          </a:xfrm>
          <a:prstGeom prst="rect">
            <a:avLst/>
          </a:prstGeom>
        </p:spPr>
      </p:pic>
    </p:spTree>
    <p:extLst>
      <p:ext uri="{BB962C8B-B14F-4D97-AF65-F5344CB8AC3E}">
        <p14:creationId xmlns:p14="http://schemas.microsoft.com/office/powerpoint/2010/main" val="166123856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www.stat.tj/e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unstats.un.org/unsd/dnss/docViewer.aspx?docID=2149" TargetMode="External"/><Relationship Id="rId13" Type="http://schemas.openxmlformats.org/officeDocument/2006/relationships/image" Target="../media/image25.png"/><Relationship Id="rId3" Type="http://schemas.openxmlformats.org/officeDocument/2006/relationships/hyperlink" Target="https://cbddo.gov.tr/en/opendata/about-the-project/" TargetMode="External"/><Relationship Id="rId7" Type="http://schemas.openxmlformats.org/officeDocument/2006/relationships/hyperlink" Target="https://www.btk.gov.tr/" TargetMode="External"/><Relationship Id="rId12" Type="http://schemas.openxmlformats.org/officeDocument/2006/relationships/hyperlink" Target="https://cbddo.gov.tr/en/digital-government-strateg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tuik.gov.tr/" TargetMode="External"/><Relationship Id="rId11" Type="http://schemas.openxmlformats.org/officeDocument/2006/relationships/image" Target="../media/image24.png"/><Relationship Id="rId5" Type="http://schemas.openxmlformats.org/officeDocument/2006/relationships/hyperlink" Target="https://cbddo.gov.tr/en/digital-turkey" TargetMode="External"/><Relationship Id="rId10" Type="http://schemas.openxmlformats.org/officeDocument/2006/relationships/hyperlink" Target="https://www.tuik.gov.tr/Home/Index" TargetMode="External"/><Relationship Id="rId4" Type="http://schemas.openxmlformats.org/officeDocument/2006/relationships/hyperlink" Target="https://cbddo.gov.tr/en/projects/nationaldatadictionary/" TargetMode="External"/><Relationship Id="rId9" Type="http://schemas.openxmlformats.org/officeDocument/2006/relationships/hyperlink" Target="https://www.kvkk.gov.tr/Icerik/6649/Personal-Data-Protection-La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C62-25D3-DD41-A9DB-43410B5239CA}"/>
              </a:ext>
            </a:extLst>
          </p:cNvPr>
          <p:cNvSpPr>
            <a:spLocks noGrp="1"/>
          </p:cNvSpPr>
          <p:nvPr>
            <p:ph type="title"/>
          </p:nvPr>
        </p:nvSpPr>
        <p:spPr/>
        <p:txBody>
          <a:bodyPr/>
          <a:lstStyle/>
          <a:p>
            <a:r>
              <a:rPr lang="en-US" dirty="0"/>
              <a:t>re</a:t>
            </a:r>
          </a:p>
        </p:txBody>
      </p:sp>
      <p:pic>
        <p:nvPicPr>
          <p:cNvPr id="7" name="Content Placeholder 6" descr="A picture containing text, font, graphics, logo&#10;&#10;Description automatically generated">
            <a:extLst>
              <a:ext uri="{FF2B5EF4-FFF2-40B4-BE49-F238E27FC236}">
                <a16:creationId xmlns:a16="http://schemas.microsoft.com/office/drawing/2014/main" id="{7D85446D-EFCB-3ABC-0723-43C87B9E3C33}"/>
              </a:ext>
            </a:extLst>
          </p:cNvPr>
          <p:cNvPicPr>
            <a:picLocks noGrp="1" noChangeAspect="1"/>
          </p:cNvPicPr>
          <p:nvPr>
            <p:ph idx="1"/>
          </p:nvPr>
        </p:nvPicPr>
        <p:blipFill>
          <a:blip r:embed="rId2"/>
          <a:stretch>
            <a:fillRect/>
          </a:stretch>
        </p:blipFill>
        <p:spPr>
          <a:xfrm>
            <a:off x="3934963" y="3326160"/>
            <a:ext cx="4322073" cy="1350267"/>
          </a:xfrm>
        </p:spPr>
      </p:pic>
      <p:sp>
        <p:nvSpPr>
          <p:cNvPr id="4" name="Rectangle 3">
            <a:extLst>
              <a:ext uri="{FF2B5EF4-FFF2-40B4-BE49-F238E27FC236}">
                <a16:creationId xmlns:a16="http://schemas.microsoft.com/office/drawing/2014/main" id="{76401E91-FCBA-2245-A895-A346795B697C}"/>
              </a:ext>
            </a:extLst>
          </p:cNvPr>
          <p:cNvSpPr/>
          <p:nvPr/>
        </p:nvSpPr>
        <p:spPr>
          <a:xfrm>
            <a:off x="-1860226" y="-328696"/>
            <a:ext cx="13817202" cy="6861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1">
            <a:extLst>
              <a:ext uri="{FF2B5EF4-FFF2-40B4-BE49-F238E27FC236}">
                <a16:creationId xmlns:a16="http://schemas.microsoft.com/office/drawing/2014/main" id="{FCCECFF5-22BB-C44D-8EDE-7B708994CDDD}"/>
              </a:ext>
            </a:extLst>
          </p:cNvPr>
          <p:cNvSpPr/>
          <p:nvPr/>
        </p:nvSpPr>
        <p:spPr>
          <a:xfrm>
            <a:off x="-42532" y="6007700"/>
            <a:ext cx="12234532" cy="850300"/>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ABF95F01-0795-EA48-9C2D-63FC19BE390A}"/>
              </a:ext>
            </a:extLst>
          </p:cNvPr>
          <p:cNvSpPr txBox="1">
            <a:spLocks/>
          </p:cNvSpPr>
          <p:nvPr/>
        </p:nvSpPr>
        <p:spPr>
          <a:xfrm>
            <a:off x="21266" y="2060775"/>
            <a:ext cx="12342183" cy="1917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rPr>
              <a:t>2</a:t>
            </a:r>
            <a:r>
              <a:rPr lang="en-US" sz="3600" b="1" baseline="30000" dirty="0">
                <a:solidFill>
                  <a:schemeClr val="tx2"/>
                </a:solidFill>
              </a:rPr>
              <a:t>nd</a:t>
            </a:r>
            <a:r>
              <a:rPr lang="en-US" sz="3600" b="1" dirty="0">
                <a:solidFill>
                  <a:schemeClr val="tx2"/>
                </a:solidFill>
              </a:rPr>
              <a:t> Webinar of the Tourism Sprint of the United Nations Network of Economic Statisticians </a:t>
            </a:r>
          </a:p>
          <a:p>
            <a:endParaRPr lang="en-US" sz="3600" b="1" dirty="0">
              <a:solidFill>
                <a:schemeClr val="accent1"/>
              </a:solidFill>
            </a:endParaRPr>
          </a:p>
          <a:p>
            <a:pPr algn="ctr"/>
            <a:r>
              <a:rPr lang="en-US" sz="2800" b="1" dirty="0">
                <a:solidFill>
                  <a:schemeClr val="tx2"/>
                </a:solidFill>
              </a:rPr>
              <a:t>Building Data Stewardship: Perspectives from Asia and the Pacific</a:t>
            </a:r>
          </a:p>
          <a:p>
            <a:pPr algn="ctr"/>
            <a:r>
              <a:rPr lang="en-US" sz="2800" b="1" dirty="0">
                <a:solidFill>
                  <a:schemeClr val="tx2"/>
                </a:solidFill>
              </a:rPr>
              <a:t>26 November 2025</a:t>
            </a:r>
          </a:p>
        </p:txBody>
      </p:sp>
      <p:sp>
        <p:nvSpPr>
          <p:cNvPr id="18" name="Rectangle 17">
            <a:extLst>
              <a:ext uri="{FF2B5EF4-FFF2-40B4-BE49-F238E27FC236}">
                <a16:creationId xmlns:a16="http://schemas.microsoft.com/office/drawing/2014/main" id="{F894A011-AB28-9A47-B816-64855B09606D}"/>
              </a:ext>
            </a:extLst>
          </p:cNvPr>
          <p:cNvSpPr/>
          <p:nvPr/>
        </p:nvSpPr>
        <p:spPr>
          <a:xfrm>
            <a:off x="429175" y="5180482"/>
            <a:ext cx="8769545" cy="1200329"/>
          </a:xfrm>
          <a:prstGeom prst="rect">
            <a:avLst/>
          </a:prstGeom>
        </p:spPr>
        <p:txBody>
          <a:bodyPr wrap="square" lIns="91440" tIns="45720" rIns="91440" bIns="45720" anchor="t">
            <a:spAutoFit/>
          </a:bodyPr>
          <a:lstStyle/>
          <a:p>
            <a:r>
              <a:rPr lang="en-US" sz="2400" i="1" dirty="0">
                <a:solidFill>
                  <a:schemeClr val="accent1">
                    <a:lumMod val="50000"/>
                  </a:schemeClr>
                </a:solidFill>
                <a:latin typeface="Roboto"/>
                <a:ea typeface="Roboto"/>
                <a:cs typeface="Roboto" panose="02000000000000000000" pitchFamily="2" charset="0"/>
              </a:rPr>
              <a:t>Alick Mjuma Nyasulu</a:t>
            </a:r>
          </a:p>
          <a:p>
            <a:r>
              <a:rPr lang="en-US" sz="2400" i="1" dirty="0">
                <a:solidFill>
                  <a:schemeClr val="accent1">
                    <a:lumMod val="50000"/>
                  </a:schemeClr>
                </a:solidFill>
                <a:latin typeface="Roboto"/>
                <a:ea typeface="Roboto"/>
                <a:cs typeface="Roboto" panose="02000000000000000000" pitchFamily="2" charset="0"/>
              </a:rPr>
              <a:t>Statistician</a:t>
            </a:r>
          </a:p>
          <a:p>
            <a:r>
              <a:rPr lang="en-US" sz="2400" i="1" dirty="0">
                <a:solidFill>
                  <a:schemeClr val="accent1">
                    <a:lumMod val="50000"/>
                  </a:schemeClr>
                </a:solidFill>
                <a:latin typeface="Roboto"/>
                <a:ea typeface="Roboto"/>
                <a:cs typeface="Roboto" panose="02000000000000000000" pitchFamily="2" charset="0"/>
              </a:rPr>
              <a:t>ESCAP Statistics Division</a:t>
            </a:r>
          </a:p>
        </p:txBody>
      </p:sp>
      <p:cxnSp>
        <p:nvCxnSpPr>
          <p:cNvPr id="19" name="Straight Arrow Connector 18">
            <a:extLst>
              <a:ext uri="{FF2B5EF4-FFF2-40B4-BE49-F238E27FC236}">
                <a16:creationId xmlns:a16="http://schemas.microsoft.com/office/drawing/2014/main" id="{CEA8A8F3-3784-0243-A874-1F7C767E5F1B}"/>
              </a:ext>
            </a:extLst>
          </p:cNvPr>
          <p:cNvCxnSpPr/>
          <p:nvPr/>
        </p:nvCxnSpPr>
        <p:spPr>
          <a:xfrm flipV="1">
            <a:off x="520700" y="5518408"/>
            <a:ext cx="6438900" cy="25400"/>
          </a:xfrm>
          <a:prstGeom prst="straightConnector1">
            <a:avLst/>
          </a:prstGeom>
          <a:ln>
            <a:solidFill>
              <a:schemeClr val="tx1"/>
            </a:solidFill>
          </a:ln>
        </p:spPr>
        <p:style>
          <a:lnRef idx="3">
            <a:schemeClr val="accent2"/>
          </a:lnRef>
          <a:fillRef idx="0">
            <a:schemeClr val="accent2"/>
          </a:fillRef>
          <a:effectRef idx="2">
            <a:schemeClr val="accent2"/>
          </a:effectRef>
          <a:fontRef idx="minor">
            <a:schemeClr val="tx1"/>
          </a:fontRef>
        </p:style>
      </p:cxnSp>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42532" y="-1188"/>
            <a:ext cx="12234532" cy="197693"/>
          </a:xfrm>
          <a:prstGeom prst="rect">
            <a:avLst/>
          </a:prstGeom>
        </p:spPr>
      </p:pic>
      <p:pic>
        <p:nvPicPr>
          <p:cNvPr id="9" name="Picture 8" descr="A picture containing text, font, graphics, logo&#10;&#10;Description automatically generated">
            <a:extLst>
              <a:ext uri="{FF2B5EF4-FFF2-40B4-BE49-F238E27FC236}">
                <a16:creationId xmlns:a16="http://schemas.microsoft.com/office/drawing/2014/main" id="{AE1C46A7-F21A-6B31-D315-2CA93A9D4BE3}"/>
              </a:ext>
            </a:extLst>
          </p:cNvPr>
          <p:cNvPicPr>
            <a:picLocks noChangeAspect="1"/>
          </p:cNvPicPr>
          <p:nvPr/>
        </p:nvPicPr>
        <p:blipFill>
          <a:blip r:embed="rId2"/>
          <a:stretch>
            <a:fillRect/>
          </a:stretch>
        </p:blipFill>
        <p:spPr>
          <a:xfrm>
            <a:off x="10270067" y="6210285"/>
            <a:ext cx="1686909" cy="527011"/>
          </a:xfrm>
          <a:prstGeom prst="rect">
            <a:avLst/>
          </a:prstGeom>
        </p:spPr>
      </p:pic>
    </p:spTree>
    <p:extLst>
      <p:ext uri="{BB962C8B-B14F-4D97-AF65-F5344CB8AC3E}">
        <p14:creationId xmlns:p14="http://schemas.microsoft.com/office/powerpoint/2010/main" val="402239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B2A836-E396-A319-4FDC-1802FC6A7E91}"/>
              </a:ext>
            </a:extLst>
          </p:cNvPr>
          <p:cNvSpPr/>
          <p:nvPr/>
        </p:nvSpPr>
        <p:spPr>
          <a:xfrm>
            <a:off x="-1" y="-1"/>
            <a:ext cx="12134215" cy="6534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FE5B9D8-6CB7-BD6F-FA43-6B79CD6A17B3}"/>
              </a:ext>
            </a:extLst>
          </p:cNvPr>
          <p:cNvPicPr>
            <a:picLocks noChangeAspect="1"/>
          </p:cNvPicPr>
          <p:nvPr/>
        </p:nvPicPr>
        <p:blipFill>
          <a:blip r:embed="rId3"/>
          <a:stretch>
            <a:fillRect/>
          </a:stretch>
        </p:blipFill>
        <p:spPr>
          <a:xfrm>
            <a:off x="-21266" y="6662181"/>
            <a:ext cx="12234532" cy="197693"/>
          </a:xfrm>
          <a:prstGeom prst="rect">
            <a:avLst/>
          </a:prstGeom>
        </p:spPr>
      </p:pic>
      <p:grpSp>
        <p:nvGrpSpPr>
          <p:cNvPr id="10" name="Group 9">
            <a:extLst>
              <a:ext uri="{FF2B5EF4-FFF2-40B4-BE49-F238E27FC236}">
                <a16:creationId xmlns:a16="http://schemas.microsoft.com/office/drawing/2014/main" id="{3111B62C-1C74-627E-7A4B-65DF142E6A39}"/>
              </a:ext>
            </a:extLst>
          </p:cNvPr>
          <p:cNvGrpSpPr/>
          <p:nvPr/>
        </p:nvGrpSpPr>
        <p:grpSpPr>
          <a:xfrm>
            <a:off x="-1" y="0"/>
            <a:ext cx="3908251" cy="6870172"/>
            <a:chOff x="-8575" y="-141357"/>
            <a:chExt cx="3908251" cy="6870172"/>
          </a:xfrm>
        </p:grpSpPr>
        <p:sp>
          <p:nvSpPr>
            <p:cNvPr id="13" name="Rectangle 12">
              <a:extLst>
                <a:ext uri="{FF2B5EF4-FFF2-40B4-BE49-F238E27FC236}">
                  <a16:creationId xmlns:a16="http://schemas.microsoft.com/office/drawing/2014/main" id="{081AD5EE-D848-0394-1BDB-30C8DAB3E9F5}"/>
                </a:ext>
              </a:extLst>
            </p:cNvPr>
            <p:cNvSpPr/>
            <p:nvPr/>
          </p:nvSpPr>
          <p:spPr>
            <a:xfrm rot="10800000" flipV="1">
              <a:off x="-8575" y="-141357"/>
              <a:ext cx="3908251" cy="6662181"/>
            </a:xfrm>
            <a:prstGeom prst="rect">
              <a:avLst/>
            </a:prstGeom>
            <a:solidFill>
              <a:srgbClr val="0033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D88ED8-5B29-A1D1-8240-905816CF2111}"/>
                </a:ext>
              </a:extLst>
            </p:cNvPr>
            <p:cNvSpPr txBox="1"/>
            <p:nvPr/>
          </p:nvSpPr>
          <p:spPr>
            <a:xfrm>
              <a:off x="350105" y="194551"/>
              <a:ext cx="3173760" cy="3353867"/>
            </a:xfrm>
            <a:prstGeom prst="rect">
              <a:avLst/>
            </a:prstGeom>
            <a:noFill/>
            <a:ln>
              <a:noFill/>
            </a:ln>
          </p:spPr>
          <p:txBody>
            <a:bodyPr wrap="square" rtlCol="0">
              <a:spAutoFit/>
            </a:bodyPr>
            <a:lstStyle/>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DATA SHARING, DATA ACCESSIBILITY AND DATA INTEGRATION</a:t>
              </a:r>
            </a:p>
          </p:txBody>
        </p:sp>
        <p:sp>
          <p:nvSpPr>
            <p:cNvPr id="20" name="TextBox 19">
              <a:extLst>
                <a:ext uri="{FF2B5EF4-FFF2-40B4-BE49-F238E27FC236}">
                  <a16:creationId xmlns:a16="http://schemas.microsoft.com/office/drawing/2014/main" id="{78E31809-B5AC-DCC1-2004-4C6E5F5FE9A5}"/>
                </a:ext>
              </a:extLst>
            </p:cNvPr>
            <p:cNvSpPr txBox="1"/>
            <p:nvPr/>
          </p:nvSpPr>
          <p:spPr>
            <a:xfrm>
              <a:off x="706330" y="3558716"/>
              <a:ext cx="2461310" cy="3170099"/>
            </a:xfrm>
            <a:prstGeom prst="rect">
              <a:avLst/>
            </a:prstGeom>
            <a:noFill/>
            <a:ln>
              <a:noFill/>
            </a:ln>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0" b="1" i="0" u="none" strike="noStrike" kern="1200" cap="none" spc="300" normalizeH="0" baseline="0" noProof="0" dirty="0">
                <a:ln>
                  <a:noFill/>
                </a:ln>
                <a:solidFill>
                  <a:srgbClr val="FFFFFF">
                    <a:alpha val="30000"/>
                  </a:srgbClr>
                </a:solidFill>
                <a:effectLst/>
                <a:uLnTx/>
                <a:uFillTx/>
                <a:latin typeface="Montserrat" pitchFamily="2" charset="77"/>
                <a:ea typeface="Roboto" panose="02000000000000000000" pitchFamily="2" charset="0"/>
                <a:cs typeface="Lato Light" panose="020F0502020204030203" pitchFamily="34" charset="0"/>
              </a:endParaRPr>
            </a:p>
          </p:txBody>
        </p:sp>
      </p:grpSp>
      <p:grpSp>
        <p:nvGrpSpPr>
          <p:cNvPr id="8" name="Group 7">
            <a:extLst>
              <a:ext uri="{FF2B5EF4-FFF2-40B4-BE49-F238E27FC236}">
                <a16:creationId xmlns:a16="http://schemas.microsoft.com/office/drawing/2014/main" id="{566C4BB8-1847-0CE9-368F-14F47E65E37E}"/>
              </a:ext>
            </a:extLst>
          </p:cNvPr>
          <p:cNvGrpSpPr/>
          <p:nvPr/>
        </p:nvGrpSpPr>
        <p:grpSpPr>
          <a:xfrm>
            <a:off x="4174331" y="844261"/>
            <a:ext cx="7734449" cy="5095399"/>
            <a:chOff x="4304947" y="844261"/>
            <a:chExt cx="7734449" cy="5095399"/>
          </a:xfrm>
        </p:grpSpPr>
        <p:sp>
          <p:nvSpPr>
            <p:cNvPr id="2" name="Rectangle 1">
              <a:extLst>
                <a:ext uri="{FF2B5EF4-FFF2-40B4-BE49-F238E27FC236}">
                  <a16:creationId xmlns:a16="http://schemas.microsoft.com/office/drawing/2014/main" id="{9BC5D85F-5FBF-4E42-784B-0C1FD3F40842}"/>
                </a:ext>
              </a:extLst>
            </p:cNvPr>
            <p:cNvSpPr/>
            <p:nvPr/>
          </p:nvSpPr>
          <p:spPr>
            <a:xfrm>
              <a:off x="4304947" y="844261"/>
              <a:ext cx="3576445" cy="509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quality administrative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public approval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a legal basis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collaboration mechanisms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technical skills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254EB64-75A8-A38E-FE54-A7839EF4F388}"/>
                </a:ext>
              </a:extLst>
            </p:cNvPr>
            <p:cNvSpPr/>
            <p:nvPr/>
          </p:nvSpPr>
          <p:spPr>
            <a:xfrm>
              <a:off x="8462951" y="844261"/>
              <a:ext cx="3576445" cy="5090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Bridge data gaps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Reduce response burden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Provide granular data</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Improve relevance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Improve coverage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Improve timeliness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Improve frequency</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Lower costs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F9D52B-4F19-0335-89EF-AB6B4388030A}"/>
                </a:ext>
              </a:extLst>
            </p:cNvPr>
            <p:cNvPicPr>
              <a:picLocks noChangeAspect="1"/>
            </p:cNvPicPr>
            <p:nvPr/>
          </p:nvPicPr>
          <p:blipFill>
            <a:blip r:embed="rId4">
              <a:lum bright="70000" contrast="-70000"/>
            </a:blip>
            <a:stretch>
              <a:fillRect/>
            </a:stretch>
          </p:blipFill>
          <p:spPr>
            <a:xfrm>
              <a:off x="6864667" y="924907"/>
              <a:ext cx="900418" cy="879154"/>
            </a:xfrm>
            <a:prstGeom prst="rect">
              <a:avLst/>
            </a:prstGeom>
          </p:spPr>
        </p:pic>
        <p:pic>
          <p:nvPicPr>
            <p:cNvPr id="9" name="Picture 8">
              <a:extLst>
                <a:ext uri="{FF2B5EF4-FFF2-40B4-BE49-F238E27FC236}">
                  <a16:creationId xmlns:a16="http://schemas.microsoft.com/office/drawing/2014/main" id="{2AA1AAA4-DA3A-3847-4CA9-C8AE0D1A259D}"/>
                </a:ext>
              </a:extLst>
            </p:cNvPr>
            <p:cNvPicPr>
              <a:picLocks noChangeAspect="1"/>
            </p:cNvPicPr>
            <p:nvPr/>
          </p:nvPicPr>
          <p:blipFill>
            <a:blip r:embed="rId5">
              <a:lum bright="70000" contrast="-70000"/>
            </a:blip>
            <a:stretch>
              <a:fillRect/>
            </a:stretch>
          </p:blipFill>
          <p:spPr>
            <a:xfrm>
              <a:off x="8509437" y="966181"/>
              <a:ext cx="883190" cy="862333"/>
            </a:xfrm>
            <a:prstGeom prst="rect">
              <a:avLst/>
            </a:prstGeom>
          </p:spPr>
        </p:pic>
        <p:pic>
          <p:nvPicPr>
            <p:cNvPr id="13318" name="Picture 6" descr="Asia-Pacific guidelines to data integration for official statistics | ESCAP">
              <a:extLst>
                <a:ext uri="{FF2B5EF4-FFF2-40B4-BE49-F238E27FC236}">
                  <a16:creationId xmlns:a16="http://schemas.microsoft.com/office/drawing/2014/main" id="{16EC3E76-CCD3-94F4-9552-D000552885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789" r="19142" b="33939"/>
            <a:stretch/>
          </p:blipFill>
          <p:spPr bwMode="auto">
            <a:xfrm>
              <a:off x="7808265" y="844261"/>
              <a:ext cx="762530" cy="50953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922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1AD5EE-D848-0394-1BDB-30C8DAB3E9F5}"/>
              </a:ext>
            </a:extLst>
          </p:cNvPr>
          <p:cNvSpPr/>
          <p:nvPr/>
        </p:nvSpPr>
        <p:spPr>
          <a:xfrm rot="10800000" flipV="1">
            <a:off x="0" y="0"/>
            <a:ext cx="3603337" cy="6661495"/>
          </a:xfrm>
          <a:prstGeom prst="rect">
            <a:avLst/>
          </a:prstGeom>
          <a:solidFill>
            <a:srgbClr val="0033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D88ED8-5B29-A1D1-8240-905816CF2111}"/>
              </a:ext>
            </a:extLst>
          </p:cNvPr>
          <p:cNvSpPr txBox="1"/>
          <p:nvPr/>
        </p:nvSpPr>
        <p:spPr>
          <a:xfrm>
            <a:off x="283771" y="649189"/>
            <a:ext cx="3035794" cy="2245871"/>
          </a:xfrm>
          <a:prstGeom prst="rect">
            <a:avLst/>
          </a:prstGeom>
          <a:noFill/>
          <a:ln>
            <a:noFill/>
          </a:ln>
        </p:spPr>
        <p:txBody>
          <a:bodyPr wrap="square" rtlCol="0">
            <a:spAutoFit/>
          </a:bodyPr>
          <a:lstStyle/>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DATA SHARING RISKS AND MITIGATION</a:t>
            </a:r>
          </a:p>
        </p:txBody>
      </p:sp>
      <p:pic>
        <p:nvPicPr>
          <p:cNvPr id="6" name="Picture 5">
            <a:extLst>
              <a:ext uri="{FF2B5EF4-FFF2-40B4-BE49-F238E27FC236}">
                <a16:creationId xmlns:a16="http://schemas.microsoft.com/office/drawing/2014/main" id="{F91C8939-1FF5-27F7-92AF-A4D955ABD4F0}"/>
              </a:ext>
            </a:extLst>
          </p:cNvPr>
          <p:cNvPicPr>
            <a:picLocks noChangeAspect="1"/>
          </p:cNvPicPr>
          <p:nvPr/>
        </p:nvPicPr>
        <p:blipFill>
          <a:blip r:embed="rId3"/>
          <a:stretch>
            <a:fillRect/>
          </a:stretch>
        </p:blipFill>
        <p:spPr>
          <a:xfrm>
            <a:off x="-21266" y="6662181"/>
            <a:ext cx="12234532" cy="197693"/>
          </a:xfrm>
          <a:prstGeom prst="rect">
            <a:avLst/>
          </a:prstGeom>
        </p:spPr>
      </p:pic>
      <p:grpSp>
        <p:nvGrpSpPr>
          <p:cNvPr id="5" name="Group 4">
            <a:extLst>
              <a:ext uri="{FF2B5EF4-FFF2-40B4-BE49-F238E27FC236}">
                <a16:creationId xmlns:a16="http://schemas.microsoft.com/office/drawing/2014/main" id="{3DAB6C03-EE42-99A3-99F1-56AF8BA5E7B8}"/>
              </a:ext>
            </a:extLst>
          </p:cNvPr>
          <p:cNvGrpSpPr/>
          <p:nvPr/>
        </p:nvGrpSpPr>
        <p:grpSpPr>
          <a:xfrm>
            <a:off x="3813467" y="311426"/>
            <a:ext cx="8157947" cy="5543049"/>
            <a:chOff x="3813467" y="311426"/>
            <a:chExt cx="8157947" cy="5543049"/>
          </a:xfrm>
        </p:grpSpPr>
        <p:pic>
          <p:nvPicPr>
            <p:cNvPr id="8" name="Picture 7">
              <a:extLst>
                <a:ext uri="{FF2B5EF4-FFF2-40B4-BE49-F238E27FC236}">
                  <a16:creationId xmlns:a16="http://schemas.microsoft.com/office/drawing/2014/main" id="{CA3EB817-C84C-E48D-9993-535EF21CDB8D}"/>
                </a:ext>
              </a:extLst>
            </p:cNvPr>
            <p:cNvPicPr>
              <a:picLocks noChangeAspect="1"/>
            </p:cNvPicPr>
            <p:nvPr/>
          </p:nvPicPr>
          <p:blipFill>
            <a:blip r:embed="rId4"/>
            <a:stretch>
              <a:fillRect/>
            </a:stretch>
          </p:blipFill>
          <p:spPr>
            <a:xfrm>
              <a:off x="3813467" y="311426"/>
              <a:ext cx="8157947" cy="5543049"/>
            </a:xfrm>
            <a:prstGeom prst="rect">
              <a:avLst/>
            </a:prstGeom>
          </p:spPr>
        </p:pic>
        <p:sp>
          <p:nvSpPr>
            <p:cNvPr id="4" name="Rectangle 3">
              <a:extLst>
                <a:ext uri="{FF2B5EF4-FFF2-40B4-BE49-F238E27FC236}">
                  <a16:creationId xmlns:a16="http://schemas.microsoft.com/office/drawing/2014/main" id="{CC543ABA-DEA1-20D3-6CC9-FA798F4FC2A5}"/>
                </a:ext>
              </a:extLst>
            </p:cNvPr>
            <p:cNvSpPr/>
            <p:nvPr/>
          </p:nvSpPr>
          <p:spPr>
            <a:xfrm>
              <a:off x="4553712" y="5294376"/>
              <a:ext cx="1929384" cy="256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spTree>
    <p:extLst>
      <p:ext uri="{BB962C8B-B14F-4D97-AF65-F5344CB8AC3E}">
        <p14:creationId xmlns:p14="http://schemas.microsoft.com/office/powerpoint/2010/main" val="312204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9B1CBD-D82F-D844-81DF-E85439696806}"/>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1">
            <a:extLst>
              <a:ext uri="{FF2B5EF4-FFF2-40B4-BE49-F238E27FC236}">
                <a16:creationId xmlns:a16="http://schemas.microsoft.com/office/drawing/2014/main" id="{99DD7062-8E8F-A448-B5A4-17565BCE37D1}"/>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CuadroTexto 350">
            <a:extLst>
              <a:ext uri="{FF2B5EF4-FFF2-40B4-BE49-F238E27FC236}">
                <a16:creationId xmlns:a16="http://schemas.microsoft.com/office/drawing/2014/main" id="{E7DE00EC-FD45-C9A3-A3FB-96CB46322102}"/>
              </a:ext>
            </a:extLst>
          </p:cNvPr>
          <p:cNvSpPr txBox="1"/>
          <p:nvPr/>
        </p:nvSpPr>
        <p:spPr>
          <a:xfrm>
            <a:off x="0" y="632463"/>
            <a:ext cx="11262360" cy="1754326"/>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1ADFD">
                    <a:lumMod val="25000"/>
                  </a:srgbClr>
                </a:solidFill>
                <a:effectLst/>
                <a:uLnTx/>
                <a:uFillTx/>
                <a:latin typeface="Poppins" pitchFamily="2" charset="77"/>
                <a:ea typeface="+mn-ea"/>
                <a:cs typeface="Poppins" pitchFamily="2" charset="77"/>
              </a:rPr>
              <a:t>Data sharing, risks &amp; mitigation: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1ADFD">
                    <a:lumMod val="25000"/>
                  </a:srgbClr>
                </a:solidFill>
                <a:effectLst/>
                <a:uLnTx/>
                <a:uFillTx/>
                <a:latin typeface="Poppins" pitchFamily="2" charset="77"/>
                <a:ea typeface="+mn-ea"/>
                <a:cs typeface="Poppins" pitchFamily="2" charset="77"/>
              </a:rPr>
              <a:t>New Zealand using Five safes’ framework</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2F2F2">
                  <a:lumMod val="25000"/>
                </a:srgbClr>
              </a:solidFill>
              <a:effectLst/>
              <a:uLnTx/>
              <a:uFillTx/>
              <a:latin typeface="Poppins" pitchFamily="2" charset="77"/>
              <a:ea typeface="Lato Heavy" charset="0"/>
              <a:cs typeface="Poppins" pitchFamily="2" charset="77"/>
            </a:endParaRPr>
          </a:p>
        </p:txBody>
      </p:sp>
      <p:pic>
        <p:nvPicPr>
          <p:cNvPr id="2" name="Picture 1">
            <a:extLst>
              <a:ext uri="{FF2B5EF4-FFF2-40B4-BE49-F238E27FC236}">
                <a16:creationId xmlns:a16="http://schemas.microsoft.com/office/drawing/2014/main" id="{C09B81D0-9667-2BBD-4456-361D3D4C21F4}"/>
              </a:ext>
            </a:extLst>
          </p:cNvPr>
          <p:cNvPicPr>
            <a:picLocks noChangeAspect="1"/>
          </p:cNvPicPr>
          <p:nvPr/>
        </p:nvPicPr>
        <p:blipFill>
          <a:blip r:embed="rId3"/>
          <a:stretch>
            <a:fillRect/>
          </a:stretch>
        </p:blipFill>
        <p:spPr>
          <a:xfrm>
            <a:off x="10874941" y="448830"/>
            <a:ext cx="1054699" cy="1060796"/>
          </a:xfrm>
          <a:prstGeom prst="rect">
            <a:avLst/>
          </a:prstGeom>
        </p:spPr>
      </p:pic>
      <p:pic>
        <p:nvPicPr>
          <p:cNvPr id="3" name="Picture 2">
            <a:extLst>
              <a:ext uri="{FF2B5EF4-FFF2-40B4-BE49-F238E27FC236}">
                <a16:creationId xmlns:a16="http://schemas.microsoft.com/office/drawing/2014/main" id="{6F2A03A5-818C-41ED-160A-FCFD3E97C37E}"/>
              </a:ext>
            </a:extLst>
          </p:cNvPr>
          <p:cNvPicPr>
            <a:picLocks noChangeAspect="1"/>
          </p:cNvPicPr>
          <p:nvPr/>
        </p:nvPicPr>
        <p:blipFill>
          <a:blip r:embed="rId4"/>
          <a:stretch>
            <a:fillRect/>
          </a:stretch>
        </p:blipFill>
        <p:spPr>
          <a:xfrm>
            <a:off x="1123066" y="2161310"/>
            <a:ext cx="3991245" cy="4081138"/>
          </a:xfrm>
          <a:prstGeom prst="rect">
            <a:avLst/>
          </a:prstGeom>
        </p:spPr>
      </p:pic>
      <p:pic>
        <p:nvPicPr>
          <p:cNvPr id="6" name="Picture 2" descr="Integrated data tools | NZ Digital government">
            <a:extLst>
              <a:ext uri="{FF2B5EF4-FFF2-40B4-BE49-F238E27FC236}">
                <a16:creationId xmlns:a16="http://schemas.microsoft.com/office/drawing/2014/main" id="{DE73A6E8-94CC-253A-42E0-525E5D297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231" y="3139521"/>
            <a:ext cx="6343852" cy="268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6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350">
            <a:extLst>
              <a:ext uri="{FF2B5EF4-FFF2-40B4-BE49-F238E27FC236}">
                <a16:creationId xmlns:a16="http://schemas.microsoft.com/office/drawing/2014/main" id="{863001B0-97BB-CF93-A71A-69EC731FCC2E}"/>
              </a:ext>
            </a:extLst>
          </p:cNvPr>
          <p:cNvSpPr txBox="1"/>
          <p:nvPr/>
        </p:nvSpPr>
        <p:spPr>
          <a:xfrm>
            <a:off x="1430052" y="528880"/>
            <a:ext cx="9382697" cy="584775"/>
          </a:xfrm>
          <a:prstGeom prst="rect">
            <a:avLst/>
          </a:prstGeom>
          <a:noFill/>
        </p:spPr>
        <p:txBody>
          <a:bodyPr wrap="none" rtlCol="0">
            <a:spAutoFit/>
          </a:bodyPr>
          <a:ls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defRPr/>
            </a:pPr>
            <a:r>
              <a:rPr lang="en-US" sz="3200" b="1" dirty="0">
                <a:solidFill>
                  <a:srgbClr val="A1ADFD">
                    <a:lumMod val="25000"/>
                  </a:srgbClr>
                </a:solidFill>
                <a:latin typeface="Poppins" pitchFamily="2" charset="77"/>
                <a:ea typeface="Lato Heavy" charset="0"/>
                <a:cs typeface="Poppins" pitchFamily="2" charset="77"/>
              </a:rPr>
              <a:t>One page country data governance profiles</a:t>
            </a:r>
          </a:p>
        </p:txBody>
      </p:sp>
      <p:graphicFrame>
        <p:nvGraphicFramePr>
          <p:cNvPr id="2" name="Diagram 1">
            <a:extLst>
              <a:ext uri="{FF2B5EF4-FFF2-40B4-BE49-F238E27FC236}">
                <a16:creationId xmlns:a16="http://schemas.microsoft.com/office/drawing/2014/main" id="{ADF3A755-3AB4-7A07-090B-69BAC050D511}"/>
              </a:ext>
            </a:extLst>
          </p:cNvPr>
          <p:cNvGraphicFramePr/>
          <p:nvPr/>
        </p:nvGraphicFramePr>
        <p:xfrm>
          <a:off x="1778000" y="1430867"/>
          <a:ext cx="38354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4C408F5-A090-15A0-29B6-1F7B182080A9}"/>
              </a:ext>
            </a:extLst>
          </p:cNvPr>
          <p:cNvGraphicFramePr/>
          <p:nvPr/>
        </p:nvGraphicFramePr>
        <p:xfrm>
          <a:off x="6238240" y="1430866"/>
          <a:ext cx="3835400" cy="4402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a:extLst>
              <a:ext uri="{FF2B5EF4-FFF2-40B4-BE49-F238E27FC236}">
                <a16:creationId xmlns:a16="http://schemas.microsoft.com/office/drawing/2014/main" id="{ED9D6C93-9C40-B17B-1D23-29730EA42BB6}"/>
              </a:ext>
            </a:extLst>
          </p:cNvPr>
          <p:cNvSpPr/>
          <p:nvPr/>
        </p:nvSpPr>
        <p:spPr>
          <a:xfrm>
            <a:off x="118334" y="6410960"/>
            <a:ext cx="10818906" cy="26416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15000"/>
              </a:lnSpc>
              <a:spcBef>
                <a:spcPts val="500"/>
              </a:spcBef>
              <a:spcAft>
                <a:spcPts val="1000"/>
              </a:spcAft>
            </a:pPr>
            <a:endParaRPr lang="en-US" sz="900" dirty="0">
              <a:solidFill>
                <a:srgbClr val="4472C4">
                  <a:lumMod val="75000"/>
                </a:srgbClr>
              </a:solidFill>
              <a:latin typeface="Calibri" panose="020F0502020204030204" pitchFamily="34" charset="0"/>
              <a:cs typeface="Cordia New" panose="020B0304020202020204" pitchFamily="34" charset="-34"/>
            </a:endParaRPr>
          </a:p>
        </p:txBody>
      </p:sp>
      <p:sp>
        <p:nvSpPr>
          <p:cNvPr id="80" name="Rectangle 79">
            <a:extLst>
              <a:ext uri="{FF2B5EF4-FFF2-40B4-BE49-F238E27FC236}">
                <a16:creationId xmlns:a16="http://schemas.microsoft.com/office/drawing/2014/main" id="{C5FB4CCB-6C28-81EE-8761-804D7BF4D240}"/>
              </a:ext>
            </a:extLst>
          </p:cNvPr>
          <p:cNvSpPr/>
          <p:nvPr/>
        </p:nvSpPr>
        <p:spPr>
          <a:xfrm>
            <a:off x="1173300" y="6197040"/>
            <a:ext cx="9631680" cy="26416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900" dirty="0">
                <a:solidFill>
                  <a:srgbClr val="000000"/>
                </a:solidFill>
                <a:latin typeface="Calibri" panose="020F0502020204030204"/>
                <a:ea typeface="Aptos" panose="020B0004020202020204" pitchFamily="34" charset="0"/>
                <a:cs typeface="Aptos" panose="020B0004020202020204" pitchFamily="34" charset="0"/>
              </a:rPr>
              <a:t>Disclaimer: All profiles were produced by ESCAP to illustrate differing data governance arrangements and practices and reflect the situation from when they were compiled. Refer to the country’s own website for the latest information. </a:t>
            </a:r>
            <a:endParaRPr lang="en-US" sz="900" dirty="0">
              <a:solidFill>
                <a:prstClr val="white"/>
              </a:solidFill>
              <a:latin typeface="Calibri" panose="020F0502020204030204"/>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1769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1108444" y="8929"/>
            <a:ext cx="9940557" cy="160626"/>
          </a:xfrm>
          <a:prstGeom prst="rect">
            <a:avLst/>
          </a:prstGeom>
        </p:spPr>
      </p:pic>
      <p:pic>
        <p:nvPicPr>
          <p:cNvPr id="29" name="Picture 28">
            <a:extLst>
              <a:ext uri="{FF2B5EF4-FFF2-40B4-BE49-F238E27FC236}">
                <a16:creationId xmlns:a16="http://schemas.microsoft.com/office/drawing/2014/main" id="{4CC65212-7868-1C93-20A6-41FD5C9ECE31}"/>
              </a:ext>
            </a:extLst>
          </p:cNvPr>
          <p:cNvPicPr>
            <a:picLocks noChangeAspect="1"/>
          </p:cNvPicPr>
          <p:nvPr/>
        </p:nvPicPr>
        <p:blipFill>
          <a:blip r:embed="rId3"/>
          <a:stretch>
            <a:fillRect/>
          </a:stretch>
        </p:blipFill>
        <p:spPr>
          <a:xfrm>
            <a:off x="1125722" y="6689886"/>
            <a:ext cx="9940557" cy="160626"/>
          </a:xfrm>
          <a:prstGeom prst="rect">
            <a:avLst/>
          </a:prstGeom>
        </p:spPr>
      </p:pic>
      <p:sp>
        <p:nvSpPr>
          <p:cNvPr id="33" name="Rectangle 32">
            <a:extLst>
              <a:ext uri="{FF2B5EF4-FFF2-40B4-BE49-F238E27FC236}">
                <a16:creationId xmlns:a16="http://schemas.microsoft.com/office/drawing/2014/main" id="{D6D5D263-CAE5-74A0-BADB-DE8280278269}"/>
              </a:ext>
            </a:extLst>
          </p:cNvPr>
          <p:cNvSpPr/>
          <p:nvPr/>
        </p:nvSpPr>
        <p:spPr>
          <a:xfrm>
            <a:off x="1315691" y="698550"/>
            <a:ext cx="1785201" cy="582534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lnSpc>
                <a:spcPct val="115000"/>
              </a:lnSpc>
              <a:spcBef>
                <a:spcPts val="406"/>
              </a:spcBef>
              <a:spcAft>
                <a:spcPts val="813"/>
              </a:spcAft>
              <a:defRPr/>
            </a:pPr>
            <a:endParaRPr lang="en-GB" sz="813" dirty="0">
              <a:solidFill>
                <a:srgbClr val="4472C4">
                  <a:lumMod val="50000"/>
                </a:srgbClr>
              </a:solidFill>
              <a:latin typeface="Calibri" panose="020F0502020204030204" pitchFamily="34" charset="0"/>
              <a:ea typeface="Times New Roman" panose="02020603050405020304" pitchFamily="18" charset="0"/>
              <a:cs typeface="Cordia New" panose="020B0304020202020204" pitchFamily="34" charset="-34"/>
            </a:endParaRPr>
          </a:p>
          <a:p>
            <a:pPr defTabSz="457200">
              <a:lnSpc>
                <a:spcPct val="115000"/>
              </a:lnSpc>
              <a:spcBef>
                <a:spcPts val="406"/>
              </a:spcBef>
              <a:spcAft>
                <a:spcPts val="813"/>
              </a:spcAft>
              <a:defRPr/>
            </a:pPr>
            <a:endParaRPr lang="en-GB" sz="813" dirty="0">
              <a:solidFill>
                <a:srgbClr val="4472C4">
                  <a:lumMod val="50000"/>
                </a:srgbClr>
              </a:solidFill>
              <a:latin typeface="Calibri" panose="020F0502020204030204" pitchFamily="34" charset="0"/>
              <a:ea typeface="Times New Roman" panose="02020603050405020304" pitchFamily="18" charset="0"/>
              <a:cs typeface="Cordia New" panose="020B0304020202020204" pitchFamily="34" charset="-34"/>
            </a:endParaRPr>
          </a:p>
          <a:p>
            <a:pPr defTabSz="457200">
              <a:lnSpc>
                <a:spcPct val="115000"/>
              </a:lnSpc>
              <a:spcBef>
                <a:spcPts val="406"/>
              </a:spcBef>
              <a:spcAft>
                <a:spcPts val="813"/>
              </a:spcAft>
              <a:defRPr/>
            </a:pPr>
            <a:endParaRPr lang="en-GB" sz="813" dirty="0">
              <a:solidFill>
                <a:srgbClr val="4472C4">
                  <a:lumMod val="75000"/>
                </a:srgbClr>
              </a:solidFill>
              <a:latin typeface="Calibri" panose="020F0502020204030204" pitchFamily="34" charset="0"/>
              <a:ea typeface="Times New Roman" panose="02020603050405020304" pitchFamily="18" charset="0"/>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defTabSz="457200">
              <a:spcBef>
                <a:spcPts val="600"/>
              </a:spcBef>
              <a:defRPr/>
            </a:pPr>
            <a:r>
              <a:rPr lang="en-US" sz="900" dirty="0">
                <a:solidFill>
                  <a:schemeClr val="tx1"/>
                </a:solidFill>
                <a:latin typeface="Calibri" panose="020F0502020204030204"/>
                <a:cs typeface="Cordia New" panose="020B0304020202020204" pitchFamily="34" charset="-34"/>
              </a:rPr>
              <a:t>The government is committed to leveraging digital technology to bring greater social cohesion, support a digital economy and provide better public services. </a:t>
            </a:r>
          </a:p>
          <a:p>
            <a:pPr defTabSz="457200">
              <a:spcBef>
                <a:spcPts val="600"/>
              </a:spcBef>
              <a:defRPr/>
            </a:pPr>
            <a:r>
              <a:rPr lang="en-US" sz="900" dirty="0">
                <a:solidFill>
                  <a:schemeClr val="tx1"/>
                </a:solidFill>
                <a:latin typeface="Calibri" panose="020F0502020204030204"/>
                <a:cs typeface="Cordia New" panose="020B0304020202020204" pitchFamily="34" charset="-34"/>
              </a:rPr>
              <a:t>This commitment requires a transformation in government data, which the government aims to achieve through its One Data Policy Initiative launched through a Presidential Regulation in 2019. </a:t>
            </a:r>
          </a:p>
          <a:p>
            <a:pPr defTabSz="457200">
              <a:spcBef>
                <a:spcPts val="600"/>
              </a:spcBef>
              <a:defRPr/>
            </a:pPr>
            <a:r>
              <a:rPr lang="en-US" sz="900" dirty="0">
                <a:solidFill>
                  <a:schemeClr val="tx1"/>
                </a:solidFill>
                <a:latin typeface="Calibri" panose="020F0502020204030204"/>
                <a:cs typeface="Cordia New" panose="020B0304020202020204" pitchFamily="34" charset="-34"/>
              </a:rPr>
              <a:t>This policy aims to make government data more timely, accurate, accountable, and accessible. It also aims to strengthen data sharing and integration arrangement between government institutions and to make better use of government data and official statistics for policy making. </a:t>
            </a:r>
          </a:p>
          <a:p>
            <a:pPr defTabSz="457200">
              <a:spcBef>
                <a:spcPts val="600"/>
              </a:spcBef>
              <a:defRPr/>
            </a:pPr>
            <a:r>
              <a:rPr lang="en-US" sz="900" dirty="0">
                <a:solidFill>
                  <a:schemeClr val="tx1"/>
                </a:solidFill>
                <a:latin typeface="Calibri" panose="020F0502020204030204"/>
                <a:cs typeface="Cordia New" panose="020B0304020202020204" pitchFamily="34" charset="-34"/>
              </a:rPr>
              <a:t>The policy is envisaged to become a </a:t>
            </a:r>
            <a:r>
              <a:rPr lang="en-US" sz="900" b="1" dirty="0">
                <a:solidFill>
                  <a:schemeClr val="tx1"/>
                </a:solidFill>
                <a:latin typeface="Calibri" panose="020F0502020204030204"/>
                <a:cs typeface="Cordia New" panose="020B0304020202020204" pitchFamily="34" charset="-34"/>
              </a:rPr>
              <a:t>governance framework </a:t>
            </a:r>
            <a:r>
              <a:rPr lang="en-US" sz="900" dirty="0">
                <a:solidFill>
                  <a:schemeClr val="tx1"/>
                </a:solidFill>
                <a:latin typeface="Calibri" panose="020F0502020204030204"/>
                <a:cs typeface="Cordia New" panose="020B0304020202020204" pitchFamily="34" charset="-34"/>
              </a:rPr>
              <a:t>that would allow the development of integrated and interoperable data platforms across central and local government through a common standard.</a:t>
            </a:r>
          </a:p>
          <a:p>
            <a:pPr defTabSz="457200">
              <a:defRPr/>
            </a:pPr>
            <a:endParaRPr lang="en-US" sz="1950" dirty="0">
              <a:solidFill>
                <a:schemeClr val="tx1"/>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chemeClr val="tx1"/>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chemeClr val="tx1"/>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rgbClr val="A1ADFD">
                  <a:lumMod val="25000"/>
                </a:srgbClr>
              </a:solidFill>
              <a:latin typeface="Calibri" panose="020F0502020204030204"/>
              <a:ea typeface="Lato Light" panose="020F0502020204030203" pitchFamily="34" charset="0"/>
              <a:cs typeface="Lato Light" panose="020F0502020204030203" pitchFamily="34" charset="0"/>
            </a:endParaRPr>
          </a:p>
          <a:p>
            <a:pPr defTabSz="457200">
              <a:defRPr/>
            </a:pPr>
            <a:endParaRPr lang="en-US" sz="1950" dirty="0">
              <a:solidFill>
                <a:srgbClr val="364556">
                  <a:lumMod val="50000"/>
                </a:srgbClr>
              </a:solidFill>
              <a:latin typeface="Calibri" panose="020F0502020204030204"/>
              <a:ea typeface="Lato Light" panose="020F0502020204030203" pitchFamily="34" charset="0"/>
              <a:cs typeface="Lato Light" panose="020F0502020204030203" pitchFamily="34" charset="0"/>
            </a:endParaRPr>
          </a:p>
          <a:p>
            <a:pPr algn="ctr" defTabSz="457200">
              <a:defRPr/>
            </a:pPr>
            <a:endParaRPr lang="en-US" sz="1463"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CC6A6E8C-0D2E-85F2-9432-61E6DAFF8127}"/>
              </a:ext>
            </a:extLst>
          </p:cNvPr>
          <p:cNvSpPr/>
          <p:nvPr/>
        </p:nvSpPr>
        <p:spPr>
          <a:xfrm>
            <a:off x="3266301" y="698550"/>
            <a:ext cx="1785201" cy="582534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defRPr/>
            </a:pPr>
            <a:endParaRPr lang="en-US" sz="900" dirty="0">
              <a:solidFill>
                <a:srgbClr val="4472C4">
                  <a:lumMod val="50000"/>
                </a:srgbClr>
              </a:solidFill>
              <a:latin typeface="Calibri" panose="020F0502020204030204"/>
              <a:cs typeface="Cordia New" panose="020B0304020202020204" pitchFamily="34" charset="-34"/>
            </a:endParaRPr>
          </a:p>
          <a:p>
            <a:pPr defTabSz="457200">
              <a:defRPr/>
            </a:pPr>
            <a:r>
              <a:rPr lang="en-US" sz="900" dirty="0">
                <a:solidFill>
                  <a:schemeClr val="tx1"/>
                </a:solidFill>
                <a:latin typeface="Calibri" panose="020F0502020204030204"/>
                <a:cs typeface="Cordia New" panose="020B0304020202020204" pitchFamily="34" charset="-34"/>
              </a:rPr>
              <a:t>Moving towards Indonesia One Data entails </a:t>
            </a:r>
            <a:r>
              <a:rPr lang="en-US" sz="900" b="1" dirty="0">
                <a:solidFill>
                  <a:schemeClr val="tx1"/>
                </a:solidFill>
                <a:latin typeface="Calibri" panose="020F0502020204030204"/>
                <a:cs typeface="Cordia New" panose="020B0304020202020204" pitchFamily="34" charset="-34"/>
              </a:rPr>
              <a:t>data principles</a:t>
            </a:r>
            <a:r>
              <a:rPr lang="en-US" sz="900" dirty="0">
                <a:solidFill>
                  <a:schemeClr val="tx1"/>
                </a:solidFill>
                <a:latin typeface="Calibri" panose="020F0502020204030204"/>
                <a:cs typeface="Cordia New" panose="020B0304020202020204" pitchFamily="34" charset="-34"/>
              </a:rPr>
              <a:t>: </a:t>
            </a:r>
            <a:r>
              <a:rPr lang="en-GB" sz="900" dirty="0">
                <a:solidFill>
                  <a:schemeClr val="tx1"/>
                </a:solidFill>
                <a:latin typeface="Calibri" panose="020F0502020204030204"/>
                <a:cs typeface="Cordia New" panose="020B0304020202020204" pitchFamily="34" charset="-34"/>
              </a:rPr>
              <a:t>Data Standards, Metadata standards, Interoperability, and Reference Code.</a:t>
            </a:r>
          </a:p>
          <a:p>
            <a:pPr defTabSz="457200">
              <a:spcBef>
                <a:spcPts val="600"/>
              </a:spcBef>
              <a:defRPr/>
            </a:pPr>
            <a:r>
              <a:rPr lang="en-GB" sz="900" dirty="0">
                <a:solidFill>
                  <a:schemeClr val="tx1"/>
                </a:solidFill>
                <a:latin typeface="Calibri" panose="020F0502020204030204"/>
                <a:cs typeface="Cordia New" panose="020B0304020202020204" pitchFamily="34" charset="-34"/>
              </a:rPr>
              <a:t>The Presidential Regulation assigned responsibilities to:</a:t>
            </a:r>
          </a:p>
          <a:p>
            <a:pPr marL="93663" indent="-93663" defTabSz="457200">
              <a:buFont typeface="Wingdings" pitchFamily="2" charset="2"/>
              <a:buChar char="§"/>
              <a:defRPr/>
            </a:pPr>
            <a:r>
              <a:rPr lang="en-GB" sz="900" dirty="0">
                <a:solidFill>
                  <a:schemeClr val="tx1"/>
                </a:solidFill>
                <a:latin typeface="Calibri" panose="020F0502020204030204"/>
                <a:cs typeface="Cordia New" panose="020B0304020202020204" pitchFamily="34" charset="-34"/>
              </a:rPr>
              <a:t>National Data Steering Council is responsible for national data policy and evaluating its implementation. </a:t>
            </a:r>
          </a:p>
          <a:p>
            <a:pPr marL="93663" indent="-93663" defTabSz="457200">
              <a:buFont typeface="Wingdings" pitchFamily="2" charset="2"/>
              <a:buChar char="§"/>
              <a:defRPr/>
            </a:pPr>
            <a:r>
              <a:rPr lang="en-GB" sz="900" dirty="0">
                <a:solidFill>
                  <a:schemeClr val="tx1"/>
                </a:solidFill>
                <a:latin typeface="Calibri" panose="020F0502020204030204"/>
                <a:cs typeface="Cordia New" panose="020B0304020202020204" pitchFamily="34" charset="-34"/>
              </a:rPr>
              <a:t>The Ministry of National Development Planning leads the Council and has overall responsibility for One Data implementation.</a:t>
            </a:r>
          </a:p>
          <a:p>
            <a:pPr marL="93663" indent="-93663" defTabSz="457200">
              <a:buFont typeface="Wingdings" pitchFamily="2" charset="2"/>
              <a:buChar char="§"/>
              <a:defRPr/>
            </a:pPr>
            <a:r>
              <a:rPr lang="en-GB" sz="900" dirty="0">
                <a:solidFill>
                  <a:schemeClr val="tx1"/>
                </a:solidFill>
                <a:latin typeface="Calibri" panose="020F0502020204030204"/>
                <a:cs typeface="Cordia New" panose="020B0304020202020204" pitchFamily="34" charset="-34"/>
              </a:rPr>
              <a:t>BPS-Statistics Indonesia as a national data steward provides guidance, statistical recommendations and technical assistance.</a:t>
            </a:r>
          </a:p>
          <a:p>
            <a:pPr marL="93663" indent="-93663" defTabSz="457200">
              <a:buFont typeface="Wingdings" pitchFamily="2" charset="2"/>
              <a:buChar char="§"/>
              <a:defRPr/>
            </a:pPr>
            <a:r>
              <a:rPr lang="en-GB" sz="900" dirty="0">
                <a:solidFill>
                  <a:schemeClr val="tx1"/>
                </a:solidFill>
                <a:latin typeface="Calibri" panose="020F0502020204030204"/>
                <a:cs typeface="Cordia New" panose="020B0304020202020204" pitchFamily="34" charset="-34"/>
              </a:rPr>
              <a:t>Data Forum facilitates collaboration among stakeholders to resolve data needs and issues.</a:t>
            </a:r>
          </a:p>
          <a:p>
            <a:pPr marL="93663" indent="-93663" defTabSz="457200">
              <a:buFont typeface="Wingdings" pitchFamily="2" charset="2"/>
              <a:buChar char="§"/>
              <a:defRPr/>
            </a:pPr>
            <a:r>
              <a:rPr lang="en-GB" sz="900" dirty="0">
                <a:solidFill>
                  <a:schemeClr val="tx1"/>
                </a:solidFill>
                <a:latin typeface="Calibri" panose="020F0502020204030204"/>
                <a:cs typeface="Cordia New" panose="020B0304020202020204" pitchFamily="34" charset="-34"/>
              </a:rPr>
              <a:t>Data steward in a government institution is responsible for data management, security, quality, sharing, and dissemination.</a:t>
            </a:r>
          </a:p>
          <a:p>
            <a:pPr marL="93663" indent="-93663" defTabSz="457200">
              <a:buFont typeface="Wingdings" pitchFamily="2" charset="2"/>
              <a:buChar char="§"/>
              <a:defRPr/>
            </a:pPr>
            <a:r>
              <a:rPr lang="en-GB" sz="900" dirty="0">
                <a:solidFill>
                  <a:schemeClr val="tx1"/>
                </a:solidFill>
                <a:latin typeface="Calibri" panose="020F0502020204030204"/>
                <a:cs typeface="Cordia New" panose="020B0304020202020204" pitchFamily="34" charset="-34"/>
              </a:rPr>
              <a:t>Data Producer is responsible for producing data that meets data quality standard.</a:t>
            </a:r>
            <a:endParaRPr lang="en-US" sz="813" dirty="0">
              <a:solidFill>
                <a:schemeClr val="tx1"/>
              </a:solidFill>
              <a:latin typeface="Calibri" panose="020F0502020204030204"/>
              <a:cs typeface="Cordia New" panose="020B0304020202020204" pitchFamily="34" charset="-34"/>
            </a:endParaRPr>
          </a:p>
        </p:txBody>
      </p:sp>
      <p:sp>
        <p:nvSpPr>
          <p:cNvPr id="36" name="Rectangle 35">
            <a:extLst>
              <a:ext uri="{FF2B5EF4-FFF2-40B4-BE49-F238E27FC236}">
                <a16:creationId xmlns:a16="http://schemas.microsoft.com/office/drawing/2014/main" id="{BFBB00E3-2B34-6159-490F-BB6E0FCDCF85}"/>
              </a:ext>
            </a:extLst>
          </p:cNvPr>
          <p:cNvSpPr/>
          <p:nvPr/>
        </p:nvSpPr>
        <p:spPr>
          <a:xfrm>
            <a:off x="5186124" y="698552"/>
            <a:ext cx="1785201" cy="582534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r>
              <a:rPr lang="en-US" sz="900" dirty="0">
                <a:solidFill>
                  <a:schemeClr val="tx1"/>
                </a:solidFill>
                <a:latin typeface="Calibri" panose="020F0502020204030204"/>
                <a:cs typeface="Cordia New" panose="020B0304020202020204" pitchFamily="34" charset="-34"/>
              </a:rPr>
              <a:t>Challenges in transforming government data are the need to improve data capability and capacity for producing quality data, to strengthen coordination among ministries and government agencies, and to align sectoral data regulations owned by ministries and government agencies with the One Data governance framework.</a:t>
            </a:r>
          </a:p>
          <a:p>
            <a:pPr defTabSz="457200">
              <a:spcBef>
                <a:spcPts val="600"/>
              </a:spcBef>
              <a:defRPr/>
            </a:pPr>
            <a:r>
              <a:rPr lang="en-US" sz="900" dirty="0">
                <a:solidFill>
                  <a:schemeClr val="tx1"/>
                </a:solidFill>
                <a:latin typeface="Calibri" panose="020F0502020204030204"/>
                <a:cs typeface="Cordia New" panose="020B0304020202020204" pitchFamily="34" charset="-34"/>
              </a:rPr>
              <a:t>The roles of data custodian and data steward are set up and performed by an organization unit called the </a:t>
            </a:r>
            <a:r>
              <a:rPr lang="en-US" sz="900" b="1" dirty="0">
                <a:solidFill>
                  <a:schemeClr val="tx1"/>
                </a:solidFill>
                <a:latin typeface="Calibri" panose="020F0502020204030204"/>
                <a:cs typeface="Cordia New" panose="020B0304020202020204" pitchFamily="34" charset="-34"/>
              </a:rPr>
              <a:t>Center of Data and Information </a:t>
            </a:r>
            <a:r>
              <a:rPr lang="en-US" sz="900" dirty="0">
                <a:solidFill>
                  <a:schemeClr val="tx1"/>
                </a:solidFill>
                <a:latin typeface="Calibri" panose="020F0502020204030204"/>
                <a:cs typeface="Cordia New" panose="020B0304020202020204" pitchFamily="34" charset="-34"/>
              </a:rPr>
              <a:t>in every ministry, government agency and local government.</a:t>
            </a:r>
          </a:p>
          <a:p>
            <a:pPr defTabSz="457200">
              <a:spcBef>
                <a:spcPts val="600"/>
              </a:spcBef>
              <a:defRPr/>
            </a:pPr>
            <a:r>
              <a:rPr lang="en-US" sz="900" dirty="0">
                <a:solidFill>
                  <a:schemeClr val="tx1"/>
                </a:solidFill>
                <a:latin typeface="Calibri" panose="020F0502020204030204"/>
                <a:cs typeface="Cordia New" panose="020B0304020202020204" pitchFamily="34" charset="-34"/>
              </a:rPr>
              <a:t>BPS is empowered by Law Number 16 Year 1997 on Statistics to serve as </a:t>
            </a:r>
            <a:r>
              <a:rPr lang="en-GB" sz="900" dirty="0">
                <a:solidFill>
                  <a:schemeClr val="tx1"/>
                </a:solidFill>
                <a:latin typeface="Calibri" panose="020F0502020204030204"/>
                <a:cs typeface="Cordia New" panose="020B0304020202020204" pitchFamily="34" charset="-34"/>
              </a:rPr>
              <a:t>a </a:t>
            </a:r>
            <a:r>
              <a:rPr lang="en-GB" sz="900" b="1" dirty="0">
                <a:solidFill>
                  <a:schemeClr val="tx1"/>
                </a:solidFill>
                <a:latin typeface="Calibri" panose="020F0502020204030204"/>
                <a:cs typeface="Cordia New" panose="020B0304020202020204" pitchFamily="34" charset="-34"/>
              </a:rPr>
              <a:t>National Data Steward</a:t>
            </a:r>
            <a:r>
              <a:rPr lang="en-GB" sz="900" dirty="0">
                <a:solidFill>
                  <a:schemeClr val="tx1"/>
                </a:solidFill>
                <a:latin typeface="Calibri" panose="020F0502020204030204"/>
                <a:cs typeface="Cordia New" panose="020B0304020202020204" pitchFamily="34" charset="-34"/>
              </a:rPr>
              <a:t> that has responsibility of providing guidance on data standards, metadata standards, and data interoperability, and building statistical capacity through technical assistance and trainings to government institutions in central and local governments.</a:t>
            </a:r>
            <a:endParaRPr lang="en-US" sz="900" dirty="0">
              <a:solidFill>
                <a:schemeClr val="tx1"/>
              </a:solidFill>
              <a:latin typeface="Calibri" panose="020F0502020204030204"/>
              <a:cs typeface="Cordia New" panose="020B0304020202020204" pitchFamily="34" charset="-34"/>
            </a:endParaRPr>
          </a:p>
        </p:txBody>
      </p:sp>
      <p:sp>
        <p:nvSpPr>
          <p:cNvPr id="37" name="Rectangle 36">
            <a:extLst>
              <a:ext uri="{FF2B5EF4-FFF2-40B4-BE49-F238E27FC236}">
                <a16:creationId xmlns:a16="http://schemas.microsoft.com/office/drawing/2014/main" id="{642DD1F3-4713-E711-79B4-34C09D985548}"/>
              </a:ext>
            </a:extLst>
          </p:cNvPr>
          <p:cNvSpPr/>
          <p:nvPr/>
        </p:nvSpPr>
        <p:spPr>
          <a:xfrm>
            <a:off x="9103625" y="698550"/>
            <a:ext cx="1785201" cy="5825338"/>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Bef>
                <a:spcPts val="325"/>
              </a:spcBef>
              <a:defRPr/>
            </a:pPr>
            <a:endParaRPr lang="en-US" sz="1463"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F884C168-1F41-F26B-49D6-3FC47F4D02F7}"/>
              </a:ext>
            </a:extLst>
          </p:cNvPr>
          <p:cNvSpPr/>
          <p:nvPr/>
        </p:nvSpPr>
        <p:spPr>
          <a:xfrm>
            <a:off x="7144874" y="698550"/>
            <a:ext cx="1785201" cy="5825339"/>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73125" rtlCol="0" anchor="t"/>
          <a:lstStyle/>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defTabSz="457200">
              <a:spcBef>
                <a:spcPts val="325"/>
              </a:spcBef>
              <a:defRPr/>
            </a:pPr>
            <a:r>
              <a:rPr lang="en-US" sz="900" dirty="0">
                <a:solidFill>
                  <a:schemeClr val="tx1"/>
                </a:solidFill>
                <a:latin typeface="Calibri" panose="020F0502020204030204"/>
                <a:cs typeface="Cordia New" panose="020B0304020202020204" pitchFamily="34" charset="-34"/>
              </a:rPr>
              <a:t>The government facilitates </a:t>
            </a:r>
            <a:r>
              <a:rPr lang="en-US" sz="900" b="1" dirty="0">
                <a:solidFill>
                  <a:schemeClr val="tx1"/>
                </a:solidFill>
                <a:latin typeface="Calibri" panose="020F0502020204030204"/>
                <a:cs typeface="Cordia New" panose="020B0304020202020204" pitchFamily="34" charset="-34"/>
              </a:rPr>
              <a:t>One Data Portal </a:t>
            </a:r>
            <a:r>
              <a:rPr lang="en-US" sz="900" dirty="0">
                <a:solidFill>
                  <a:schemeClr val="tx1"/>
                </a:solidFill>
                <a:latin typeface="Calibri" panose="020F0502020204030204"/>
                <a:cs typeface="Cordia New" panose="020B0304020202020204" pitchFamily="34" charset="-34"/>
              </a:rPr>
              <a:t>as a means of government institutions to share their data and to give access to public by providing data sets with various topics in open data format. </a:t>
            </a:r>
          </a:p>
          <a:p>
            <a:pPr defTabSz="457200">
              <a:spcBef>
                <a:spcPts val="600"/>
              </a:spcBef>
              <a:defRPr/>
            </a:pPr>
            <a:r>
              <a:rPr lang="en-US" sz="900" dirty="0">
                <a:solidFill>
                  <a:schemeClr val="tx1"/>
                </a:solidFill>
                <a:latin typeface="Calibri" panose="020F0502020204030204"/>
                <a:cs typeface="Cordia New" panose="020B0304020202020204" pitchFamily="34" charset="-34"/>
              </a:rPr>
              <a:t>The government has initiated socio-economic register to capture the entire population about their profile, social economic condition, and welfare level. The database of socio-economic register is linked to population master database, while other databases owned by other government institutions will be synchronized to this database.</a:t>
            </a:r>
          </a:p>
          <a:p>
            <a:pPr defTabSz="457200">
              <a:spcBef>
                <a:spcPts val="600"/>
              </a:spcBef>
              <a:defRPr/>
            </a:pPr>
            <a:r>
              <a:rPr lang="en-US" sz="900" dirty="0">
                <a:solidFill>
                  <a:schemeClr val="tx1"/>
                </a:solidFill>
                <a:latin typeface="Calibri" panose="020F0502020204030204"/>
                <a:cs typeface="Cordia New" panose="020B0304020202020204" pitchFamily="34" charset="-34"/>
              </a:rPr>
              <a:t>Under e-Government priority initiative, the Ministry of National Development Planning is assigned to develop data platform utilized across government institutions. </a:t>
            </a:r>
          </a:p>
          <a:p>
            <a:pPr defTabSz="457200">
              <a:spcBef>
                <a:spcPts val="600"/>
              </a:spcBef>
              <a:defRPr/>
            </a:pPr>
            <a:r>
              <a:rPr lang="en-US" sz="900" dirty="0">
                <a:solidFill>
                  <a:schemeClr val="tx1"/>
                </a:solidFill>
                <a:latin typeface="Calibri" panose="020F0502020204030204"/>
                <a:cs typeface="Cordia New" panose="020B0304020202020204" pitchFamily="34" charset="-34"/>
              </a:rPr>
              <a:t>In addition, with the mandate of Presidential Regulation Number 132 Year 2022 on National e-Government Architecture, BPS has been developing a </a:t>
            </a:r>
            <a:r>
              <a:rPr lang="en-US" sz="900" b="1" dirty="0">
                <a:solidFill>
                  <a:schemeClr val="tx1"/>
                </a:solidFill>
                <a:latin typeface="Calibri" panose="020F0502020204030204"/>
                <a:cs typeface="Cordia New" panose="020B0304020202020204" pitchFamily="34" charset="-34"/>
              </a:rPr>
              <a:t>National Statistical Infrastructure System </a:t>
            </a:r>
            <a:r>
              <a:rPr lang="en-US" sz="900" dirty="0">
                <a:solidFill>
                  <a:schemeClr val="tx1"/>
                </a:solidFill>
                <a:latin typeface="Calibri" panose="020F0502020204030204"/>
                <a:cs typeface="Cordia New" panose="020B0304020202020204" pitchFamily="34" charset="-34"/>
              </a:rPr>
              <a:t>to support statistical production, big data utilization, and One Data implementation under the National Statistical System.</a:t>
            </a:r>
          </a:p>
          <a:p>
            <a:pPr algn="just" defTabSz="457200">
              <a:spcBef>
                <a:spcPts val="325"/>
              </a:spcBef>
              <a:defRPr/>
            </a:pPr>
            <a:endParaRPr lang="en-US" sz="813" dirty="0">
              <a:solidFill>
                <a:srgbClr val="4472C4">
                  <a:lumMod val="50000"/>
                </a:srgbClr>
              </a:solidFill>
              <a:latin typeface="Calibri" panose="020F0502020204030204"/>
              <a:cs typeface="Cordia New" panose="020B0304020202020204" pitchFamily="34" charset="-34"/>
            </a:endParaRPr>
          </a:p>
        </p:txBody>
      </p:sp>
      <p:sp>
        <p:nvSpPr>
          <p:cNvPr id="39" name="Flowchart: Document 38">
            <a:extLst>
              <a:ext uri="{FF2B5EF4-FFF2-40B4-BE49-F238E27FC236}">
                <a16:creationId xmlns:a16="http://schemas.microsoft.com/office/drawing/2014/main" id="{87C98F17-8528-B5B3-5BB4-556326AF4FDE}"/>
              </a:ext>
            </a:extLst>
          </p:cNvPr>
          <p:cNvSpPr/>
          <p:nvPr/>
        </p:nvSpPr>
        <p:spPr>
          <a:xfrm>
            <a:off x="1311918"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138" b="1" dirty="0">
                <a:solidFill>
                  <a:prstClr val="white"/>
                </a:solidFill>
                <a:latin typeface="Calibri" panose="020F0502020204030204"/>
              </a:rPr>
              <a:t>1. Vision and policy intent</a:t>
            </a:r>
            <a:endParaRPr lang="en-US" sz="1138" b="1" dirty="0">
              <a:solidFill>
                <a:prstClr val="white"/>
              </a:solidFill>
              <a:latin typeface="Calibri" panose="020F0502020204030204"/>
            </a:endParaRPr>
          </a:p>
        </p:txBody>
      </p:sp>
      <p:sp>
        <p:nvSpPr>
          <p:cNvPr id="40" name="Flowchart: Document 39">
            <a:extLst>
              <a:ext uri="{FF2B5EF4-FFF2-40B4-BE49-F238E27FC236}">
                <a16:creationId xmlns:a16="http://schemas.microsoft.com/office/drawing/2014/main" id="{841F2E04-C4B0-B284-F148-9845FE78AE30}"/>
              </a:ext>
            </a:extLst>
          </p:cNvPr>
          <p:cNvSpPr/>
          <p:nvPr/>
        </p:nvSpPr>
        <p:spPr>
          <a:xfrm>
            <a:off x="3266299"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defTabSz="457200">
              <a:defRPr/>
            </a:pPr>
            <a:r>
              <a:rPr lang="en-US" sz="1138" b="1" dirty="0">
                <a:solidFill>
                  <a:srgbClr val="FFFFFF"/>
                </a:solidFill>
                <a:latin typeface="Calibri" panose="020F0502020204030204"/>
                <a:ea typeface="Lato Semibold" panose="020F0502020204030203" pitchFamily="34" charset="0"/>
                <a:cs typeface="Poppins Medium" pitchFamily="2" charset="77"/>
              </a:rPr>
              <a:t>2. Data </a:t>
            </a:r>
            <a:r>
              <a:rPr lang="en-US" sz="1138" b="1" dirty="0">
                <a:solidFill>
                  <a:srgbClr val="FFFFFF"/>
                </a:solidFill>
                <a:latin typeface="Calibri" panose="020F0502020204030204"/>
                <a:ea typeface="Lato Semibold" panose="020F0502020204030203" pitchFamily="34" charset="0"/>
                <a:cs typeface="Calibri" panose="020F0502020204030204" pitchFamily="34" charset="0"/>
              </a:rPr>
              <a:t>Management: policies, rules &amp; institutions</a:t>
            </a:r>
            <a:endParaRPr lang="en-US" sz="1138" b="1" dirty="0">
              <a:solidFill>
                <a:prstClr val="white"/>
              </a:solidFill>
              <a:latin typeface="Calibri" panose="020F0502020204030204"/>
              <a:cs typeface="Calibri" panose="020F0502020204030204" pitchFamily="34" charset="0"/>
            </a:endParaRPr>
          </a:p>
        </p:txBody>
      </p:sp>
      <p:sp>
        <p:nvSpPr>
          <p:cNvPr id="42" name="Flowchart: Document 41">
            <a:extLst>
              <a:ext uri="{FF2B5EF4-FFF2-40B4-BE49-F238E27FC236}">
                <a16:creationId xmlns:a16="http://schemas.microsoft.com/office/drawing/2014/main" id="{B2266F93-B7C3-DA9C-AA2C-C9CC565923E7}"/>
              </a:ext>
            </a:extLst>
          </p:cNvPr>
          <p:cNvSpPr/>
          <p:nvPr/>
        </p:nvSpPr>
        <p:spPr>
          <a:xfrm>
            <a:off x="5193989"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801">
              <a:defRPr/>
            </a:pPr>
            <a:r>
              <a:rPr lang="en-US" sz="1138" b="1" dirty="0">
                <a:solidFill>
                  <a:srgbClr val="FFFFFF"/>
                </a:solidFill>
                <a:latin typeface="Calibri" panose="020F0502020204030204" pitchFamily="34" charset="0"/>
                <a:ea typeface="Lato Semibold" panose="020F0502020204030203" pitchFamily="34" charset="0"/>
                <a:cs typeface="Calibri" panose="020F0502020204030204" pitchFamily="34" charset="0"/>
              </a:rPr>
              <a:t>3. Data custodians and data  stewardship</a:t>
            </a:r>
            <a:endParaRPr lang="en-US" sz="1463" dirty="0">
              <a:solidFill>
                <a:prstClr val="white"/>
              </a:solidFill>
              <a:latin typeface="Calibri" panose="020F0502020204030204"/>
            </a:endParaRPr>
          </a:p>
        </p:txBody>
      </p:sp>
      <p:sp>
        <p:nvSpPr>
          <p:cNvPr id="43" name="Flowchart: Document 42">
            <a:extLst>
              <a:ext uri="{FF2B5EF4-FFF2-40B4-BE49-F238E27FC236}">
                <a16:creationId xmlns:a16="http://schemas.microsoft.com/office/drawing/2014/main" id="{2FB6768A-11E8-C9ED-3854-F682F55AA8EA}"/>
              </a:ext>
            </a:extLst>
          </p:cNvPr>
          <p:cNvSpPr/>
          <p:nvPr/>
        </p:nvSpPr>
        <p:spPr>
          <a:xfrm>
            <a:off x="9106034" y="699855"/>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138" b="1" dirty="0">
                <a:solidFill>
                  <a:srgbClr val="FFFFFF"/>
                </a:solidFill>
                <a:latin typeface="Calibri" panose="020F0502020204030204" pitchFamily="34" charset="0"/>
                <a:ea typeface="Lato Semibold" panose="020F0502020204030203" pitchFamily="34" charset="0"/>
                <a:cs typeface="Calibri" panose="020F0502020204030204" pitchFamily="34" charset="0"/>
              </a:rPr>
              <a:t>5. Data sharing, risks &amp; mitigation</a:t>
            </a:r>
          </a:p>
        </p:txBody>
      </p:sp>
      <p:sp>
        <p:nvSpPr>
          <p:cNvPr id="44" name="Flowchart: Document 43">
            <a:extLst>
              <a:ext uri="{FF2B5EF4-FFF2-40B4-BE49-F238E27FC236}">
                <a16:creationId xmlns:a16="http://schemas.microsoft.com/office/drawing/2014/main" id="{86CA5A62-C6D6-ED1F-F579-7672526A30C0}"/>
              </a:ext>
            </a:extLst>
          </p:cNvPr>
          <p:cNvSpPr/>
          <p:nvPr/>
        </p:nvSpPr>
        <p:spPr>
          <a:xfrm>
            <a:off x="7147058"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defTabSz="457200">
              <a:defRPr/>
            </a:pPr>
            <a:r>
              <a:rPr lang="en-GB" sz="1138" b="1" dirty="0">
                <a:solidFill>
                  <a:srgbClr val="FFFFFF"/>
                </a:solidFill>
                <a:latin typeface="Calibri" panose="020F0502020204030204" pitchFamily="34" charset="0"/>
                <a:ea typeface="Lato Semibold" panose="020F0502020204030203" pitchFamily="34" charset="0"/>
                <a:cs typeface="Calibri" panose="020F0502020204030204" pitchFamily="34" charset="0"/>
              </a:rPr>
              <a:t>4. Data sharing, accessibility and integration</a:t>
            </a:r>
            <a:endParaRPr lang="en-US" sz="1138" b="1" dirty="0">
              <a:solidFill>
                <a:srgbClr val="FFFFFF"/>
              </a:solidFill>
              <a:latin typeface="Calibri" panose="020F0502020204030204" pitchFamily="34" charset="0"/>
              <a:ea typeface="Lato Semibold" panose="020F0502020204030203" pitchFamily="34" charset="0"/>
              <a:cs typeface="Calibri" panose="020F0502020204030204" pitchFamily="34" charset="0"/>
            </a:endParaRPr>
          </a:p>
        </p:txBody>
      </p:sp>
      <p:sp>
        <p:nvSpPr>
          <p:cNvPr id="52" name="TextBox 51">
            <a:extLst>
              <a:ext uri="{FF2B5EF4-FFF2-40B4-BE49-F238E27FC236}">
                <a16:creationId xmlns:a16="http://schemas.microsoft.com/office/drawing/2014/main" id="{92FF62F0-F6A9-307D-D6F7-EF22FB87CF2F}"/>
              </a:ext>
            </a:extLst>
          </p:cNvPr>
          <p:cNvSpPr txBox="1"/>
          <p:nvPr/>
        </p:nvSpPr>
        <p:spPr>
          <a:xfrm>
            <a:off x="2580762" y="218640"/>
            <a:ext cx="7090803" cy="442429"/>
          </a:xfrm>
          <a:prstGeom prst="rect">
            <a:avLst/>
          </a:prstGeom>
          <a:noFill/>
        </p:spPr>
        <p:txBody>
          <a:bodyPr wrap="square">
            <a:spAutoFit/>
          </a:bodyPr>
          <a:lstStyle/>
          <a:p>
            <a:pPr algn="ctr" defTabSz="742801">
              <a:defRPr/>
            </a:pPr>
            <a:r>
              <a:rPr lang="en-US" sz="2275" b="1" dirty="0">
                <a:solidFill>
                  <a:srgbClr val="A1ADFD">
                    <a:lumMod val="25000"/>
                  </a:srgbClr>
                </a:solidFill>
                <a:latin typeface="Poppins" pitchFamily="2" charset="77"/>
                <a:ea typeface="Lato Heavy" charset="0"/>
                <a:cs typeface="Poppins" pitchFamily="2" charset="77"/>
              </a:rPr>
              <a:t>Indonesia: Data governance profile</a:t>
            </a:r>
          </a:p>
        </p:txBody>
      </p:sp>
      <p:sp>
        <p:nvSpPr>
          <p:cNvPr id="3" name="Rectangle 2">
            <a:extLst>
              <a:ext uri="{FF2B5EF4-FFF2-40B4-BE49-F238E27FC236}">
                <a16:creationId xmlns:a16="http://schemas.microsoft.com/office/drawing/2014/main" id="{68256263-80A7-3B3A-AC9E-55AC55729DDB}"/>
              </a:ext>
            </a:extLst>
          </p:cNvPr>
          <p:cNvSpPr/>
          <p:nvPr/>
        </p:nvSpPr>
        <p:spPr>
          <a:xfrm>
            <a:off x="9102644" y="702202"/>
            <a:ext cx="1785201" cy="5821687"/>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73125" rtlCol="0" anchor="t"/>
          <a:lstStyle/>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endParaRPr lang="en-US" sz="900" dirty="0">
              <a:solidFill>
                <a:schemeClr val="tx1"/>
              </a:solidFill>
              <a:latin typeface="Calibri" panose="020F0502020204030204"/>
              <a:cs typeface="Cordia New" panose="020B0304020202020204" pitchFamily="34" charset="-34"/>
            </a:endParaRPr>
          </a:p>
          <a:p>
            <a:pPr defTabSz="457200">
              <a:spcBef>
                <a:spcPts val="325"/>
              </a:spcBef>
              <a:defRPr/>
            </a:pPr>
            <a:r>
              <a:rPr lang="en-US" sz="900" dirty="0">
                <a:solidFill>
                  <a:schemeClr val="tx1"/>
                </a:solidFill>
                <a:latin typeface="Calibri" panose="020F0502020204030204"/>
                <a:cs typeface="Cordia New" panose="020B0304020202020204" pitchFamily="34" charset="-34"/>
              </a:rPr>
              <a:t>To avoid and mitigate personal data breaches that may cause some violations of confidentiality and privacy to individual, as well as significant losses of economy, competitiveness and reputation to organization, </a:t>
            </a:r>
            <a:r>
              <a:rPr lang="en-US" sz="900" b="1" dirty="0">
                <a:solidFill>
                  <a:schemeClr val="tx1"/>
                </a:solidFill>
                <a:latin typeface="Calibri" panose="020F0502020204030204"/>
                <a:cs typeface="Cordia New" panose="020B0304020202020204" pitchFamily="34" charset="-34"/>
              </a:rPr>
              <a:t>Law Number 27 Year 2022 </a:t>
            </a:r>
            <a:r>
              <a:rPr lang="en-US" sz="900" dirty="0">
                <a:solidFill>
                  <a:schemeClr val="tx1"/>
                </a:solidFill>
                <a:latin typeface="Calibri" panose="020F0502020204030204"/>
                <a:cs typeface="Cordia New" panose="020B0304020202020204" pitchFamily="34" charset="-34"/>
              </a:rPr>
              <a:t>on Personal Data Protection and </a:t>
            </a:r>
            <a:r>
              <a:rPr lang="en-US" sz="900" b="1" dirty="0">
                <a:solidFill>
                  <a:schemeClr val="tx1"/>
                </a:solidFill>
                <a:latin typeface="Calibri" panose="020F0502020204030204"/>
                <a:cs typeface="Cordia New" panose="020B0304020202020204" pitchFamily="34" charset="-34"/>
              </a:rPr>
              <a:t>Presidential Regulation Number 95 Year 2018 </a:t>
            </a:r>
            <a:r>
              <a:rPr lang="en-US" sz="900" dirty="0">
                <a:solidFill>
                  <a:schemeClr val="tx1"/>
                </a:solidFill>
                <a:latin typeface="Calibri" panose="020F0502020204030204"/>
                <a:cs typeface="Cordia New" panose="020B0304020202020204" pitchFamily="34" charset="-34"/>
              </a:rPr>
              <a:t>on e-Government provides legal basis for personal data protection and information security to organizations and government </a:t>
            </a:r>
            <a:r>
              <a:rPr lang="en-GB" sz="900" dirty="0">
                <a:solidFill>
                  <a:schemeClr val="tx1"/>
                </a:solidFill>
                <a:latin typeface="Calibri" panose="020F0502020204030204"/>
                <a:cs typeface="Cordia New" panose="020B0304020202020204" pitchFamily="34" charset="-34"/>
              </a:rPr>
              <a:t>institutions</a:t>
            </a:r>
            <a:r>
              <a:rPr lang="en-US" sz="900" dirty="0">
                <a:solidFill>
                  <a:schemeClr val="tx1"/>
                </a:solidFill>
                <a:latin typeface="Calibri" panose="020F0502020204030204"/>
                <a:cs typeface="Cordia New" panose="020B0304020202020204" pitchFamily="34" charset="-34"/>
              </a:rPr>
              <a:t>.</a:t>
            </a:r>
          </a:p>
          <a:p>
            <a:pPr defTabSz="457200">
              <a:spcBef>
                <a:spcPts val="600"/>
              </a:spcBef>
              <a:defRPr/>
            </a:pPr>
            <a:r>
              <a:rPr lang="en-US" sz="900" dirty="0">
                <a:solidFill>
                  <a:schemeClr val="tx1"/>
                </a:solidFill>
                <a:latin typeface="Calibri" panose="020F0502020204030204"/>
                <a:cs typeface="Cordia New" panose="020B0304020202020204" pitchFamily="34" charset="-34"/>
              </a:rPr>
              <a:t>BPS-Statistics Indonesia implements data </a:t>
            </a:r>
            <a:r>
              <a:rPr lang="en-US" sz="900" b="1" dirty="0">
                <a:solidFill>
                  <a:schemeClr val="tx1"/>
                </a:solidFill>
                <a:latin typeface="Calibri" panose="020F0502020204030204"/>
                <a:cs typeface="Cordia New" panose="020B0304020202020204" pitchFamily="34" charset="-34"/>
              </a:rPr>
              <a:t>confidentiality and security </a:t>
            </a:r>
            <a:r>
              <a:rPr lang="en-US" sz="900" dirty="0">
                <a:solidFill>
                  <a:schemeClr val="tx1"/>
                </a:solidFill>
                <a:latin typeface="Calibri" panose="020F0502020204030204"/>
                <a:cs typeface="Cordia New" panose="020B0304020202020204" pitchFamily="34" charset="-34"/>
              </a:rPr>
              <a:t>by applying non-disclosure control, providing secured IT systems, controlling the use of micro data, training enumerators in data collection handling, and setting data access rights. </a:t>
            </a:r>
          </a:p>
          <a:p>
            <a:pPr defTabSz="457200">
              <a:spcBef>
                <a:spcPts val="600"/>
              </a:spcBef>
              <a:defRPr/>
            </a:pPr>
            <a:r>
              <a:rPr lang="en-US" sz="900" dirty="0">
                <a:solidFill>
                  <a:schemeClr val="tx1"/>
                </a:solidFill>
                <a:latin typeface="Calibri" panose="020F0502020204030204"/>
                <a:cs typeface="Cordia New" panose="020B0304020202020204" pitchFamily="34" charset="-34"/>
              </a:rPr>
              <a:t>BPS-Statistics Indonesia collaborates with the National Cyber and Crypto Agency in securing IT system and infrastructure, improving security skills, and joining a member of </a:t>
            </a:r>
            <a:r>
              <a:rPr lang="en-US" sz="900" b="1" dirty="0">
                <a:solidFill>
                  <a:schemeClr val="tx1"/>
                </a:solidFill>
                <a:latin typeface="Calibri" panose="020F0502020204030204"/>
                <a:cs typeface="Cordia New" panose="020B0304020202020204" pitchFamily="34" charset="-34"/>
              </a:rPr>
              <a:t>Indonesia Cyber Incidence Response Team </a:t>
            </a:r>
            <a:r>
              <a:rPr lang="en-US" sz="900" dirty="0">
                <a:solidFill>
                  <a:schemeClr val="tx1"/>
                </a:solidFill>
                <a:latin typeface="Calibri" panose="020F0502020204030204"/>
                <a:cs typeface="Cordia New" panose="020B0304020202020204" pitchFamily="34" charset="-34"/>
              </a:rPr>
              <a:t>(CSIRT).</a:t>
            </a: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p:txBody>
      </p:sp>
      <p:grpSp>
        <p:nvGrpSpPr>
          <p:cNvPr id="6" name="Group 5">
            <a:extLst>
              <a:ext uri="{FF2B5EF4-FFF2-40B4-BE49-F238E27FC236}">
                <a16:creationId xmlns:a16="http://schemas.microsoft.com/office/drawing/2014/main" id="{D915AB1F-830E-465C-9147-885F99FC0320}"/>
              </a:ext>
            </a:extLst>
          </p:cNvPr>
          <p:cNvGrpSpPr/>
          <p:nvPr/>
        </p:nvGrpSpPr>
        <p:grpSpPr>
          <a:xfrm>
            <a:off x="9218296" y="233571"/>
            <a:ext cx="1667132" cy="382745"/>
            <a:chOff x="8075296" y="233570"/>
            <a:chExt cx="1667132" cy="382745"/>
          </a:xfrm>
        </p:grpSpPr>
        <p:pic>
          <p:nvPicPr>
            <p:cNvPr id="1026" name="Picture 2" descr="File:Lambang Badan Pusat Statistik (BPS) Indonesia.svg ...">
              <a:extLst>
                <a:ext uri="{FF2B5EF4-FFF2-40B4-BE49-F238E27FC236}">
                  <a16:creationId xmlns:a16="http://schemas.microsoft.com/office/drawing/2014/main" id="{3EC3DC16-A2B4-4F01-BBF3-DC538DEA1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296" y="233570"/>
              <a:ext cx="493582" cy="382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001A8B-8A98-41AC-8711-B935A762CEBB}"/>
                </a:ext>
              </a:extLst>
            </p:cNvPr>
            <p:cNvSpPr txBox="1"/>
            <p:nvPr/>
          </p:nvSpPr>
          <p:spPr>
            <a:xfrm>
              <a:off x="8514207" y="334025"/>
              <a:ext cx="1228221" cy="200055"/>
            </a:xfrm>
            <a:prstGeom prst="rect">
              <a:avLst/>
            </a:prstGeom>
            <a:noFill/>
          </p:spPr>
          <p:txBody>
            <a:bodyPr wrap="none" rtlCol="0">
              <a:spAutoFit/>
            </a:bodyPr>
            <a:lstStyle/>
            <a:p>
              <a:pPr defTabSz="457200">
                <a:defRPr/>
              </a:pPr>
              <a:r>
                <a:rPr lang="en-US" sz="700" b="1" i="1" dirty="0">
                  <a:solidFill>
                    <a:prstClr val="black"/>
                  </a:solidFill>
                  <a:latin typeface="Arial" panose="020B0604020202020204" pitchFamily="34" charset="0"/>
                  <a:cs typeface="Arial" panose="020B0604020202020204" pitchFamily="34" charset="0"/>
                </a:rPr>
                <a:t>STATISTICS INDONESIA</a:t>
              </a:r>
              <a:endParaRPr lang="en-ID" sz="700" b="1" i="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259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1108444" y="8929"/>
            <a:ext cx="9940557" cy="160626"/>
          </a:xfrm>
          <a:prstGeom prst="rect">
            <a:avLst/>
          </a:prstGeom>
        </p:spPr>
      </p:pic>
      <p:pic>
        <p:nvPicPr>
          <p:cNvPr id="29" name="Picture 28">
            <a:extLst>
              <a:ext uri="{FF2B5EF4-FFF2-40B4-BE49-F238E27FC236}">
                <a16:creationId xmlns:a16="http://schemas.microsoft.com/office/drawing/2014/main" id="{4CC65212-7868-1C93-20A6-41FD5C9ECE31}"/>
              </a:ext>
            </a:extLst>
          </p:cNvPr>
          <p:cNvPicPr>
            <a:picLocks noChangeAspect="1"/>
          </p:cNvPicPr>
          <p:nvPr/>
        </p:nvPicPr>
        <p:blipFill>
          <a:blip r:embed="rId3"/>
          <a:stretch>
            <a:fillRect/>
          </a:stretch>
        </p:blipFill>
        <p:spPr>
          <a:xfrm>
            <a:off x="1125722" y="6689886"/>
            <a:ext cx="9940557" cy="160626"/>
          </a:xfrm>
          <a:prstGeom prst="rect">
            <a:avLst/>
          </a:prstGeom>
        </p:spPr>
      </p:pic>
      <p:sp>
        <p:nvSpPr>
          <p:cNvPr id="35" name="Rectangle 34">
            <a:extLst>
              <a:ext uri="{FF2B5EF4-FFF2-40B4-BE49-F238E27FC236}">
                <a16:creationId xmlns:a16="http://schemas.microsoft.com/office/drawing/2014/main" id="{CC6A6E8C-0D2E-85F2-9432-61E6DAFF8127}"/>
              </a:ext>
            </a:extLst>
          </p:cNvPr>
          <p:cNvSpPr/>
          <p:nvPr/>
        </p:nvSpPr>
        <p:spPr>
          <a:xfrm>
            <a:off x="3266301" y="698550"/>
            <a:ext cx="1785201" cy="582534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defRPr/>
            </a:pPr>
            <a:endParaRPr lang="en-AU" sz="900" dirty="0">
              <a:solidFill>
                <a:srgbClr val="393939"/>
              </a:solidFill>
              <a:latin typeface="Calibri" panose="020F0502020204030204" pitchFamily="34" charset="0"/>
              <a:cs typeface="Calibri" panose="020F0502020204030204" pitchFamily="34" charset="0"/>
            </a:endParaRPr>
          </a:p>
          <a:p>
            <a:pPr defTabSz="457200">
              <a:defRPr/>
            </a:pPr>
            <a:endParaRPr lang="en-AU" sz="900" dirty="0">
              <a:solidFill>
                <a:srgbClr val="393939"/>
              </a:solidFill>
              <a:latin typeface="Calibri" panose="020F0502020204030204" pitchFamily="34" charset="0"/>
              <a:cs typeface="Calibri" panose="020F0502020204030204" pitchFamily="34" charset="0"/>
            </a:endParaRPr>
          </a:p>
          <a:p>
            <a:pPr defTabSz="457200">
              <a:defRPr/>
            </a:pPr>
            <a:endParaRPr lang="en-AU" sz="900" dirty="0">
              <a:solidFill>
                <a:srgbClr val="393939"/>
              </a:solidFill>
              <a:latin typeface="Calibri" panose="020F0502020204030204" pitchFamily="34" charset="0"/>
              <a:cs typeface="Calibri" panose="020F0502020204030204" pitchFamily="34" charset="0"/>
            </a:endParaRPr>
          </a:p>
          <a:p>
            <a:pPr defTabSz="457200">
              <a:defRPr/>
            </a:pPr>
            <a:endParaRPr lang="en-AU" sz="900" dirty="0">
              <a:solidFill>
                <a:srgbClr val="393939"/>
              </a:solidFill>
              <a:latin typeface="Calibri" panose="020F0502020204030204" pitchFamily="34" charset="0"/>
              <a:cs typeface="Calibri" panose="020F0502020204030204" pitchFamily="34" charset="0"/>
            </a:endParaRPr>
          </a:p>
          <a:p>
            <a:pPr defTabSz="457200">
              <a:defRPr/>
            </a:pPr>
            <a:endParaRPr lang="en-AU" sz="900" dirty="0">
              <a:solidFill>
                <a:srgbClr val="393939"/>
              </a:solidFill>
              <a:latin typeface="Calibri" panose="020F0502020204030204" pitchFamily="34" charset="0"/>
              <a:cs typeface="Calibri" panose="020F0502020204030204" pitchFamily="34" charset="0"/>
            </a:endParaRPr>
          </a:p>
          <a:p>
            <a:pPr defTabSz="457200">
              <a:defRPr/>
            </a:pPr>
            <a:r>
              <a:rPr lang="en-AU" sz="900" dirty="0">
                <a:solidFill>
                  <a:srgbClr val="393939"/>
                </a:solidFill>
                <a:latin typeface="Calibri" panose="020F0502020204030204" pitchFamily="34" charset="0"/>
                <a:cs typeface="Calibri" panose="020F0502020204030204" pitchFamily="34" charset="0"/>
              </a:rPr>
              <a:t>The </a:t>
            </a:r>
            <a:r>
              <a:rPr lang="en-AU" sz="900" dirty="0">
                <a:solidFill>
                  <a:srgbClr val="4472C4"/>
                </a:solidFill>
                <a:latin typeface="Calibri" panose="020F0502020204030204" pitchFamily="34" charset="0"/>
                <a:cs typeface="Calibri" panose="020F0502020204030204" pitchFamily="34" charset="0"/>
              </a:rPr>
              <a:t>Interdepartmental Council on Statistics</a:t>
            </a:r>
            <a:r>
              <a:rPr lang="en-AU" sz="900" dirty="0">
                <a:solidFill>
                  <a:srgbClr val="393939"/>
                </a:solidFill>
                <a:latin typeface="Calibri" panose="020F0502020204030204" pitchFamily="34" charset="0"/>
                <a:cs typeface="Calibri" panose="020F0502020204030204" pitchFamily="34" charset="0"/>
              </a:rPr>
              <a:t> under the Agency on Statistics under the President of the Republic of Tajikistan is an advisory body for coordinating activities in the field of organizing state statistical observations based on scientifically based statistical methodology. The interdepartmental working group directly carries out work on improving the methodology of statistical accounting and strengthening interdepartmental activities. </a:t>
            </a:r>
            <a:endParaRPr lang="en-US" sz="900" dirty="0">
              <a:solidFill>
                <a:prstClr val="black"/>
              </a:solidFill>
              <a:latin typeface="Calibri" panose="020F0502020204030204" pitchFamily="34" charset="0"/>
              <a:cs typeface="Calibri" panose="020F0502020204030204" pitchFamily="34" charset="0"/>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p:txBody>
      </p:sp>
      <p:sp>
        <p:nvSpPr>
          <p:cNvPr id="36" name="Rectangle 35">
            <a:extLst>
              <a:ext uri="{FF2B5EF4-FFF2-40B4-BE49-F238E27FC236}">
                <a16:creationId xmlns:a16="http://schemas.microsoft.com/office/drawing/2014/main" id="{BFBB00E3-2B34-6159-490F-BB6E0FCDCF85}"/>
              </a:ext>
            </a:extLst>
          </p:cNvPr>
          <p:cNvSpPr/>
          <p:nvPr/>
        </p:nvSpPr>
        <p:spPr>
          <a:xfrm>
            <a:off x="5186124" y="698552"/>
            <a:ext cx="1785201" cy="582534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spcAft>
                <a:spcPts val="600"/>
              </a:spcAft>
              <a:defRPr/>
            </a:pPr>
            <a:endParaRPr lang="en-AU" sz="900" dirty="0">
              <a:solidFill>
                <a:prstClr val="black"/>
              </a:solidFill>
              <a:latin typeface="Calibri" panose="020F0502020204030204"/>
            </a:endParaRPr>
          </a:p>
          <a:p>
            <a:pPr defTabSz="457200">
              <a:spcAft>
                <a:spcPts val="600"/>
              </a:spcAft>
              <a:defRPr/>
            </a:pPr>
            <a:endParaRPr lang="en-AU" sz="900" dirty="0">
              <a:solidFill>
                <a:prstClr val="black"/>
              </a:solidFill>
              <a:latin typeface="Calibri" panose="020F0502020204030204"/>
            </a:endParaRPr>
          </a:p>
          <a:p>
            <a:pPr defTabSz="457200">
              <a:spcAft>
                <a:spcPts val="600"/>
              </a:spcAft>
              <a:defRPr/>
            </a:pPr>
            <a:endParaRPr lang="en-AU" sz="900" dirty="0">
              <a:solidFill>
                <a:prstClr val="black"/>
              </a:solidFill>
              <a:latin typeface="Calibri" panose="020F0502020204030204"/>
            </a:endParaRPr>
          </a:p>
          <a:p>
            <a:pPr defTabSz="457200">
              <a:spcAft>
                <a:spcPts val="600"/>
              </a:spcAft>
              <a:defRPr/>
            </a:pPr>
            <a:r>
              <a:rPr lang="en-AU" sz="900" dirty="0">
                <a:solidFill>
                  <a:prstClr val="black"/>
                </a:solidFill>
                <a:latin typeface="Calibri" panose="020F0502020204030204"/>
              </a:rPr>
              <a:t>The </a:t>
            </a:r>
            <a:r>
              <a:rPr lang="en-AU" sz="900" dirty="0">
                <a:solidFill>
                  <a:prstClr val="black"/>
                </a:solidFill>
                <a:latin typeface="Calibri" panose="020F0502020204030204"/>
                <a:hlinkClick r:id="rId4"/>
              </a:rPr>
              <a:t>Statistical Agency </a:t>
            </a:r>
            <a:r>
              <a:rPr lang="en-AU" sz="900" dirty="0">
                <a:solidFill>
                  <a:prstClr val="black"/>
                </a:solidFill>
                <a:latin typeface="Calibri" panose="020F0502020204030204"/>
              </a:rPr>
              <a:t>under President of the Republic of Tajikistan is the central statistical office of the country. The  Agency on Statistics  is administratively autonomous and its head serves as the country's chief statistician who reports to the President and government. </a:t>
            </a:r>
          </a:p>
          <a:p>
            <a:pPr defTabSz="457200">
              <a:spcAft>
                <a:spcPts val="600"/>
              </a:spcAft>
              <a:defRPr/>
            </a:pPr>
            <a:r>
              <a:rPr lang="en-AU" sz="900" dirty="0">
                <a:solidFill>
                  <a:prstClr val="black"/>
                </a:solidFill>
                <a:latin typeface="Calibri" panose="020F0502020204030204"/>
              </a:rPr>
              <a:t>The  Statistical Agency  is responsible for population censuses, household surveys, demographic statistics and a wide range of economic statistics involving establishment and enterprise surveys, as well as prices, international trade, the national accounts, government finance, agricultural, </a:t>
            </a:r>
            <a:r>
              <a:rPr lang="en-AU" sz="900" dirty="0" err="1">
                <a:solidFill>
                  <a:prstClr val="black"/>
                </a:solidFill>
                <a:latin typeface="Calibri" panose="020F0502020204030204"/>
              </a:rPr>
              <a:t>labor</a:t>
            </a:r>
            <a:r>
              <a:rPr lang="en-AU" sz="900" dirty="0">
                <a:solidFill>
                  <a:prstClr val="black"/>
                </a:solidFill>
                <a:latin typeface="Calibri" panose="020F0502020204030204"/>
              </a:rPr>
              <a:t> and social statistics. </a:t>
            </a:r>
          </a:p>
          <a:p>
            <a:pPr defTabSz="457200">
              <a:spcAft>
                <a:spcPts val="600"/>
              </a:spcAft>
              <a:defRPr/>
            </a:pPr>
            <a:r>
              <a:rPr lang="en-AU" sz="900" dirty="0">
                <a:solidFill>
                  <a:prstClr val="black"/>
                </a:solidFill>
                <a:latin typeface="Calibri" panose="020F0502020204030204"/>
              </a:rPr>
              <a:t>In the case of social statistics, the Agency on Statistics compiles the data from administrative records of corresponding Ministries.  The National Bank of Tajikistan (NBT) compiles monetary data. </a:t>
            </a:r>
          </a:p>
          <a:p>
            <a:pPr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p:txBody>
      </p:sp>
      <p:sp>
        <p:nvSpPr>
          <p:cNvPr id="37" name="Rectangle 36">
            <a:extLst>
              <a:ext uri="{FF2B5EF4-FFF2-40B4-BE49-F238E27FC236}">
                <a16:creationId xmlns:a16="http://schemas.microsoft.com/office/drawing/2014/main" id="{642DD1F3-4713-E711-79B4-34C09D985548}"/>
              </a:ext>
            </a:extLst>
          </p:cNvPr>
          <p:cNvSpPr/>
          <p:nvPr/>
        </p:nvSpPr>
        <p:spPr>
          <a:xfrm>
            <a:off x="9103625" y="698550"/>
            <a:ext cx="1785201" cy="5825338"/>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spcAft>
                <a:spcPts val="600"/>
              </a:spcAft>
              <a:defRPr/>
            </a:pPr>
            <a:endParaRPr lang="en-US" sz="900" dirty="0">
              <a:solidFill>
                <a:prstClr val="black"/>
              </a:solidFill>
              <a:latin typeface="Calibri" panose="020F0502020204030204"/>
            </a:endParaRPr>
          </a:p>
          <a:p>
            <a:pPr defTabSz="457200">
              <a:spcAft>
                <a:spcPts val="600"/>
              </a:spcAft>
              <a:defRPr/>
            </a:pPr>
            <a:endParaRPr lang="en-US" sz="900" dirty="0">
              <a:solidFill>
                <a:prstClr val="black"/>
              </a:solidFill>
              <a:latin typeface="Calibri" panose="020F0502020204030204"/>
            </a:endParaRPr>
          </a:p>
          <a:p>
            <a:pPr defTabSz="457200">
              <a:spcAft>
                <a:spcPts val="600"/>
              </a:spcAft>
              <a:defRPr/>
            </a:pPr>
            <a:endParaRPr lang="en-US" sz="900" dirty="0">
              <a:solidFill>
                <a:prstClr val="black"/>
              </a:solidFill>
              <a:latin typeface="Calibri" panose="020F0502020204030204"/>
            </a:endParaRPr>
          </a:p>
          <a:p>
            <a:pPr defTabSz="457200">
              <a:spcAft>
                <a:spcPts val="600"/>
              </a:spcAft>
              <a:defRPr/>
            </a:pPr>
            <a:r>
              <a:rPr lang="en-US" sz="900" dirty="0">
                <a:solidFill>
                  <a:prstClr val="black"/>
                </a:solidFill>
                <a:latin typeface="Calibri" panose="020F0502020204030204"/>
              </a:rPr>
              <a:t>The statistics collected and disseminated by the Statistical Agency  are governed by </a:t>
            </a:r>
            <a:r>
              <a:rPr lang="en-US" sz="900" dirty="0">
                <a:solidFill>
                  <a:srgbClr val="4472C4"/>
                </a:solidFill>
                <a:latin typeface="Calibri" panose="020F0502020204030204"/>
              </a:rPr>
              <a:t>the Law of the Tajik Republic on State Statistics (No 588, dated January12,2010) </a:t>
            </a:r>
            <a:r>
              <a:rPr lang="en-US" sz="900" dirty="0">
                <a:solidFill>
                  <a:prstClr val="black"/>
                </a:solidFill>
                <a:latin typeface="Calibri" panose="020F0502020204030204"/>
              </a:rPr>
              <a:t>that establishes the independence of the Statistical Agency and guarantees the confidentiality of the data provided by the individual statistical units.</a:t>
            </a:r>
          </a:p>
          <a:p>
            <a:pPr defTabSz="457200">
              <a:spcAft>
                <a:spcPts val="600"/>
              </a:spcAft>
              <a:defRPr/>
            </a:pPr>
            <a:r>
              <a:rPr lang="en-US" sz="900" dirty="0">
                <a:solidFill>
                  <a:prstClr val="black"/>
                </a:solidFill>
                <a:latin typeface="Calibri" panose="020F0502020204030204"/>
              </a:rPr>
              <a:t>Tajikistan's data protection framework relies on several different laws and regulations including:</a:t>
            </a:r>
          </a:p>
          <a:p>
            <a:pPr marL="171450" indent="-171450" defTabSz="457200">
              <a:spcAft>
                <a:spcPts val="600"/>
              </a:spcAft>
              <a:buFont typeface="Arial" panose="020B0604020202020204" pitchFamily="34" charset="0"/>
              <a:buChar char="•"/>
              <a:defRPr/>
            </a:pPr>
            <a:r>
              <a:rPr lang="en-US" sz="900" dirty="0">
                <a:solidFill>
                  <a:prstClr val="black"/>
                </a:solidFill>
                <a:latin typeface="Calibri" panose="020F0502020204030204"/>
              </a:rPr>
              <a:t>Law on Personal Data (PDPL): This is the central piece of legislation outlining the core principles of data protection, including definitions of personal data, processing requirements, and data subject rights.</a:t>
            </a:r>
          </a:p>
          <a:p>
            <a:pPr marL="171450" indent="-171450" defTabSz="457200">
              <a:spcAft>
                <a:spcPts val="600"/>
              </a:spcAft>
              <a:buFont typeface="Arial" panose="020B0604020202020204" pitchFamily="34" charset="0"/>
              <a:buChar char="•"/>
              <a:defRPr/>
            </a:pPr>
            <a:r>
              <a:rPr lang="en-US" sz="900" dirty="0">
                <a:solidFill>
                  <a:prstClr val="black"/>
                </a:solidFill>
                <a:latin typeface="Calibri" panose="020F0502020204030204"/>
              </a:rPr>
              <a:t>Constitution of the Republic of Tajikistan: Article 23 guarantees the right to protection of personal data.</a:t>
            </a:r>
          </a:p>
          <a:p>
            <a:pPr marL="171450" indent="-171450" defTabSz="457200">
              <a:spcAft>
                <a:spcPts val="600"/>
              </a:spcAft>
              <a:buFont typeface="Arial" panose="020B0604020202020204" pitchFamily="34" charset="0"/>
              <a:buChar char="•"/>
              <a:defRPr/>
            </a:pPr>
            <a:r>
              <a:rPr lang="en-US" sz="900" dirty="0">
                <a:solidFill>
                  <a:prstClr val="black"/>
                </a:solidFill>
                <a:latin typeface="Calibri" panose="020F0502020204030204"/>
              </a:rPr>
              <a:t>Law on Information: This law sets out general principles concerning information access, dissemination, and storage.</a:t>
            </a:r>
          </a:p>
          <a:p>
            <a:pPr defTabSz="457200">
              <a:spcBef>
                <a:spcPts val="325"/>
              </a:spcBef>
              <a:defRPr/>
            </a:pPr>
            <a:endParaRPr lang="en-US" sz="1463"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F884C168-1F41-F26B-49D6-3FC47F4D02F7}"/>
              </a:ext>
            </a:extLst>
          </p:cNvPr>
          <p:cNvSpPr/>
          <p:nvPr/>
        </p:nvSpPr>
        <p:spPr>
          <a:xfrm>
            <a:off x="7144874" y="698550"/>
            <a:ext cx="1785201" cy="5825339"/>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73125" rtlCol="0" anchor="t"/>
          <a:lstStyle/>
          <a:p>
            <a:pPr defTabSz="457200">
              <a:spcAft>
                <a:spcPts val="600"/>
              </a:spcAft>
              <a:defRPr/>
            </a:pPr>
            <a:endParaRPr lang="en-AU" sz="900" dirty="0">
              <a:solidFill>
                <a:srgbClr val="393939"/>
              </a:solidFill>
              <a:latin typeface="Calibri" panose="020F0502020204030204" pitchFamily="34" charset="0"/>
              <a:cs typeface="Calibri" panose="020F0502020204030204" pitchFamily="34" charset="0"/>
            </a:endParaRPr>
          </a:p>
          <a:p>
            <a:pPr defTabSz="457200">
              <a:spcAft>
                <a:spcPts val="600"/>
              </a:spcAft>
              <a:defRPr/>
            </a:pPr>
            <a:endParaRPr lang="en-AU" sz="900" dirty="0">
              <a:solidFill>
                <a:srgbClr val="393939"/>
              </a:solidFill>
              <a:latin typeface="Calibri" panose="020F0502020204030204" pitchFamily="34" charset="0"/>
              <a:cs typeface="Calibri" panose="020F0502020204030204" pitchFamily="34" charset="0"/>
            </a:endParaRPr>
          </a:p>
          <a:p>
            <a:pPr defTabSz="457200">
              <a:spcAft>
                <a:spcPts val="600"/>
              </a:spcAft>
              <a:defRPr/>
            </a:pPr>
            <a:endParaRPr lang="en-AU" sz="900" dirty="0">
              <a:solidFill>
                <a:srgbClr val="393939"/>
              </a:solidFill>
              <a:latin typeface="Calibri" panose="020F0502020204030204" pitchFamily="34" charset="0"/>
              <a:cs typeface="Calibri" panose="020F0502020204030204" pitchFamily="34" charset="0"/>
            </a:endParaRPr>
          </a:p>
          <a:p>
            <a:pPr defTabSz="457200">
              <a:spcAft>
                <a:spcPts val="600"/>
              </a:spcAft>
              <a:defRPr/>
            </a:pPr>
            <a:r>
              <a:rPr lang="en-AU" sz="900" dirty="0">
                <a:solidFill>
                  <a:srgbClr val="393939"/>
                </a:solidFill>
                <a:latin typeface="Calibri" panose="020F0502020204030204" pitchFamily="34" charset="0"/>
                <a:cs typeface="Calibri" panose="020F0502020204030204" pitchFamily="34" charset="0"/>
              </a:rPr>
              <a:t>The </a:t>
            </a:r>
            <a:r>
              <a:rPr lang="en-AU" sz="900" dirty="0">
                <a:solidFill>
                  <a:srgbClr val="4472C4"/>
                </a:solidFill>
                <a:latin typeface="Calibri" panose="020F0502020204030204" pitchFamily="34" charset="0"/>
                <a:cs typeface="Calibri" panose="020F0502020204030204" pitchFamily="34" charset="0"/>
              </a:rPr>
              <a:t>Agency on Statistics </a:t>
            </a:r>
            <a:r>
              <a:rPr lang="en-AU" sz="900" dirty="0">
                <a:solidFill>
                  <a:srgbClr val="393939"/>
                </a:solidFill>
                <a:latin typeface="Calibri" panose="020F0502020204030204" pitchFamily="34" charset="0"/>
                <a:cs typeface="Calibri" panose="020F0502020204030204" pitchFamily="34" charset="0"/>
              </a:rPr>
              <a:t>at the President of the Republic of Tajikistan provides the official portal offering statistical data across various sectors like demographics, economy, agriculture, and social indicators. </a:t>
            </a:r>
          </a:p>
          <a:p>
            <a:pPr defTabSz="457200">
              <a:spcAft>
                <a:spcPts val="600"/>
              </a:spcAft>
              <a:defRPr/>
            </a:pPr>
            <a:r>
              <a:rPr lang="en-US" sz="900" dirty="0">
                <a:solidFill>
                  <a:prstClr val="black"/>
                </a:solidFill>
                <a:latin typeface="Calibri" panose="020F0502020204030204" pitchFamily="34" charset="0"/>
                <a:cs typeface="Calibri" panose="020F0502020204030204" pitchFamily="34" charset="0"/>
              </a:rPr>
              <a:t>The Statistical Agency is authorized by law to keep the state statistical register -  a tool of statistical accounting containing an obligatory list of administrative and primary statistical indicators characterizing the activity of statistical units according to the Unified system of technical-economic and social-information classification and coding.</a:t>
            </a:r>
          </a:p>
          <a:p>
            <a:pPr algn="just" defTabSz="457200">
              <a:spcBef>
                <a:spcPts val="325"/>
              </a:spcBef>
              <a:defRPr/>
            </a:pPr>
            <a:endParaRPr lang="en-US" sz="813" dirty="0">
              <a:solidFill>
                <a:srgbClr val="4472C4">
                  <a:lumMod val="50000"/>
                </a:srgbClr>
              </a:solidFill>
              <a:latin typeface="Calibri" panose="020F0502020204030204"/>
              <a:cs typeface="Cordia New" panose="020B0304020202020204" pitchFamily="34" charset="-34"/>
            </a:endParaRPr>
          </a:p>
        </p:txBody>
      </p:sp>
      <p:sp>
        <p:nvSpPr>
          <p:cNvPr id="39" name="Flowchart: Document 38">
            <a:extLst>
              <a:ext uri="{FF2B5EF4-FFF2-40B4-BE49-F238E27FC236}">
                <a16:creationId xmlns:a16="http://schemas.microsoft.com/office/drawing/2014/main" id="{87C98F17-8528-B5B3-5BB4-556326AF4FDE}"/>
              </a:ext>
            </a:extLst>
          </p:cNvPr>
          <p:cNvSpPr/>
          <p:nvPr/>
        </p:nvSpPr>
        <p:spPr>
          <a:xfrm>
            <a:off x="1311918"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138" b="1">
                <a:solidFill>
                  <a:prstClr val="white"/>
                </a:solidFill>
                <a:latin typeface="Calibri" panose="020F0502020204030204"/>
              </a:rPr>
              <a:t>1. Vision and policy intent</a:t>
            </a:r>
            <a:endParaRPr lang="en-US" sz="1138" b="1">
              <a:solidFill>
                <a:prstClr val="white"/>
              </a:solidFill>
              <a:latin typeface="Calibri" panose="020F0502020204030204"/>
            </a:endParaRPr>
          </a:p>
        </p:txBody>
      </p:sp>
      <p:sp>
        <p:nvSpPr>
          <p:cNvPr id="40" name="Flowchart: Document 39">
            <a:extLst>
              <a:ext uri="{FF2B5EF4-FFF2-40B4-BE49-F238E27FC236}">
                <a16:creationId xmlns:a16="http://schemas.microsoft.com/office/drawing/2014/main" id="{841F2E04-C4B0-B284-F148-9845FE78AE30}"/>
              </a:ext>
            </a:extLst>
          </p:cNvPr>
          <p:cNvSpPr/>
          <p:nvPr/>
        </p:nvSpPr>
        <p:spPr>
          <a:xfrm>
            <a:off x="3266299"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defTabSz="457200">
              <a:defRPr/>
            </a:pPr>
            <a:r>
              <a:rPr lang="en-US" sz="1138" b="1">
                <a:solidFill>
                  <a:srgbClr val="FFFFFF"/>
                </a:solidFill>
                <a:latin typeface="Calibri" panose="020F0502020204030204"/>
                <a:ea typeface="Lato Semibold" panose="020F0502020204030203" pitchFamily="34" charset="0"/>
                <a:cs typeface="Poppins Medium" pitchFamily="2" charset="77"/>
              </a:rPr>
              <a:t>2. Data </a:t>
            </a:r>
            <a:r>
              <a:rPr lang="en-US" sz="1138" b="1">
                <a:solidFill>
                  <a:srgbClr val="FFFFFF"/>
                </a:solidFill>
                <a:latin typeface="Calibri" panose="020F0502020204030204"/>
                <a:ea typeface="Lato Semibold" panose="020F0502020204030203" pitchFamily="34" charset="0"/>
                <a:cs typeface="Calibri" panose="020F0502020204030204" pitchFamily="34" charset="0"/>
              </a:rPr>
              <a:t>Management: policies, rules &amp; institutions</a:t>
            </a:r>
            <a:endParaRPr lang="en-US" sz="1138" b="1">
              <a:solidFill>
                <a:prstClr val="white"/>
              </a:solidFill>
              <a:latin typeface="Calibri" panose="020F0502020204030204"/>
              <a:cs typeface="Calibri" panose="020F0502020204030204" pitchFamily="34" charset="0"/>
            </a:endParaRPr>
          </a:p>
        </p:txBody>
      </p:sp>
      <p:sp>
        <p:nvSpPr>
          <p:cNvPr id="42" name="Flowchart: Document 41">
            <a:extLst>
              <a:ext uri="{FF2B5EF4-FFF2-40B4-BE49-F238E27FC236}">
                <a16:creationId xmlns:a16="http://schemas.microsoft.com/office/drawing/2014/main" id="{B2266F93-B7C3-DA9C-AA2C-C9CC565923E7}"/>
              </a:ext>
            </a:extLst>
          </p:cNvPr>
          <p:cNvSpPr/>
          <p:nvPr/>
        </p:nvSpPr>
        <p:spPr>
          <a:xfrm>
            <a:off x="5193989"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801">
              <a:defRPr/>
            </a:pPr>
            <a:r>
              <a:rPr lang="en-US" sz="1138" b="1">
                <a:solidFill>
                  <a:srgbClr val="FFFFFF"/>
                </a:solidFill>
                <a:latin typeface="Calibri" panose="020F0502020204030204" pitchFamily="34" charset="0"/>
                <a:ea typeface="Lato Semibold" panose="020F0502020204030203" pitchFamily="34" charset="0"/>
                <a:cs typeface="Calibri" panose="020F0502020204030204" pitchFamily="34" charset="0"/>
              </a:rPr>
              <a:t>3. Data custodians and data  stewardship</a:t>
            </a:r>
            <a:endParaRPr lang="en-US" sz="1463">
              <a:solidFill>
                <a:prstClr val="white"/>
              </a:solidFill>
              <a:latin typeface="Calibri" panose="020F0502020204030204"/>
            </a:endParaRPr>
          </a:p>
        </p:txBody>
      </p:sp>
      <p:sp>
        <p:nvSpPr>
          <p:cNvPr id="43" name="Flowchart: Document 42">
            <a:extLst>
              <a:ext uri="{FF2B5EF4-FFF2-40B4-BE49-F238E27FC236}">
                <a16:creationId xmlns:a16="http://schemas.microsoft.com/office/drawing/2014/main" id="{2FB6768A-11E8-C9ED-3854-F682F55AA8EA}"/>
              </a:ext>
            </a:extLst>
          </p:cNvPr>
          <p:cNvSpPr/>
          <p:nvPr/>
        </p:nvSpPr>
        <p:spPr>
          <a:xfrm>
            <a:off x="9106034" y="699855"/>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138" b="1">
                <a:solidFill>
                  <a:srgbClr val="FFFFFF"/>
                </a:solidFill>
                <a:latin typeface="Calibri" panose="020F0502020204030204" pitchFamily="34" charset="0"/>
                <a:ea typeface="Lato Semibold" panose="020F0502020204030203" pitchFamily="34" charset="0"/>
                <a:cs typeface="Calibri" panose="020F0502020204030204" pitchFamily="34" charset="0"/>
              </a:rPr>
              <a:t>5. Data sharing, risks &amp; mitigation</a:t>
            </a:r>
          </a:p>
        </p:txBody>
      </p:sp>
      <p:sp>
        <p:nvSpPr>
          <p:cNvPr id="44" name="Flowchart: Document 43">
            <a:extLst>
              <a:ext uri="{FF2B5EF4-FFF2-40B4-BE49-F238E27FC236}">
                <a16:creationId xmlns:a16="http://schemas.microsoft.com/office/drawing/2014/main" id="{86CA5A62-C6D6-ED1F-F579-7672526A30C0}"/>
              </a:ext>
            </a:extLst>
          </p:cNvPr>
          <p:cNvSpPr/>
          <p:nvPr/>
        </p:nvSpPr>
        <p:spPr>
          <a:xfrm>
            <a:off x="7147058"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defTabSz="457200">
              <a:defRPr/>
            </a:pPr>
            <a:r>
              <a:rPr lang="en-GB" sz="1138" b="1">
                <a:solidFill>
                  <a:srgbClr val="FFFFFF"/>
                </a:solidFill>
                <a:latin typeface="Calibri" panose="020F0502020204030204" pitchFamily="34" charset="0"/>
                <a:ea typeface="Lato Semibold" panose="020F0502020204030203" pitchFamily="34" charset="0"/>
                <a:cs typeface="Calibri" panose="020F0502020204030204" pitchFamily="34" charset="0"/>
              </a:rPr>
              <a:t>4. Data sharing, accessibility and integration</a:t>
            </a:r>
            <a:endParaRPr lang="en-US" sz="1138" b="1">
              <a:solidFill>
                <a:srgbClr val="FFFFFF"/>
              </a:solidFill>
              <a:latin typeface="Calibri" panose="020F0502020204030204" pitchFamily="34" charset="0"/>
              <a:ea typeface="Lato Semibold" panose="020F0502020204030203" pitchFamily="34" charset="0"/>
              <a:cs typeface="Calibri" panose="020F0502020204030204" pitchFamily="34" charset="0"/>
            </a:endParaRPr>
          </a:p>
        </p:txBody>
      </p:sp>
      <p:sp>
        <p:nvSpPr>
          <p:cNvPr id="52" name="TextBox 51">
            <a:extLst>
              <a:ext uri="{FF2B5EF4-FFF2-40B4-BE49-F238E27FC236}">
                <a16:creationId xmlns:a16="http://schemas.microsoft.com/office/drawing/2014/main" id="{92FF62F0-F6A9-307D-D6F7-EF22FB87CF2F}"/>
              </a:ext>
            </a:extLst>
          </p:cNvPr>
          <p:cNvSpPr txBox="1"/>
          <p:nvPr/>
        </p:nvSpPr>
        <p:spPr>
          <a:xfrm>
            <a:off x="1640722" y="218712"/>
            <a:ext cx="7090803" cy="442429"/>
          </a:xfrm>
          <a:prstGeom prst="rect">
            <a:avLst/>
          </a:prstGeom>
          <a:noFill/>
        </p:spPr>
        <p:txBody>
          <a:bodyPr wrap="square">
            <a:spAutoFit/>
          </a:bodyPr>
          <a:lstStyle/>
          <a:p>
            <a:pPr algn="ctr" defTabSz="742801">
              <a:defRPr/>
            </a:pPr>
            <a:r>
              <a:rPr lang="en-US" sz="2275" b="1" dirty="0">
                <a:solidFill>
                  <a:srgbClr val="A1ADFD">
                    <a:lumMod val="25000"/>
                  </a:srgbClr>
                </a:solidFill>
                <a:latin typeface="Poppins" pitchFamily="2" charset="77"/>
                <a:ea typeface="Lato Heavy" charset="0"/>
                <a:cs typeface="Poppins" pitchFamily="2" charset="77"/>
              </a:rPr>
              <a:t>Tajikistan: Data governance profile</a:t>
            </a:r>
          </a:p>
        </p:txBody>
      </p:sp>
      <p:sp>
        <p:nvSpPr>
          <p:cNvPr id="4" name="Rectangle 3">
            <a:extLst>
              <a:ext uri="{FF2B5EF4-FFF2-40B4-BE49-F238E27FC236}">
                <a16:creationId xmlns:a16="http://schemas.microsoft.com/office/drawing/2014/main" id="{048E71EE-4B02-8D62-996E-D040A2DE2F13}"/>
              </a:ext>
            </a:extLst>
          </p:cNvPr>
          <p:cNvSpPr/>
          <p:nvPr/>
        </p:nvSpPr>
        <p:spPr>
          <a:xfrm>
            <a:off x="1311919" y="698548"/>
            <a:ext cx="1785201" cy="582534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defRPr/>
            </a:pPr>
            <a:endParaRPr lang="en-US" sz="900" dirty="0">
              <a:solidFill>
                <a:prstClr val="black"/>
              </a:solidFill>
              <a:latin typeface="Calibri" panose="020F0502020204030204"/>
            </a:endParaRPr>
          </a:p>
          <a:p>
            <a:pPr defTabSz="457200">
              <a:defRPr/>
            </a:pPr>
            <a:endParaRPr lang="en-US" sz="900" dirty="0">
              <a:solidFill>
                <a:prstClr val="black"/>
              </a:solidFill>
              <a:latin typeface="Calibri" panose="020F0502020204030204"/>
            </a:endParaRPr>
          </a:p>
          <a:p>
            <a:pPr defTabSz="457200">
              <a:defRPr/>
            </a:pPr>
            <a:endParaRPr lang="en-US" sz="900" dirty="0">
              <a:solidFill>
                <a:prstClr val="black"/>
              </a:solidFill>
              <a:latin typeface="Calibri" panose="020F0502020204030204"/>
            </a:endParaRPr>
          </a:p>
          <a:p>
            <a:pPr defTabSz="457200">
              <a:defRPr/>
            </a:pPr>
            <a:endParaRPr lang="en-US" sz="900" dirty="0">
              <a:solidFill>
                <a:prstClr val="black"/>
              </a:solidFill>
              <a:latin typeface="Calibri" panose="020F0502020204030204"/>
            </a:endParaRPr>
          </a:p>
          <a:p>
            <a:pPr defTabSz="457200">
              <a:defRPr/>
            </a:pPr>
            <a:endParaRPr lang="en-US" sz="900" dirty="0">
              <a:solidFill>
                <a:prstClr val="black"/>
              </a:solidFill>
              <a:latin typeface="Calibri" panose="020F0502020204030204"/>
            </a:endParaRPr>
          </a:p>
          <a:p>
            <a:pPr defTabSz="457200">
              <a:defRPr/>
            </a:pPr>
            <a:r>
              <a:rPr lang="en-US" sz="900" dirty="0">
                <a:solidFill>
                  <a:prstClr val="black"/>
                </a:solidFill>
                <a:latin typeface="Calibri" panose="020F0502020204030204"/>
              </a:rPr>
              <a:t>Tajikistan’s </a:t>
            </a:r>
            <a:r>
              <a:rPr lang="en-US" sz="900" dirty="0">
                <a:solidFill>
                  <a:prstClr val="black"/>
                </a:solidFill>
                <a:latin typeface="Calibri" panose="020F0502020204030204"/>
                <a:hlinkClick r:id="" action="ppaction://noaction"/>
              </a:rPr>
              <a:t>National Development Strategy</a:t>
            </a:r>
          </a:p>
          <a:p>
            <a:pPr defTabSz="457200">
              <a:defRPr/>
            </a:pPr>
            <a:r>
              <a:rPr lang="en-US" sz="900" dirty="0">
                <a:solidFill>
                  <a:prstClr val="black"/>
                </a:solidFill>
                <a:latin typeface="Calibri" panose="020F0502020204030204"/>
                <a:hlinkClick r:id="" action="ppaction://noaction"/>
              </a:rPr>
              <a:t>of the Republic of Tajikistan</a:t>
            </a:r>
          </a:p>
          <a:p>
            <a:pPr defTabSz="457200">
              <a:defRPr/>
            </a:pPr>
            <a:r>
              <a:rPr lang="en-US" sz="900" dirty="0">
                <a:solidFill>
                  <a:prstClr val="black"/>
                </a:solidFill>
                <a:latin typeface="Calibri" panose="020F0502020204030204"/>
                <a:hlinkClick r:id="" action="ppaction://noaction"/>
              </a:rPr>
              <a:t>for the period up to 2030 </a:t>
            </a:r>
            <a:r>
              <a:rPr lang="en-US" sz="900" dirty="0">
                <a:solidFill>
                  <a:prstClr val="black"/>
                </a:solidFill>
                <a:latin typeface="Calibri" panose="020F0502020204030204"/>
              </a:rPr>
              <a:t>envisages a steadily growing, competitive country that provides decent living standards for the population, equal opportunities for each person to realize his or her potential on the basis of equality, justice and respect for human dignity.</a:t>
            </a:r>
          </a:p>
          <a:p>
            <a:pPr defTabSz="457200">
              <a:defRPr/>
            </a:pPr>
            <a:endParaRPr lang="en-US" sz="900" dirty="0">
              <a:solidFill>
                <a:prstClr val="black"/>
              </a:solidFill>
              <a:latin typeface="Calibri" panose="020F0502020204030204"/>
            </a:endParaRPr>
          </a:p>
          <a:p>
            <a:pPr defTabSz="457200">
              <a:defRPr/>
            </a:pPr>
            <a:r>
              <a:rPr lang="en-US" sz="900" dirty="0">
                <a:solidFill>
                  <a:prstClr val="black"/>
                </a:solidFill>
                <a:latin typeface="Calibri" panose="020F0502020204030204"/>
              </a:rPr>
              <a:t>The strategy includes goals (e.g. "strengthening the legal framework for the information society" and "developing e-government services.”) that require effective data collection, analysis, and utilization to be achieved effectively.</a:t>
            </a:r>
          </a:p>
          <a:p>
            <a:pPr defTabSz="457200">
              <a:defRPr/>
            </a:pPr>
            <a:endParaRPr lang="en-US" sz="900" dirty="0">
              <a:solidFill>
                <a:prstClr val="black"/>
              </a:solidFill>
              <a:latin typeface="Calibri" panose="020F0502020204030204"/>
            </a:endParaRPr>
          </a:p>
          <a:p>
            <a:pPr defTabSz="457200">
              <a:defRPr/>
            </a:pPr>
            <a:r>
              <a:rPr lang="en-US" sz="900" dirty="0">
                <a:solidFill>
                  <a:prstClr val="black"/>
                </a:solidFill>
                <a:latin typeface="Calibri" panose="020F0502020204030204"/>
              </a:rPr>
              <a:t>National Development Strategies and the Poverty Reduction stress the importance of relevant and reliable statistical data to make decisions for successful program implementation and identify the demand for expanded capacity to analyze and interpret statistics in support of evidence-based policy making and implementation monitoring. </a:t>
            </a:r>
          </a:p>
          <a:p>
            <a:pPr defTabSz="457200">
              <a:defRPr/>
            </a:pPr>
            <a:endParaRPr lang="en-US" sz="900" dirty="0">
              <a:solidFill>
                <a:srgbClr val="4472C4">
                  <a:lumMod val="50000"/>
                </a:srgbClr>
              </a:solidFill>
              <a:latin typeface="Calibri" panose="020F0502020204030204"/>
              <a:cs typeface="Cordia New" panose="020B0304020202020204" pitchFamily="34" charset="-34"/>
            </a:endParaRPr>
          </a:p>
        </p:txBody>
      </p:sp>
      <p:pic>
        <p:nvPicPr>
          <p:cNvPr id="60" name="Picture 59">
            <a:hlinkClick r:id="rId4"/>
            <a:extLst>
              <a:ext uri="{FF2B5EF4-FFF2-40B4-BE49-F238E27FC236}">
                <a16:creationId xmlns:a16="http://schemas.microsoft.com/office/drawing/2014/main" id="{460A67A8-912A-D68E-0D3C-FC0E78E1C5FC}"/>
              </a:ext>
            </a:extLst>
          </p:cNvPr>
          <p:cNvPicPr>
            <a:picLocks noChangeAspect="1"/>
          </p:cNvPicPr>
          <p:nvPr/>
        </p:nvPicPr>
        <p:blipFill>
          <a:blip r:embed="rId5"/>
          <a:stretch>
            <a:fillRect/>
          </a:stretch>
        </p:blipFill>
        <p:spPr>
          <a:xfrm>
            <a:off x="7968800" y="164273"/>
            <a:ext cx="2918064" cy="476324"/>
          </a:xfrm>
          <a:prstGeom prst="rect">
            <a:avLst/>
          </a:prstGeom>
        </p:spPr>
      </p:pic>
    </p:spTree>
    <p:extLst>
      <p:ext uri="{BB962C8B-B14F-4D97-AF65-F5344CB8AC3E}">
        <p14:creationId xmlns:p14="http://schemas.microsoft.com/office/powerpoint/2010/main" val="177985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7B611D-0308-1CAC-2A0F-8B41B51D2854}"/>
              </a:ext>
            </a:extLst>
          </p:cNvPr>
          <p:cNvSpPr/>
          <p:nvPr/>
        </p:nvSpPr>
        <p:spPr>
          <a:xfrm>
            <a:off x="7142913" y="710152"/>
            <a:ext cx="1785201" cy="582534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spcAft>
                <a:spcPts val="600"/>
              </a:spcAft>
              <a:defRPr/>
            </a:pPr>
            <a:r>
              <a:rPr lang="en-AU" sz="900" dirty="0">
                <a:solidFill>
                  <a:srgbClr val="212529"/>
                </a:solidFill>
                <a:latin typeface="Calibri" panose="020F0502020204030204"/>
              </a:rPr>
              <a:t>The Digital Transformation Office is developing the </a:t>
            </a:r>
            <a:r>
              <a:rPr lang="en-AU" sz="900" dirty="0">
                <a:solidFill>
                  <a:srgbClr val="212529"/>
                </a:solidFill>
                <a:latin typeface="Calibri" panose="020F0502020204030204"/>
                <a:hlinkClick r:id="rId3"/>
              </a:rPr>
              <a:t>National Open Data Portal </a:t>
            </a:r>
            <a:r>
              <a:rPr lang="en-AU" sz="900" dirty="0">
                <a:solidFill>
                  <a:srgbClr val="212529"/>
                </a:solidFill>
                <a:latin typeface="Calibri" panose="020F0502020204030204"/>
              </a:rPr>
              <a:t>to make the data available to the public as open government data. The National Open Data Portal is a data sharing platform that will present anonymized and confidential open government data to citizens. </a:t>
            </a:r>
          </a:p>
          <a:p>
            <a:pPr defTabSz="457200">
              <a:spcAft>
                <a:spcPts val="600"/>
              </a:spcAft>
              <a:defRPr/>
            </a:pPr>
            <a:r>
              <a:rPr lang="en-AU" sz="900" dirty="0">
                <a:solidFill>
                  <a:srgbClr val="212529"/>
                </a:solidFill>
                <a:latin typeface="Calibri" panose="020F0502020204030204"/>
              </a:rPr>
              <a:t>DTO has launched the </a:t>
            </a:r>
            <a:r>
              <a:rPr lang="en-AU" sz="900" dirty="0">
                <a:solidFill>
                  <a:srgbClr val="212529"/>
                </a:solidFill>
                <a:latin typeface="Calibri" panose="020F0502020204030204"/>
                <a:hlinkClick r:id="rId4"/>
              </a:rPr>
              <a:t>National Data Dictionary project</a:t>
            </a:r>
            <a:r>
              <a:rPr lang="en-AU" sz="900" dirty="0">
                <a:solidFill>
                  <a:srgbClr val="212529"/>
                </a:solidFill>
                <a:latin typeface="Calibri" panose="020F0502020204030204"/>
              </a:rPr>
              <a:t>, which will include standards and definitions for the data used by public institutions and organizations in all application, platform and infrastructure layers.</a:t>
            </a: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400" dirty="0">
              <a:solidFill>
                <a:srgbClr val="1F1F1F"/>
              </a:solidFill>
              <a:latin typeface="Calibri" panose="020F0502020204030204"/>
            </a:endParaRPr>
          </a:p>
          <a:p>
            <a:pPr defTabSz="457200">
              <a:spcAft>
                <a:spcPts val="600"/>
              </a:spcAft>
              <a:defRPr/>
            </a:pPr>
            <a:r>
              <a:rPr lang="en-AU" sz="900" dirty="0">
                <a:solidFill>
                  <a:srgbClr val="1F1F1F"/>
                </a:solidFill>
                <a:latin typeface="Calibri" panose="020F0502020204030204"/>
              </a:rPr>
              <a:t>Several sector-specific initiatives are underway to integrate and share data within specific domains, such as healthcare, education, and agriculture. These initiatives aim to improve efficiency, effectiveness, and evidence-based decision-making in their respective sectors.</a:t>
            </a:r>
            <a:endParaRPr lang="en-AU" sz="900" dirty="0">
              <a:solidFill>
                <a:prstClr val="white"/>
              </a:solidFill>
              <a:latin typeface="Calibri" panose="020F0502020204030204"/>
            </a:endParaRPr>
          </a:p>
          <a:p>
            <a:pPr defTabSz="457200">
              <a:spcAft>
                <a:spcPts val="600"/>
              </a:spcAft>
              <a:defRPr/>
            </a:pPr>
            <a:br>
              <a:rPr lang="en-AU" sz="900" dirty="0">
                <a:solidFill>
                  <a:prstClr val="white"/>
                </a:solidFill>
                <a:latin typeface="Calibri" panose="020F0502020204030204"/>
              </a:rPr>
            </a:br>
            <a:endParaRPr lang="en-AU" sz="900" dirty="0">
              <a:solidFill>
                <a:prstClr val="white"/>
              </a:solidFill>
              <a:latin typeface="Calibri" panose="020F0502020204030204"/>
            </a:endParaRPr>
          </a:p>
          <a:p>
            <a:pPr defTabSz="457200" fontAlgn="base">
              <a:defRPr/>
            </a:pPr>
            <a:endParaRPr lang="en-US" sz="900" dirty="0">
              <a:solidFill>
                <a:srgbClr val="4472C4">
                  <a:lumMod val="50000"/>
                </a:srgbClr>
              </a:solidFill>
              <a:latin typeface="Calibri" panose="020F0502020204030204"/>
              <a:cs typeface="Cordia New" panose="020B0304020202020204" pitchFamily="34" charset="-34"/>
            </a:endParaRPr>
          </a:p>
        </p:txBody>
      </p:sp>
      <p:sp>
        <p:nvSpPr>
          <p:cNvPr id="35" name="Rectangle 34">
            <a:extLst>
              <a:ext uri="{FF2B5EF4-FFF2-40B4-BE49-F238E27FC236}">
                <a16:creationId xmlns:a16="http://schemas.microsoft.com/office/drawing/2014/main" id="{CC6A6E8C-0D2E-85F2-9432-61E6DAFF8127}"/>
              </a:ext>
            </a:extLst>
          </p:cNvPr>
          <p:cNvSpPr/>
          <p:nvPr/>
        </p:nvSpPr>
        <p:spPr>
          <a:xfrm>
            <a:off x="3266301" y="698550"/>
            <a:ext cx="1785201" cy="582534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spcAft>
                <a:spcPts val="600"/>
              </a:spcAft>
              <a:defRPr/>
            </a:pPr>
            <a:r>
              <a:rPr lang="en-AU" sz="900" dirty="0">
                <a:solidFill>
                  <a:srgbClr val="000000"/>
                </a:solidFill>
                <a:latin typeface="Calibri" panose="020F0502020204030204"/>
              </a:rPr>
              <a:t>The </a:t>
            </a:r>
            <a:r>
              <a:rPr lang="en-AU" sz="900" dirty="0">
                <a:solidFill>
                  <a:srgbClr val="000000"/>
                </a:solidFill>
                <a:latin typeface="Calibri" panose="020F0502020204030204"/>
                <a:hlinkClick r:id="rId5"/>
              </a:rPr>
              <a:t>Digital Transformation Office </a:t>
            </a:r>
            <a:r>
              <a:rPr lang="en-AU" sz="900" dirty="0">
                <a:solidFill>
                  <a:srgbClr val="000000"/>
                </a:solidFill>
                <a:latin typeface="Calibri" panose="020F0502020204030204"/>
              </a:rPr>
              <a:t>will lead the implementation of the digital transformation ecosystem by enhancing the performance of public institutions and increasing the efficiency and quality of their services in line with the goals, policies and strategies set by the President of the Republic of Türkiye.</a:t>
            </a:r>
          </a:p>
          <a:p>
            <a:pPr defTabSz="457200">
              <a:spcAft>
                <a:spcPts val="600"/>
              </a:spcAft>
              <a:defRPr/>
            </a:pPr>
            <a:r>
              <a:rPr lang="en-AU" sz="900" dirty="0">
                <a:solidFill>
                  <a:srgbClr val="000000"/>
                </a:solidFill>
                <a:latin typeface="Calibri" panose="020F0502020204030204"/>
              </a:rPr>
              <a:t>The </a:t>
            </a:r>
            <a:r>
              <a:rPr lang="en-AU" sz="900" dirty="0">
                <a:solidFill>
                  <a:srgbClr val="000000"/>
                </a:solidFill>
                <a:latin typeface="Calibri" panose="020F0502020204030204"/>
                <a:hlinkClick r:id="rId6"/>
              </a:rPr>
              <a:t>Turkish Statistical Institute </a:t>
            </a:r>
            <a:r>
              <a:rPr lang="en-AU" sz="900" dirty="0">
                <a:solidFill>
                  <a:srgbClr val="000000"/>
                </a:solidFill>
                <a:latin typeface="Calibri" panose="020F0502020204030204"/>
              </a:rPr>
              <a:t>(</a:t>
            </a:r>
            <a:r>
              <a:rPr lang="en-AU" sz="900" dirty="0" err="1">
                <a:solidFill>
                  <a:srgbClr val="000000"/>
                </a:solidFill>
                <a:latin typeface="Calibri" panose="020F0502020204030204"/>
              </a:rPr>
              <a:t>TurkStat</a:t>
            </a:r>
            <a:r>
              <a:rPr lang="en-AU" sz="900" dirty="0">
                <a:solidFill>
                  <a:srgbClr val="000000"/>
                </a:solidFill>
                <a:latin typeface="Calibri" panose="020F0502020204030204"/>
              </a:rPr>
              <a:t>) plays a crucial role in collecting, compiling, and disseminating official statistics, setting and implementing data standards, and promoting data literacy.</a:t>
            </a:r>
          </a:p>
          <a:p>
            <a:pPr defTabSz="457200">
              <a:spcAft>
                <a:spcPts val="600"/>
              </a:spcAft>
              <a:defRPr/>
            </a:pPr>
            <a:r>
              <a:rPr lang="en-AU" sz="900" dirty="0">
                <a:solidFill>
                  <a:srgbClr val="000000"/>
                </a:solidFill>
                <a:latin typeface="Calibri" panose="020F0502020204030204"/>
              </a:rPr>
              <a:t>The </a:t>
            </a:r>
            <a:r>
              <a:rPr lang="en-AU" sz="900" dirty="0">
                <a:solidFill>
                  <a:srgbClr val="000000"/>
                </a:solidFill>
                <a:latin typeface="Calibri" panose="020F0502020204030204"/>
                <a:hlinkClick r:id="rId7"/>
              </a:rPr>
              <a:t>Information and Communication Technologies Authority </a:t>
            </a:r>
            <a:r>
              <a:rPr lang="en-AU" sz="900" dirty="0">
                <a:solidFill>
                  <a:srgbClr val="000000"/>
                </a:solidFill>
                <a:latin typeface="Calibri" panose="020F0502020204030204"/>
              </a:rPr>
              <a:t>is responsible for developing and implementing policies and regulations related to information and communication technology, including those related to data privacy and cybersecurity</a:t>
            </a:r>
          </a:p>
          <a:p>
            <a:pPr defTabSz="457200">
              <a:spcAft>
                <a:spcPts val="600"/>
              </a:spcAft>
              <a:defRPr/>
            </a:pPr>
            <a:br>
              <a:rPr lang="en-AU" sz="900" dirty="0">
                <a:solidFill>
                  <a:prstClr val="white"/>
                </a:solidFill>
                <a:latin typeface="Calibri" panose="020F0502020204030204"/>
              </a:rPr>
            </a:br>
            <a:endParaRPr lang="en-AU" sz="900" dirty="0">
              <a:solidFill>
                <a:prstClr val="white"/>
              </a:solidFill>
              <a:latin typeface="Calibri" panose="020F0502020204030204"/>
            </a:endParaRPr>
          </a:p>
          <a:p>
            <a:pPr algn="just" defTabSz="457200">
              <a:spcBef>
                <a:spcPts val="600"/>
              </a:spcBef>
              <a:defRPr/>
            </a:pPr>
            <a:endParaRPr lang="en-US" sz="900" dirty="0">
              <a:solidFill>
                <a:srgbClr val="4472C4">
                  <a:lumMod val="50000"/>
                </a:srgbClr>
              </a:solidFill>
              <a:latin typeface="Calibri" panose="020F0502020204030204"/>
              <a:cs typeface="Cordia New" panose="020B0304020202020204" pitchFamily="34" charset="-34"/>
            </a:endParaRPr>
          </a:p>
        </p:txBody>
      </p:sp>
      <p:sp>
        <p:nvSpPr>
          <p:cNvPr id="36" name="Rectangle 35">
            <a:extLst>
              <a:ext uri="{FF2B5EF4-FFF2-40B4-BE49-F238E27FC236}">
                <a16:creationId xmlns:a16="http://schemas.microsoft.com/office/drawing/2014/main" id="{BFBB00E3-2B34-6159-490F-BB6E0FCDCF85}"/>
              </a:ext>
            </a:extLst>
          </p:cNvPr>
          <p:cNvSpPr/>
          <p:nvPr/>
        </p:nvSpPr>
        <p:spPr>
          <a:xfrm>
            <a:off x="5186124" y="698552"/>
            <a:ext cx="1785201" cy="582534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endParaRPr lang="en-AU" sz="900" dirty="0">
              <a:solidFill>
                <a:srgbClr val="1F1F1F"/>
              </a:solidFill>
              <a:latin typeface="Calibri" panose="020F0502020204030204"/>
            </a:endParaRPr>
          </a:p>
          <a:p>
            <a:pPr defTabSz="457200">
              <a:spcAft>
                <a:spcPts val="600"/>
              </a:spcAft>
              <a:defRPr/>
            </a:pPr>
            <a:r>
              <a:rPr lang="en-AU" sz="900" dirty="0">
                <a:solidFill>
                  <a:srgbClr val="1F1F1F"/>
                </a:solidFill>
                <a:latin typeface="Calibri" panose="020F0502020204030204"/>
              </a:rPr>
              <a:t>Duties of </a:t>
            </a:r>
            <a:r>
              <a:rPr lang="en-AU" sz="900" dirty="0" err="1">
                <a:solidFill>
                  <a:srgbClr val="1F1F1F"/>
                </a:solidFill>
                <a:latin typeface="Calibri" panose="020F0502020204030204"/>
              </a:rPr>
              <a:t>Turkstat</a:t>
            </a:r>
            <a:r>
              <a:rPr lang="en-AU" sz="900" dirty="0">
                <a:solidFill>
                  <a:srgbClr val="1F1F1F"/>
                </a:solidFill>
                <a:latin typeface="Calibri" panose="020F0502020204030204"/>
              </a:rPr>
              <a:t> under the </a:t>
            </a:r>
            <a:r>
              <a:rPr lang="en-AU" sz="900" dirty="0">
                <a:solidFill>
                  <a:srgbClr val="1F1F1F"/>
                </a:solidFill>
                <a:latin typeface="Calibri" panose="020F0502020204030204"/>
                <a:hlinkClick r:id="rId8"/>
              </a:rPr>
              <a:t>Statistics Law </a:t>
            </a:r>
            <a:r>
              <a:rPr lang="en-AU" sz="900" dirty="0">
                <a:solidFill>
                  <a:srgbClr val="1F1F1F"/>
                </a:solidFill>
                <a:latin typeface="Calibri" panose="020F0502020204030204"/>
              </a:rPr>
              <a:t>include Data Stewardship functions in relation to Official Statistics including:</a:t>
            </a:r>
            <a:endParaRPr lang="en-AU" sz="900" dirty="0">
              <a:solidFill>
                <a:prstClr val="white"/>
              </a:solidFill>
              <a:latin typeface="Calibri" panose="020F0502020204030204"/>
            </a:endParaRPr>
          </a:p>
          <a:p>
            <a:pPr marL="228600" indent="-228600" defTabSz="457200">
              <a:spcAft>
                <a:spcPts val="600"/>
              </a:spcAft>
              <a:buFont typeface="Arial" panose="020B0604020202020204" pitchFamily="34" charset="0"/>
              <a:buChar char="•"/>
              <a:defRPr/>
            </a:pPr>
            <a:r>
              <a:rPr lang="en-AU" sz="900" dirty="0">
                <a:solidFill>
                  <a:srgbClr val="1F1F1F"/>
                </a:solidFill>
                <a:latin typeface="Calibri" panose="020F0502020204030204"/>
              </a:rPr>
              <a:t>Determining the statistical methods, definitions, classifications and standards to be used in the production of official statistics in line with national and international norms; and </a:t>
            </a:r>
          </a:p>
          <a:p>
            <a:pPr marL="228600" indent="-228600" defTabSz="457200" fontAlgn="base">
              <a:spcAft>
                <a:spcPts val="600"/>
              </a:spcAft>
              <a:buFont typeface="Arial" panose="020B0604020202020204" pitchFamily="34" charset="0"/>
              <a:buChar char="•"/>
              <a:defRPr/>
            </a:pPr>
            <a:r>
              <a:rPr lang="en-AU" sz="900" dirty="0">
                <a:solidFill>
                  <a:srgbClr val="1F1F1F"/>
                </a:solidFill>
                <a:latin typeface="Calibri" panose="020F0502020204030204"/>
              </a:rPr>
              <a:t>Identifying the standards for the establishment of the national register systems, implement these standards, and to ensure their observance through inter-agency coordination </a:t>
            </a:r>
          </a:p>
          <a:p>
            <a:pPr defTabSz="457200">
              <a:spcAft>
                <a:spcPts val="600"/>
              </a:spcAft>
              <a:defRPr/>
            </a:pPr>
            <a:r>
              <a:rPr lang="en-AU" sz="900" dirty="0">
                <a:solidFill>
                  <a:srgbClr val="1F1F1F"/>
                </a:solidFill>
                <a:latin typeface="Calibri" panose="020F0502020204030204"/>
              </a:rPr>
              <a:t>The </a:t>
            </a:r>
            <a:r>
              <a:rPr lang="en-AU" sz="900" dirty="0">
                <a:solidFill>
                  <a:srgbClr val="000000"/>
                </a:solidFill>
                <a:latin typeface="Calibri" panose="020F0502020204030204"/>
                <a:hlinkClick r:id="rId5"/>
              </a:rPr>
              <a:t>Digital Transformation Office </a:t>
            </a:r>
            <a:r>
              <a:rPr lang="en-AU" sz="900" dirty="0">
                <a:solidFill>
                  <a:srgbClr val="1F1F1F"/>
                </a:solidFill>
                <a:latin typeface="Calibri" panose="020F0502020204030204"/>
              </a:rPr>
              <a:t> also plays a central role in whole-of-government data stewardship The DTO leads and coordinates efforts to ensure the effective and efficient management, utilization, and sharing of government data across all agencies.</a:t>
            </a:r>
            <a:endParaRPr lang="en-AU" sz="900" dirty="0">
              <a:solidFill>
                <a:prstClr val="white"/>
              </a:solidFill>
              <a:latin typeface="Calibri" panose="020F0502020204030204"/>
            </a:endParaRPr>
          </a:p>
          <a:p>
            <a:pPr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p:txBody>
      </p:sp>
      <p:sp>
        <p:nvSpPr>
          <p:cNvPr id="37" name="Rectangle 36">
            <a:extLst>
              <a:ext uri="{FF2B5EF4-FFF2-40B4-BE49-F238E27FC236}">
                <a16:creationId xmlns:a16="http://schemas.microsoft.com/office/drawing/2014/main" id="{642DD1F3-4713-E711-79B4-34C09D985548}"/>
              </a:ext>
            </a:extLst>
          </p:cNvPr>
          <p:cNvSpPr/>
          <p:nvPr/>
        </p:nvSpPr>
        <p:spPr>
          <a:xfrm>
            <a:off x="9103625" y="698550"/>
            <a:ext cx="1785201" cy="5825338"/>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600"/>
              </a:spcAft>
              <a:defRPr/>
            </a:pPr>
            <a:endParaRPr lang="en-AU" sz="900" dirty="0">
              <a:solidFill>
                <a:srgbClr val="000000"/>
              </a:solidFill>
              <a:latin typeface="Calibri" panose="020F0502020204030204"/>
            </a:endParaRPr>
          </a:p>
          <a:p>
            <a:pPr defTabSz="457200">
              <a:spcAft>
                <a:spcPts val="600"/>
              </a:spcAft>
              <a:defRPr/>
            </a:pPr>
            <a:endParaRPr lang="en-AU" sz="900" dirty="0">
              <a:solidFill>
                <a:srgbClr val="000000"/>
              </a:solidFill>
              <a:latin typeface="Calibri" panose="020F0502020204030204"/>
            </a:endParaRPr>
          </a:p>
          <a:p>
            <a:pPr defTabSz="457200">
              <a:spcAft>
                <a:spcPts val="600"/>
              </a:spcAft>
              <a:defRPr/>
            </a:pPr>
            <a:endParaRPr lang="en-AU" sz="900" dirty="0">
              <a:solidFill>
                <a:srgbClr val="000000"/>
              </a:solidFill>
              <a:latin typeface="Calibri" panose="020F0502020204030204"/>
            </a:endParaRPr>
          </a:p>
          <a:p>
            <a:pPr defTabSz="457200">
              <a:spcAft>
                <a:spcPts val="600"/>
              </a:spcAft>
              <a:defRPr/>
            </a:pPr>
            <a:endParaRPr lang="en-AU" sz="900" dirty="0">
              <a:solidFill>
                <a:srgbClr val="000000"/>
              </a:solidFill>
              <a:latin typeface="Calibri" panose="020F0502020204030204"/>
            </a:endParaRPr>
          </a:p>
          <a:p>
            <a:pPr defTabSz="457200">
              <a:spcAft>
                <a:spcPts val="600"/>
              </a:spcAft>
              <a:defRPr/>
            </a:pPr>
            <a:endParaRPr lang="en-AU" sz="900" dirty="0">
              <a:solidFill>
                <a:srgbClr val="000000"/>
              </a:solidFill>
              <a:latin typeface="Calibri" panose="020F0502020204030204"/>
            </a:endParaRPr>
          </a:p>
          <a:p>
            <a:pPr defTabSz="457200">
              <a:spcAft>
                <a:spcPts val="600"/>
              </a:spcAft>
              <a:defRPr/>
            </a:pPr>
            <a:r>
              <a:rPr lang="en-AU" sz="900" dirty="0">
                <a:solidFill>
                  <a:srgbClr val="000000"/>
                </a:solidFill>
                <a:latin typeface="Calibri" panose="020F0502020204030204"/>
              </a:rPr>
              <a:t>Several regulations and laws in Turkey govern data sharing and use, aiming to strike a balance between promoting data-driven innovation and protecting personal privacy. </a:t>
            </a:r>
          </a:p>
          <a:p>
            <a:pPr defTabSz="457200">
              <a:spcAft>
                <a:spcPts val="600"/>
              </a:spcAft>
              <a:defRPr/>
            </a:pPr>
            <a:r>
              <a:rPr lang="en-AU" sz="900" dirty="0">
                <a:solidFill>
                  <a:srgbClr val="000000"/>
                </a:solidFill>
                <a:latin typeface="Calibri" panose="020F0502020204030204"/>
              </a:rPr>
              <a:t>The </a:t>
            </a:r>
            <a:r>
              <a:rPr lang="en-AU" sz="900" dirty="0">
                <a:solidFill>
                  <a:srgbClr val="000000"/>
                </a:solidFill>
                <a:latin typeface="Calibri" panose="020F0502020204030204"/>
                <a:hlinkClick r:id="rId9"/>
              </a:rPr>
              <a:t>Law on the Protection of Personal Data </a:t>
            </a:r>
            <a:r>
              <a:rPr lang="en-AU" sz="900" dirty="0">
                <a:solidFill>
                  <a:srgbClr val="000000"/>
                </a:solidFill>
                <a:latin typeface="Calibri" panose="020F0502020204030204"/>
              </a:rPr>
              <a:t>sets out principles for collecting, storing, processing, and transferring personal data, including consent requirements, data security measures, and individual rights.</a:t>
            </a:r>
          </a:p>
          <a:p>
            <a:pPr defTabSz="457200">
              <a:spcAft>
                <a:spcPts val="600"/>
              </a:spcAft>
              <a:defRPr/>
            </a:pPr>
            <a:r>
              <a:rPr lang="en-AU" sz="900" dirty="0">
                <a:solidFill>
                  <a:srgbClr val="000000"/>
                </a:solidFill>
                <a:latin typeface="Calibri" panose="020F0502020204030204"/>
              </a:rPr>
              <a:t>Regulation on the Processing of Personal Data in the Electronic Communications Sector sets out specific rules for the processing of personal data in the electronic communications sector. </a:t>
            </a:r>
          </a:p>
          <a:p>
            <a:pPr defTabSz="457200">
              <a:spcAft>
                <a:spcPts val="600"/>
              </a:spcAft>
              <a:defRPr/>
            </a:pPr>
            <a:r>
              <a:rPr lang="en-AU" sz="900" dirty="0">
                <a:solidFill>
                  <a:srgbClr val="000000"/>
                </a:solidFill>
                <a:latin typeface="Calibri" panose="020F0502020204030204"/>
              </a:rPr>
              <a:t>Turkish Criminal Code contains provisions criminalizing various data-related offenses, such as unauthorized access to personal data, unlawful use of personal data, and data breaches.</a:t>
            </a:r>
          </a:p>
          <a:p>
            <a:pPr defTabSz="457200">
              <a:spcAft>
                <a:spcPts val="600"/>
              </a:spcAft>
              <a:defRPr/>
            </a:pPr>
            <a:r>
              <a:rPr lang="en-AU" sz="900" dirty="0">
                <a:solidFill>
                  <a:srgbClr val="000000"/>
                </a:solidFill>
                <a:latin typeface="Calibri" panose="020F0502020204030204"/>
              </a:rPr>
              <a:t>Law on Information and Communication Technologies (ICT Law) establishes the ICT Authority and assigns it responsibility for developing and implementing policies and regulations related to ICT, including data privacy and cybersecurity.</a:t>
            </a:r>
          </a:p>
          <a:p>
            <a:pPr defTabSz="457200">
              <a:defRPr/>
            </a:pPr>
            <a:br>
              <a:rPr lang="en-AU" sz="1600" dirty="0">
                <a:solidFill>
                  <a:prstClr val="white"/>
                </a:solidFill>
                <a:latin typeface="Calibri" panose="020F0502020204030204"/>
              </a:rPr>
            </a:br>
            <a:endParaRPr lang="en-AU" sz="1600" dirty="0">
              <a:solidFill>
                <a:prstClr val="white"/>
              </a:solidFill>
              <a:latin typeface="Calibri" panose="020F0502020204030204"/>
            </a:endParaRPr>
          </a:p>
          <a:p>
            <a:pPr defTabSz="457200">
              <a:spcBef>
                <a:spcPts val="325"/>
              </a:spcBef>
              <a:defRPr/>
            </a:pPr>
            <a:endParaRPr lang="en-US" sz="1463" dirty="0">
              <a:solidFill>
                <a:prstClr val="white"/>
              </a:solidFill>
              <a:latin typeface="Calibri" panose="020F0502020204030204"/>
            </a:endParaRPr>
          </a:p>
        </p:txBody>
      </p:sp>
      <p:sp>
        <p:nvSpPr>
          <p:cNvPr id="39" name="Flowchart: Document 38">
            <a:extLst>
              <a:ext uri="{FF2B5EF4-FFF2-40B4-BE49-F238E27FC236}">
                <a16:creationId xmlns:a16="http://schemas.microsoft.com/office/drawing/2014/main" id="{87C98F17-8528-B5B3-5BB4-556326AF4FDE}"/>
              </a:ext>
            </a:extLst>
          </p:cNvPr>
          <p:cNvSpPr/>
          <p:nvPr/>
        </p:nvSpPr>
        <p:spPr>
          <a:xfrm>
            <a:off x="1311918"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138" b="1" dirty="0">
                <a:solidFill>
                  <a:prstClr val="white"/>
                </a:solidFill>
                <a:latin typeface="Calibri" panose="020F0502020204030204"/>
              </a:rPr>
              <a:t>1. Vision and policy intent</a:t>
            </a:r>
            <a:endParaRPr lang="en-US" sz="1138" b="1" dirty="0">
              <a:solidFill>
                <a:prstClr val="white"/>
              </a:solidFill>
              <a:latin typeface="Calibri" panose="020F0502020204030204"/>
            </a:endParaRPr>
          </a:p>
        </p:txBody>
      </p:sp>
      <p:sp>
        <p:nvSpPr>
          <p:cNvPr id="40" name="Flowchart: Document 39">
            <a:extLst>
              <a:ext uri="{FF2B5EF4-FFF2-40B4-BE49-F238E27FC236}">
                <a16:creationId xmlns:a16="http://schemas.microsoft.com/office/drawing/2014/main" id="{841F2E04-C4B0-B284-F148-9845FE78AE30}"/>
              </a:ext>
            </a:extLst>
          </p:cNvPr>
          <p:cNvSpPr/>
          <p:nvPr/>
        </p:nvSpPr>
        <p:spPr>
          <a:xfrm>
            <a:off x="3266299"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defTabSz="457200">
              <a:defRPr/>
            </a:pPr>
            <a:r>
              <a:rPr lang="en-US" sz="1138" b="1">
                <a:solidFill>
                  <a:srgbClr val="FFFFFF"/>
                </a:solidFill>
                <a:latin typeface="Calibri" panose="020F0502020204030204"/>
                <a:ea typeface="Lato Semibold" panose="020F0502020204030203" pitchFamily="34" charset="0"/>
                <a:cs typeface="Poppins Medium" pitchFamily="2" charset="77"/>
              </a:rPr>
              <a:t>2. Data </a:t>
            </a:r>
            <a:r>
              <a:rPr lang="en-US" sz="1138" b="1">
                <a:solidFill>
                  <a:srgbClr val="FFFFFF"/>
                </a:solidFill>
                <a:latin typeface="Calibri" panose="020F0502020204030204"/>
                <a:ea typeface="Lato Semibold" panose="020F0502020204030203" pitchFamily="34" charset="0"/>
                <a:cs typeface="Calibri" panose="020F0502020204030204" pitchFamily="34" charset="0"/>
              </a:rPr>
              <a:t>Management: policies, rules &amp; institutions</a:t>
            </a:r>
            <a:endParaRPr lang="en-US" sz="1138" b="1">
              <a:solidFill>
                <a:prstClr val="white"/>
              </a:solidFill>
              <a:latin typeface="Calibri" panose="020F0502020204030204"/>
              <a:cs typeface="Calibri" panose="020F0502020204030204" pitchFamily="34" charset="0"/>
            </a:endParaRPr>
          </a:p>
        </p:txBody>
      </p:sp>
      <p:sp>
        <p:nvSpPr>
          <p:cNvPr id="42" name="Flowchart: Document 41">
            <a:extLst>
              <a:ext uri="{FF2B5EF4-FFF2-40B4-BE49-F238E27FC236}">
                <a16:creationId xmlns:a16="http://schemas.microsoft.com/office/drawing/2014/main" id="{B2266F93-B7C3-DA9C-AA2C-C9CC565923E7}"/>
              </a:ext>
            </a:extLst>
          </p:cNvPr>
          <p:cNvSpPr/>
          <p:nvPr/>
        </p:nvSpPr>
        <p:spPr>
          <a:xfrm>
            <a:off x="5193989"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801">
              <a:defRPr/>
            </a:pPr>
            <a:r>
              <a:rPr lang="en-US" sz="1138" b="1">
                <a:solidFill>
                  <a:srgbClr val="FFFFFF"/>
                </a:solidFill>
                <a:latin typeface="Calibri" panose="020F0502020204030204" pitchFamily="34" charset="0"/>
                <a:ea typeface="Lato Semibold" panose="020F0502020204030203" pitchFamily="34" charset="0"/>
                <a:cs typeface="Calibri" panose="020F0502020204030204" pitchFamily="34" charset="0"/>
              </a:rPr>
              <a:t>3. Data custodians and data  stewardship</a:t>
            </a:r>
            <a:endParaRPr lang="en-US" sz="1463">
              <a:solidFill>
                <a:prstClr val="white"/>
              </a:solidFill>
              <a:latin typeface="Calibri" panose="020F0502020204030204"/>
            </a:endParaRPr>
          </a:p>
        </p:txBody>
      </p:sp>
      <p:sp>
        <p:nvSpPr>
          <p:cNvPr id="43" name="Flowchart: Document 42">
            <a:extLst>
              <a:ext uri="{FF2B5EF4-FFF2-40B4-BE49-F238E27FC236}">
                <a16:creationId xmlns:a16="http://schemas.microsoft.com/office/drawing/2014/main" id="{2FB6768A-11E8-C9ED-3854-F682F55AA8EA}"/>
              </a:ext>
            </a:extLst>
          </p:cNvPr>
          <p:cNvSpPr/>
          <p:nvPr/>
        </p:nvSpPr>
        <p:spPr>
          <a:xfrm>
            <a:off x="9106034" y="699855"/>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138" b="1">
                <a:solidFill>
                  <a:srgbClr val="FFFFFF"/>
                </a:solidFill>
                <a:latin typeface="Calibri" panose="020F0502020204030204" pitchFamily="34" charset="0"/>
                <a:ea typeface="Lato Semibold" panose="020F0502020204030203" pitchFamily="34" charset="0"/>
                <a:cs typeface="Calibri" panose="020F0502020204030204" pitchFamily="34" charset="0"/>
              </a:rPr>
              <a:t>5. Data sharing, risks &amp; mitigation</a:t>
            </a:r>
          </a:p>
        </p:txBody>
      </p:sp>
      <p:sp>
        <p:nvSpPr>
          <p:cNvPr id="44" name="Flowchart: Document 43">
            <a:extLst>
              <a:ext uri="{FF2B5EF4-FFF2-40B4-BE49-F238E27FC236}">
                <a16:creationId xmlns:a16="http://schemas.microsoft.com/office/drawing/2014/main" id="{86CA5A62-C6D6-ED1F-F579-7672526A30C0}"/>
              </a:ext>
            </a:extLst>
          </p:cNvPr>
          <p:cNvSpPr/>
          <p:nvPr/>
        </p:nvSpPr>
        <p:spPr>
          <a:xfrm>
            <a:off x="7147058" y="698551"/>
            <a:ext cx="1780830" cy="638966"/>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defTabSz="457200">
              <a:defRPr/>
            </a:pPr>
            <a:r>
              <a:rPr lang="en-GB" sz="1138" b="1">
                <a:solidFill>
                  <a:srgbClr val="FFFFFF"/>
                </a:solidFill>
                <a:latin typeface="Calibri" panose="020F0502020204030204" pitchFamily="34" charset="0"/>
                <a:ea typeface="Lato Semibold" panose="020F0502020204030203" pitchFamily="34" charset="0"/>
                <a:cs typeface="Calibri" panose="020F0502020204030204" pitchFamily="34" charset="0"/>
              </a:rPr>
              <a:t>4. Data sharing, accessibility and integration</a:t>
            </a:r>
            <a:endParaRPr lang="en-US" sz="1138" b="1">
              <a:solidFill>
                <a:srgbClr val="FFFFFF"/>
              </a:solidFill>
              <a:latin typeface="Calibri" panose="020F0502020204030204" pitchFamily="34" charset="0"/>
              <a:ea typeface="Lato Semibold" panose="020F0502020204030203" pitchFamily="34" charset="0"/>
              <a:cs typeface="Calibri" panose="020F0502020204030204" pitchFamily="34" charset="0"/>
            </a:endParaRPr>
          </a:p>
        </p:txBody>
      </p:sp>
      <p:sp>
        <p:nvSpPr>
          <p:cNvPr id="52" name="TextBox 51">
            <a:extLst>
              <a:ext uri="{FF2B5EF4-FFF2-40B4-BE49-F238E27FC236}">
                <a16:creationId xmlns:a16="http://schemas.microsoft.com/office/drawing/2014/main" id="{92FF62F0-F6A9-307D-D6F7-EF22FB87CF2F}"/>
              </a:ext>
            </a:extLst>
          </p:cNvPr>
          <p:cNvSpPr txBox="1"/>
          <p:nvPr/>
        </p:nvSpPr>
        <p:spPr>
          <a:xfrm>
            <a:off x="2580762" y="218640"/>
            <a:ext cx="7090803" cy="442429"/>
          </a:xfrm>
          <a:prstGeom prst="rect">
            <a:avLst/>
          </a:prstGeom>
          <a:noFill/>
        </p:spPr>
        <p:txBody>
          <a:bodyPr wrap="square">
            <a:spAutoFit/>
          </a:bodyPr>
          <a:lstStyle/>
          <a:p>
            <a:pPr algn="ctr" defTabSz="742801">
              <a:defRPr/>
            </a:pPr>
            <a:r>
              <a:rPr lang="en-US" sz="2275" b="1" dirty="0">
                <a:solidFill>
                  <a:srgbClr val="A1ADFD">
                    <a:lumMod val="25000"/>
                  </a:srgbClr>
                </a:solidFill>
                <a:latin typeface="Poppins" pitchFamily="2" charset="77"/>
                <a:ea typeface="Lato Heavy" charset="0"/>
                <a:cs typeface="Poppins" pitchFamily="2" charset="77"/>
              </a:rPr>
              <a:t>Türkiye: Data governance profile</a:t>
            </a:r>
          </a:p>
        </p:txBody>
      </p:sp>
      <p:pic>
        <p:nvPicPr>
          <p:cNvPr id="2" name="Picture 1">
            <a:hlinkClick r:id="rId10"/>
            <a:extLst>
              <a:ext uri="{FF2B5EF4-FFF2-40B4-BE49-F238E27FC236}">
                <a16:creationId xmlns:a16="http://schemas.microsoft.com/office/drawing/2014/main" id="{56ADCCFE-A49F-2B71-253C-BEF64719428A}"/>
              </a:ext>
            </a:extLst>
          </p:cNvPr>
          <p:cNvPicPr>
            <a:picLocks noChangeAspect="1"/>
          </p:cNvPicPr>
          <p:nvPr/>
        </p:nvPicPr>
        <p:blipFill>
          <a:blip r:embed="rId11"/>
          <a:stretch>
            <a:fillRect/>
          </a:stretch>
        </p:blipFill>
        <p:spPr>
          <a:xfrm>
            <a:off x="9402009" y="61975"/>
            <a:ext cx="848120" cy="617835"/>
          </a:xfrm>
          <a:prstGeom prst="rect">
            <a:avLst/>
          </a:prstGeom>
        </p:spPr>
      </p:pic>
      <p:sp>
        <p:nvSpPr>
          <p:cNvPr id="4" name="Rectangle 3">
            <a:extLst>
              <a:ext uri="{FF2B5EF4-FFF2-40B4-BE49-F238E27FC236}">
                <a16:creationId xmlns:a16="http://schemas.microsoft.com/office/drawing/2014/main" id="{8EE3BE74-2DCA-E823-06C4-47481D160897}"/>
              </a:ext>
            </a:extLst>
          </p:cNvPr>
          <p:cNvSpPr/>
          <p:nvPr/>
        </p:nvSpPr>
        <p:spPr>
          <a:xfrm>
            <a:off x="1309195" y="710152"/>
            <a:ext cx="1785201" cy="582534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spcBef>
                <a:spcPts val="325"/>
              </a:spcBef>
              <a:defRPr/>
            </a:pPr>
            <a:endParaRPr lang="en-US" sz="900" dirty="0">
              <a:solidFill>
                <a:srgbClr val="4472C4">
                  <a:lumMod val="50000"/>
                </a:srgbClr>
              </a:solidFill>
              <a:latin typeface="Calibri" panose="020F0502020204030204"/>
              <a:cs typeface="Cordia New" panose="020B0304020202020204" pitchFamily="34" charset="-3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defRPr/>
            </a:pPr>
            <a:endParaRPr lang="en-AU" sz="900" dirty="0">
              <a:solidFill>
                <a:srgbClr val="000000"/>
              </a:solidFill>
              <a:latin typeface="Calibri" panose="020F0502020204030204"/>
            </a:endParaRPr>
          </a:p>
          <a:p>
            <a:pPr defTabSz="457200">
              <a:spcAft>
                <a:spcPts val="600"/>
              </a:spcAft>
              <a:defRPr/>
            </a:pPr>
            <a:r>
              <a:rPr lang="en-AU" sz="900" dirty="0">
                <a:solidFill>
                  <a:srgbClr val="000000"/>
                </a:solidFill>
                <a:latin typeface="Calibri" panose="020F0502020204030204"/>
              </a:rPr>
              <a:t>The preparations towards a new Digital Government Strategy, which will set out the roadmap of </a:t>
            </a:r>
            <a:r>
              <a:rPr lang="en-AU" sz="900" dirty="0" err="1">
                <a:solidFill>
                  <a:srgbClr val="000000"/>
                </a:solidFill>
                <a:latin typeface="Calibri" panose="020F0502020204030204"/>
              </a:rPr>
              <a:t>Türkiye</a:t>
            </a:r>
            <a:r>
              <a:rPr lang="en-AU" sz="900" dirty="0">
                <a:solidFill>
                  <a:srgbClr val="000000"/>
                </a:solidFill>
                <a:latin typeface="Calibri" panose="020F0502020204030204"/>
              </a:rPr>
              <a:t> in its transition from an "e-government" to a "digital government" for the upcoming period, is currently in progress.</a:t>
            </a:r>
            <a:endParaRPr lang="en-AU" sz="900" dirty="0">
              <a:solidFill>
                <a:prstClr val="white"/>
              </a:solidFill>
              <a:latin typeface="Calibri" panose="020F0502020204030204"/>
            </a:endParaRPr>
          </a:p>
          <a:p>
            <a:pPr defTabSz="457200">
              <a:spcAft>
                <a:spcPts val="600"/>
              </a:spcAft>
              <a:defRPr/>
            </a:pPr>
            <a:r>
              <a:rPr lang="en-AU" sz="900" dirty="0">
                <a:solidFill>
                  <a:srgbClr val="000000"/>
                </a:solidFill>
                <a:latin typeface="Calibri" panose="020F0502020204030204"/>
              </a:rPr>
              <a:t>The new </a:t>
            </a:r>
            <a:r>
              <a:rPr lang="en-AU" sz="900" dirty="0">
                <a:solidFill>
                  <a:srgbClr val="000000"/>
                </a:solidFill>
                <a:latin typeface="Calibri" panose="020F0502020204030204"/>
                <a:hlinkClick r:id="rId12"/>
              </a:rPr>
              <a:t>Digital Government Strategy</a:t>
            </a:r>
            <a:r>
              <a:rPr lang="en-AU" sz="900" dirty="0">
                <a:solidFill>
                  <a:srgbClr val="000000"/>
                </a:solidFill>
                <a:latin typeface="Calibri" panose="020F0502020204030204"/>
              </a:rPr>
              <a:t>, a successor of the 2015-2018 Information Society Strategy and Action Plan and the 2016-2019 National e-Government Strategy and Action Plan, is being prepared with the vision of a data-driven government structure and a user oriented public service delivery.</a:t>
            </a:r>
            <a:endParaRPr lang="en-AU" sz="900" dirty="0">
              <a:solidFill>
                <a:prstClr val="white"/>
              </a:solidFill>
              <a:latin typeface="Calibri" panose="020F0502020204030204"/>
            </a:endParaRPr>
          </a:p>
          <a:p>
            <a:pPr defTabSz="457200">
              <a:spcAft>
                <a:spcPts val="600"/>
              </a:spcAft>
              <a:defRPr/>
            </a:pPr>
            <a:r>
              <a:rPr lang="en-AU" sz="900" dirty="0">
                <a:solidFill>
                  <a:srgbClr val="000000"/>
                </a:solidFill>
                <a:latin typeface="Calibri" panose="020F0502020204030204"/>
              </a:rPr>
              <a:t>Data dictionary and corporate architecture activities continue with the purpose of providing a more sustainable structure for the corporate information systems needed for Digital Türkiye (e-Government) service delivery.</a:t>
            </a:r>
          </a:p>
          <a:p>
            <a:pPr defTabSz="457200">
              <a:spcAft>
                <a:spcPts val="600"/>
              </a:spcAft>
              <a:defRPr/>
            </a:pPr>
            <a:r>
              <a:rPr lang="en-AU" sz="900" dirty="0">
                <a:solidFill>
                  <a:srgbClr val="000000"/>
                </a:solidFill>
                <a:latin typeface="Calibri" panose="020F0502020204030204"/>
              </a:rPr>
              <a:t>This will eliminate obstacles hindering data sharing among public institutions and provide high quality integrated services with high value added.</a:t>
            </a:r>
            <a:endParaRPr lang="en-AU" sz="900" dirty="0">
              <a:solidFill>
                <a:prstClr val="white"/>
              </a:solidFill>
              <a:latin typeface="Calibri" panose="020F0502020204030204"/>
            </a:endParaRPr>
          </a:p>
          <a:p>
            <a:pPr defTabSz="457200" fontAlgn="base">
              <a:defRPr/>
            </a:pPr>
            <a:endParaRPr lang="en-US" sz="900" dirty="0">
              <a:solidFill>
                <a:srgbClr val="4472C4">
                  <a:lumMod val="50000"/>
                </a:srgbClr>
              </a:solidFill>
              <a:latin typeface="Calibri" panose="020F0502020204030204"/>
              <a:cs typeface="Cordia New" panose="020B0304020202020204" pitchFamily="34" charset="-34"/>
            </a:endParaRPr>
          </a:p>
        </p:txBody>
      </p:sp>
      <p:pic>
        <p:nvPicPr>
          <p:cNvPr id="9" name="Picture 8">
            <a:extLst>
              <a:ext uri="{FF2B5EF4-FFF2-40B4-BE49-F238E27FC236}">
                <a16:creationId xmlns:a16="http://schemas.microsoft.com/office/drawing/2014/main" id="{534C7417-D173-0BE4-40F9-7BF8574FCF4A}"/>
              </a:ext>
            </a:extLst>
          </p:cNvPr>
          <p:cNvPicPr>
            <a:picLocks noChangeAspect="1"/>
          </p:cNvPicPr>
          <p:nvPr/>
        </p:nvPicPr>
        <p:blipFill rotWithShape="1">
          <a:blip r:embed="rId13"/>
          <a:srcRect l="53859" r="-1"/>
          <a:stretch/>
        </p:blipFill>
        <p:spPr>
          <a:xfrm>
            <a:off x="7212398" y="3902114"/>
            <a:ext cx="1646228" cy="1081326"/>
          </a:xfrm>
          <a:prstGeom prst="rect">
            <a:avLst/>
          </a:prstGeom>
        </p:spPr>
      </p:pic>
      <p:pic>
        <p:nvPicPr>
          <p:cNvPr id="10" name="Picture 9">
            <a:extLst>
              <a:ext uri="{FF2B5EF4-FFF2-40B4-BE49-F238E27FC236}">
                <a16:creationId xmlns:a16="http://schemas.microsoft.com/office/drawing/2014/main" id="{05ED723A-FF1F-6DA0-4A5D-C25B0AEDC6C7}"/>
              </a:ext>
            </a:extLst>
          </p:cNvPr>
          <p:cNvPicPr>
            <a:picLocks noChangeAspect="1"/>
          </p:cNvPicPr>
          <p:nvPr/>
        </p:nvPicPr>
        <p:blipFill rotWithShape="1">
          <a:blip r:embed="rId13"/>
          <a:srcRect t="18737" r="43431" b="58478"/>
          <a:stretch/>
        </p:blipFill>
        <p:spPr>
          <a:xfrm>
            <a:off x="7216108" y="3644135"/>
            <a:ext cx="1642732" cy="246378"/>
          </a:xfrm>
          <a:prstGeom prst="rect">
            <a:avLst/>
          </a:prstGeom>
        </p:spPr>
      </p:pic>
    </p:spTree>
    <p:extLst>
      <p:ext uri="{BB962C8B-B14F-4D97-AF65-F5344CB8AC3E}">
        <p14:creationId xmlns:p14="http://schemas.microsoft.com/office/powerpoint/2010/main" val="80794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19AC-A6DA-36F7-5F22-4E401C1E7A4A}"/>
              </a:ext>
            </a:extLst>
          </p:cNvPr>
          <p:cNvSpPr>
            <a:spLocks noGrp="1"/>
          </p:cNvSpPr>
          <p:nvPr>
            <p:ph type="title"/>
          </p:nvPr>
        </p:nvSpPr>
        <p:spPr>
          <a:xfrm>
            <a:off x="838199" y="981440"/>
            <a:ext cx="10250715" cy="709248"/>
          </a:xfrm>
        </p:spPr>
        <p:txBody>
          <a:bodyPr>
            <a:normAutofit fontScale="90000"/>
          </a:bodyPr>
          <a:lstStyle/>
          <a:p>
            <a:r>
              <a:rPr lang="en-US" dirty="0">
                <a:solidFill>
                  <a:schemeClr val="tx2"/>
                </a:solidFill>
              </a:rPr>
              <a:t>Our Focus: Building Stewardship in Asia-Pacific</a:t>
            </a:r>
          </a:p>
        </p:txBody>
      </p:sp>
      <p:sp>
        <p:nvSpPr>
          <p:cNvPr id="3" name="Content Placeholder 2">
            <a:extLst>
              <a:ext uri="{FF2B5EF4-FFF2-40B4-BE49-F238E27FC236}">
                <a16:creationId xmlns:a16="http://schemas.microsoft.com/office/drawing/2014/main" id="{02E31E70-B7BA-F6EF-511E-3E9DDD9CA7FE}"/>
              </a:ext>
            </a:extLst>
          </p:cNvPr>
          <p:cNvSpPr>
            <a:spLocks noGrp="1"/>
          </p:cNvSpPr>
          <p:nvPr>
            <p:ph idx="1"/>
          </p:nvPr>
        </p:nvSpPr>
        <p:spPr/>
        <p:txBody>
          <a:bodyPr/>
          <a:lstStyle/>
          <a:p>
            <a:endParaRPr lang="en-US" b="0" dirty="0"/>
          </a:p>
          <a:p>
            <a:r>
              <a:rPr lang="en-US" b="0" dirty="0"/>
              <a:t>Integrating data stewardship principles directly into ESCAP’s statistical capacity building programs.</a:t>
            </a:r>
          </a:p>
          <a:p>
            <a:r>
              <a:rPr lang="en-US" b="0" dirty="0"/>
              <a:t>Supporting member states in developing national data governance policies across all statistical domains</a:t>
            </a:r>
          </a:p>
          <a:p>
            <a:r>
              <a:rPr lang="en-US" b="0" dirty="0"/>
              <a:t>Fostering partnerships for better data sharing and collaboration.</a:t>
            </a:r>
          </a:p>
          <a:p>
            <a:r>
              <a:rPr lang="en-US" b="0" dirty="0"/>
              <a:t>Championing data equity to ensure no one is invisible in our statistics </a:t>
            </a:r>
            <a:r>
              <a:rPr lang="en-US" sz="2000" b="0" i="1" dirty="0"/>
              <a:t>(e.g.SDG progress report.)</a:t>
            </a:r>
          </a:p>
          <a:p>
            <a:pPr marL="0" indent="0">
              <a:buNone/>
            </a:pPr>
            <a:endParaRPr lang="en-US" dirty="0"/>
          </a:p>
        </p:txBody>
      </p:sp>
    </p:spTree>
    <p:extLst>
      <p:ext uri="{BB962C8B-B14F-4D97-AF65-F5344CB8AC3E}">
        <p14:creationId xmlns:p14="http://schemas.microsoft.com/office/powerpoint/2010/main" val="269523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B62B-5A5C-9D3C-3522-0FB804DD9ED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B9B234-7558-848F-8782-A77E9A73FEAF}"/>
              </a:ext>
            </a:extLst>
          </p:cNvPr>
          <p:cNvPicPr>
            <a:picLocks noChangeAspect="1"/>
          </p:cNvPicPr>
          <p:nvPr/>
        </p:nvPicPr>
        <p:blipFill>
          <a:blip r:embed="rId3"/>
          <a:stretch>
            <a:fillRect/>
          </a:stretch>
        </p:blipFill>
        <p:spPr>
          <a:xfrm>
            <a:off x="-42532" y="-1188"/>
            <a:ext cx="12234532" cy="197693"/>
          </a:xfrm>
          <a:prstGeom prst="rect">
            <a:avLst/>
          </a:prstGeom>
        </p:spPr>
      </p:pic>
      <p:pic>
        <p:nvPicPr>
          <p:cNvPr id="6" name="Picture 5">
            <a:extLst>
              <a:ext uri="{FF2B5EF4-FFF2-40B4-BE49-F238E27FC236}">
                <a16:creationId xmlns:a16="http://schemas.microsoft.com/office/drawing/2014/main" id="{1C26D5E0-7B25-F26B-C9AB-727CFC160F22}"/>
              </a:ext>
            </a:extLst>
          </p:cNvPr>
          <p:cNvPicPr>
            <a:picLocks noChangeAspect="1"/>
          </p:cNvPicPr>
          <p:nvPr/>
        </p:nvPicPr>
        <p:blipFill>
          <a:blip r:embed="rId3"/>
          <a:stretch>
            <a:fillRect/>
          </a:stretch>
        </p:blipFill>
        <p:spPr>
          <a:xfrm>
            <a:off x="-21266" y="6662181"/>
            <a:ext cx="12234532" cy="197693"/>
          </a:xfrm>
          <a:prstGeom prst="rect">
            <a:avLst/>
          </a:prstGeom>
        </p:spPr>
      </p:pic>
      <p:grpSp>
        <p:nvGrpSpPr>
          <p:cNvPr id="2" name="Group 1">
            <a:extLst>
              <a:ext uri="{FF2B5EF4-FFF2-40B4-BE49-F238E27FC236}">
                <a16:creationId xmlns:a16="http://schemas.microsoft.com/office/drawing/2014/main" id="{71D04117-625A-0570-AC4F-A51C0F280E11}"/>
              </a:ext>
            </a:extLst>
          </p:cNvPr>
          <p:cNvGrpSpPr/>
          <p:nvPr/>
        </p:nvGrpSpPr>
        <p:grpSpPr>
          <a:xfrm>
            <a:off x="-33966" y="186365"/>
            <a:ext cx="3049309" cy="6660809"/>
            <a:chOff x="296536" y="185678"/>
            <a:chExt cx="3051659" cy="6661495"/>
          </a:xfrm>
        </p:grpSpPr>
        <p:sp>
          <p:nvSpPr>
            <p:cNvPr id="13" name="Rectangle 12">
              <a:extLst>
                <a:ext uri="{FF2B5EF4-FFF2-40B4-BE49-F238E27FC236}">
                  <a16:creationId xmlns:a16="http://schemas.microsoft.com/office/drawing/2014/main" id="{B2572A2E-82C3-851D-B056-117AC11090D0}"/>
                </a:ext>
              </a:extLst>
            </p:cNvPr>
            <p:cNvSpPr/>
            <p:nvPr/>
          </p:nvSpPr>
          <p:spPr>
            <a:xfrm rot="10800000" flipV="1">
              <a:off x="296536" y="185678"/>
              <a:ext cx="3051659" cy="6661495"/>
            </a:xfrm>
            <a:prstGeom prst="rect">
              <a:avLst/>
            </a:prstGeom>
            <a:solidFill>
              <a:srgbClr val="0033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A8E1A87-208D-0095-FEF1-ADD991BECB69}"/>
                </a:ext>
              </a:extLst>
            </p:cNvPr>
            <p:cNvSpPr txBox="1"/>
            <p:nvPr/>
          </p:nvSpPr>
          <p:spPr>
            <a:xfrm>
              <a:off x="524030" y="2155466"/>
              <a:ext cx="2596670" cy="1137993"/>
            </a:xfrm>
            <a:prstGeom prst="rect">
              <a:avLst/>
            </a:prstGeom>
            <a:noFill/>
            <a:ln>
              <a:noFill/>
            </a:ln>
          </p:spPr>
          <p:txBody>
            <a:bodyPr wrap="square" rtlCol="0">
              <a:spAutoFit/>
            </a:bodyPr>
            <a:lstStyle/>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0" normalizeH="0" baseline="0" noProof="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Further information </a:t>
              </a:r>
            </a:p>
          </p:txBody>
        </p:sp>
      </p:grpSp>
      <p:pic>
        <p:nvPicPr>
          <p:cNvPr id="11" name="Picture 10">
            <a:extLst>
              <a:ext uri="{FF2B5EF4-FFF2-40B4-BE49-F238E27FC236}">
                <a16:creationId xmlns:a16="http://schemas.microsoft.com/office/drawing/2014/main" id="{B10FD2A1-FA35-D995-FA11-12B7E1B726D0}"/>
              </a:ext>
            </a:extLst>
          </p:cNvPr>
          <p:cNvPicPr>
            <a:picLocks noChangeAspect="1"/>
          </p:cNvPicPr>
          <p:nvPr/>
        </p:nvPicPr>
        <p:blipFill>
          <a:blip r:embed="rId4"/>
          <a:stretch>
            <a:fillRect/>
          </a:stretch>
        </p:blipFill>
        <p:spPr>
          <a:xfrm>
            <a:off x="3179545" y="1693910"/>
            <a:ext cx="2432311" cy="1683907"/>
          </a:xfrm>
          <a:prstGeom prst="rect">
            <a:avLst/>
          </a:prstGeom>
        </p:spPr>
      </p:pic>
      <p:pic>
        <p:nvPicPr>
          <p:cNvPr id="12" name="Picture 11">
            <a:extLst>
              <a:ext uri="{FF2B5EF4-FFF2-40B4-BE49-F238E27FC236}">
                <a16:creationId xmlns:a16="http://schemas.microsoft.com/office/drawing/2014/main" id="{DF89CF4E-6CC0-A108-05C3-15D0D6658669}"/>
              </a:ext>
            </a:extLst>
          </p:cNvPr>
          <p:cNvPicPr>
            <a:picLocks noChangeAspect="1"/>
          </p:cNvPicPr>
          <p:nvPr/>
        </p:nvPicPr>
        <p:blipFill>
          <a:blip r:embed="rId5"/>
          <a:stretch>
            <a:fillRect/>
          </a:stretch>
        </p:blipFill>
        <p:spPr>
          <a:xfrm>
            <a:off x="3628705" y="2041314"/>
            <a:ext cx="2476715" cy="1714649"/>
          </a:xfrm>
          <a:prstGeom prst="rect">
            <a:avLst/>
          </a:prstGeom>
        </p:spPr>
      </p:pic>
      <p:pic>
        <p:nvPicPr>
          <p:cNvPr id="16" name="Picture 15">
            <a:extLst>
              <a:ext uri="{FF2B5EF4-FFF2-40B4-BE49-F238E27FC236}">
                <a16:creationId xmlns:a16="http://schemas.microsoft.com/office/drawing/2014/main" id="{831C736B-F9FA-6533-E33C-D26E50104FAE}"/>
              </a:ext>
            </a:extLst>
          </p:cNvPr>
          <p:cNvPicPr>
            <a:picLocks noChangeAspect="1"/>
          </p:cNvPicPr>
          <p:nvPr/>
        </p:nvPicPr>
        <p:blipFill>
          <a:blip r:embed="rId6"/>
          <a:stretch>
            <a:fillRect/>
          </a:stretch>
        </p:blipFill>
        <p:spPr>
          <a:xfrm>
            <a:off x="4167785" y="2380660"/>
            <a:ext cx="2476715" cy="1714649"/>
          </a:xfrm>
          <a:prstGeom prst="rect">
            <a:avLst/>
          </a:prstGeom>
        </p:spPr>
      </p:pic>
      <p:pic>
        <p:nvPicPr>
          <p:cNvPr id="17" name="Picture 16">
            <a:extLst>
              <a:ext uri="{FF2B5EF4-FFF2-40B4-BE49-F238E27FC236}">
                <a16:creationId xmlns:a16="http://schemas.microsoft.com/office/drawing/2014/main" id="{4267361A-487E-A7B0-7AFF-F95B8E0C99AE}"/>
              </a:ext>
            </a:extLst>
          </p:cNvPr>
          <p:cNvPicPr>
            <a:picLocks noChangeAspect="1"/>
          </p:cNvPicPr>
          <p:nvPr/>
        </p:nvPicPr>
        <p:blipFill>
          <a:blip r:embed="rId7"/>
          <a:stretch>
            <a:fillRect/>
          </a:stretch>
        </p:blipFill>
        <p:spPr>
          <a:xfrm>
            <a:off x="4643039" y="2760466"/>
            <a:ext cx="2476715" cy="1714649"/>
          </a:xfrm>
          <a:prstGeom prst="rect">
            <a:avLst/>
          </a:prstGeom>
        </p:spPr>
      </p:pic>
      <p:sp>
        <p:nvSpPr>
          <p:cNvPr id="9" name="TextBox 8">
            <a:extLst>
              <a:ext uri="{FF2B5EF4-FFF2-40B4-BE49-F238E27FC236}">
                <a16:creationId xmlns:a16="http://schemas.microsoft.com/office/drawing/2014/main" id="{C2E75645-24AC-51FF-DDCC-72CBF9ED1E4A}"/>
              </a:ext>
            </a:extLst>
          </p:cNvPr>
          <p:cNvSpPr txBox="1"/>
          <p:nvPr/>
        </p:nvSpPr>
        <p:spPr>
          <a:xfrm>
            <a:off x="3207009" y="480415"/>
            <a:ext cx="8565513" cy="369332"/>
          </a:xfrm>
          <a:prstGeom prst="rect">
            <a:avLst/>
          </a:prstGeom>
          <a:noFill/>
        </p:spPr>
        <p:txBody>
          <a:bodyPr wrap="square">
            <a:spAutoFit/>
          </a:bodyPr>
          <a:lstStyle/>
          <a:p>
            <a:r>
              <a:rPr lang="en-US" sz="1800" u="sng" dirty="0">
                <a:solidFill>
                  <a:srgbClr val="A1ADFD">
                    <a:lumMod val="25000"/>
                  </a:srgbClr>
                </a:solidFill>
                <a:latin typeface="Poppins" pitchFamily="2" charset="77"/>
                <a:cs typeface="Poppins" pitchFamily="2" charset="77"/>
              </a:rPr>
              <a:t>https://www.unescap.org/our-work/statistics/data-governance</a:t>
            </a:r>
            <a:endParaRPr lang="en-US" dirty="0"/>
          </a:p>
        </p:txBody>
      </p:sp>
      <p:pic>
        <p:nvPicPr>
          <p:cNvPr id="20" name="Picture 19">
            <a:extLst>
              <a:ext uri="{FF2B5EF4-FFF2-40B4-BE49-F238E27FC236}">
                <a16:creationId xmlns:a16="http://schemas.microsoft.com/office/drawing/2014/main" id="{058F3C55-A870-6874-DCB5-E18C0ECDDC89}"/>
              </a:ext>
            </a:extLst>
          </p:cNvPr>
          <p:cNvPicPr>
            <a:picLocks noChangeAspect="1"/>
          </p:cNvPicPr>
          <p:nvPr/>
        </p:nvPicPr>
        <p:blipFill>
          <a:blip r:embed="rId8"/>
          <a:stretch>
            <a:fillRect/>
          </a:stretch>
        </p:blipFill>
        <p:spPr>
          <a:xfrm>
            <a:off x="7772010" y="2637216"/>
            <a:ext cx="3827019" cy="3740369"/>
          </a:xfrm>
          <a:prstGeom prst="rect">
            <a:avLst/>
          </a:prstGeom>
        </p:spPr>
      </p:pic>
      <p:pic>
        <p:nvPicPr>
          <p:cNvPr id="22" name="Picture 21">
            <a:extLst>
              <a:ext uri="{FF2B5EF4-FFF2-40B4-BE49-F238E27FC236}">
                <a16:creationId xmlns:a16="http://schemas.microsoft.com/office/drawing/2014/main" id="{959B7A73-C6D9-D03A-691C-154A4B67608B}"/>
              </a:ext>
            </a:extLst>
          </p:cNvPr>
          <p:cNvPicPr>
            <a:picLocks noChangeAspect="1"/>
          </p:cNvPicPr>
          <p:nvPr/>
        </p:nvPicPr>
        <p:blipFill>
          <a:blip r:embed="rId9"/>
          <a:stretch>
            <a:fillRect/>
          </a:stretch>
        </p:blipFill>
        <p:spPr>
          <a:xfrm>
            <a:off x="3152948" y="1053830"/>
            <a:ext cx="5029902" cy="400106"/>
          </a:xfrm>
          <a:prstGeom prst="rect">
            <a:avLst/>
          </a:prstGeom>
        </p:spPr>
      </p:pic>
    </p:spTree>
    <p:extLst>
      <p:ext uri="{BB962C8B-B14F-4D97-AF65-F5344CB8AC3E}">
        <p14:creationId xmlns:p14="http://schemas.microsoft.com/office/powerpoint/2010/main" val="221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E6E9-D196-C1B8-A63D-45C82486E2B4}"/>
              </a:ext>
            </a:extLst>
          </p:cNvPr>
          <p:cNvSpPr>
            <a:spLocks noGrp="1"/>
          </p:cNvSpPr>
          <p:nvPr>
            <p:ph type="title"/>
          </p:nvPr>
        </p:nvSpPr>
        <p:spPr/>
        <p:txBody>
          <a:bodyPr>
            <a:normAutofit/>
          </a:bodyPr>
          <a:lstStyle/>
          <a:p>
            <a:r>
              <a:rPr lang="en-US" sz="4000" dirty="0">
                <a:solidFill>
                  <a:schemeClr val="tx2"/>
                </a:solidFill>
              </a:rPr>
              <a:t>The Journey Ahead</a:t>
            </a:r>
          </a:p>
        </p:txBody>
      </p:sp>
      <p:sp>
        <p:nvSpPr>
          <p:cNvPr id="3" name="Content Placeholder 2">
            <a:extLst>
              <a:ext uri="{FF2B5EF4-FFF2-40B4-BE49-F238E27FC236}">
                <a16:creationId xmlns:a16="http://schemas.microsoft.com/office/drawing/2014/main" id="{5CFFF8E6-6D75-4192-423A-170B189F1A73}"/>
              </a:ext>
            </a:extLst>
          </p:cNvPr>
          <p:cNvSpPr>
            <a:spLocks noGrp="1"/>
          </p:cNvSpPr>
          <p:nvPr>
            <p:ph idx="1"/>
          </p:nvPr>
        </p:nvSpPr>
        <p:spPr/>
        <p:txBody>
          <a:bodyPr/>
          <a:lstStyle/>
          <a:p>
            <a:endParaRPr lang="en-US" b="0" dirty="0"/>
          </a:p>
          <a:p>
            <a:r>
              <a:rPr lang="en-US" b="0" dirty="0"/>
              <a:t>Data stewardship is essential for building trusted, inclusive, and agile statistical systems.</a:t>
            </a:r>
          </a:p>
          <a:p>
            <a:r>
              <a:rPr lang="en-US" b="0" dirty="0"/>
              <a:t>ESCAP is committed to supporting our member states on this journey.</a:t>
            </a:r>
          </a:p>
          <a:p>
            <a:r>
              <a:rPr lang="en-US" b="0" dirty="0"/>
              <a:t>Focus is to navigate policy with data and leave no one behind.</a:t>
            </a:r>
          </a:p>
          <a:p>
            <a:endParaRPr lang="en-US" dirty="0"/>
          </a:p>
        </p:txBody>
      </p:sp>
    </p:spTree>
    <p:extLst>
      <p:ext uri="{BB962C8B-B14F-4D97-AF65-F5344CB8AC3E}">
        <p14:creationId xmlns:p14="http://schemas.microsoft.com/office/powerpoint/2010/main" val="359714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B952-B22D-A1D6-EB87-50DAE14645AD}"/>
              </a:ext>
            </a:extLst>
          </p:cNvPr>
          <p:cNvSpPr>
            <a:spLocks noGrp="1"/>
          </p:cNvSpPr>
          <p:nvPr>
            <p:ph type="title"/>
          </p:nvPr>
        </p:nvSpPr>
        <p:spPr/>
        <p:txBody>
          <a:bodyPr>
            <a:normAutofit/>
          </a:bodyPr>
          <a:lstStyle/>
          <a:p>
            <a:r>
              <a:rPr lang="en-US" sz="4000" dirty="0">
                <a:solidFill>
                  <a:schemeClr val="tx2"/>
                </a:solidFill>
              </a:rPr>
              <a:t>Content</a:t>
            </a:r>
          </a:p>
        </p:txBody>
      </p:sp>
      <p:sp>
        <p:nvSpPr>
          <p:cNvPr id="3" name="Content Placeholder 2">
            <a:extLst>
              <a:ext uri="{FF2B5EF4-FFF2-40B4-BE49-F238E27FC236}">
                <a16:creationId xmlns:a16="http://schemas.microsoft.com/office/drawing/2014/main" id="{96CB3433-2FA3-B09A-3F7F-6728E918809D}"/>
              </a:ext>
            </a:extLst>
          </p:cNvPr>
          <p:cNvSpPr>
            <a:spLocks noGrp="1"/>
          </p:cNvSpPr>
          <p:nvPr>
            <p:ph idx="1"/>
          </p:nvPr>
        </p:nvSpPr>
        <p:spPr/>
        <p:txBody>
          <a:bodyPr/>
          <a:lstStyle/>
          <a:p>
            <a:endParaRPr lang="en-US" b="0" dirty="0"/>
          </a:p>
          <a:p>
            <a:r>
              <a:rPr lang="en-US" b="0" dirty="0"/>
              <a:t>Understanding Data Stewardship</a:t>
            </a:r>
          </a:p>
          <a:p>
            <a:r>
              <a:rPr lang="en-US" b="0" dirty="0"/>
              <a:t>Data Governance Framework</a:t>
            </a:r>
          </a:p>
          <a:p>
            <a:r>
              <a:rPr lang="en-US" b="0" dirty="0"/>
              <a:t>Select national profiles</a:t>
            </a:r>
          </a:p>
          <a:p>
            <a:r>
              <a:rPr lang="en-US" b="0" dirty="0"/>
              <a:t>Looking ahead</a:t>
            </a:r>
          </a:p>
          <a:p>
            <a:endParaRPr lang="en-US" dirty="0"/>
          </a:p>
        </p:txBody>
      </p:sp>
      <p:pic>
        <p:nvPicPr>
          <p:cNvPr id="4" name="Picture 3" descr="A picture containing text, graphics, font, logo&#10;&#10;Description automatically generated">
            <a:extLst>
              <a:ext uri="{FF2B5EF4-FFF2-40B4-BE49-F238E27FC236}">
                <a16:creationId xmlns:a16="http://schemas.microsoft.com/office/drawing/2014/main" id="{113D6443-BD6B-67BE-B06C-B9388D0FF48B}"/>
              </a:ext>
            </a:extLst>
          </p:cNvPr>
          <p:cNvPicPr>
            <a:picLocks noChangeAspect="1"/>
          </p:cNvPicPr>
          <p:nvPr/>
        </p:nvPicPr>
        <p:blipFill>
          <a:blip r:embed="rId2"/>
          <a:stretch>
            <a:fillRect/>
          </a:stretch>
        </p:blipFill>
        <p:spPr>
          <a:xfrm>
            <a:off x="10293193" y="527169"/>
            <a:ext cx="1667564" cy="520967"/>
          </a:xfrm>
          <a:prstGeom prst="rect">
            <a:avLst/>
          </a:prstGeom>
        </p:spPr>
      </p:pic>
    </p:spTree>
    <p:extLst>
      <p:ext uri="{BB962C8B-B14F-4D97-AF65-F5344CB8AC3E}">
        <p14:creationId xmlns:p14="http://schemas.microsoft.com/office/powerpoint/2010/main" val="136389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1BB78-28D8-E38C-6CC9-C7A472020A30}"/>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783EEC59-4834-7062-DFF7-704E937B4FFE}"/>
              </a:ext>
            </a:extLst>
          </p:cNvPr>
          <p:cNvSpPr/>
          <p:nvPr/>
        </p:nvSpPr>
        <p:spPr>
          <a:xfrm>
            <a:off x="0" y="-13748"/>
            <a:ext cx="12192000" cy="687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64E4174-D2D6-5029-95F0-A376905F212B}"/>
              </a:ext>
            </a:extLst>
          </p:cNvPr>
          <p:cNvSpPr txBox="1">
            <a:spLocks/>
          </p:cNvSpPr>
          <p:nvPr/>
        </p:nvSpPr>
        <p:spPr>
          <a:xfrm>
            <a:off x="2993081" y="1464301"/>
            <a:ext cx="6129638" cy="908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THANK YOU</a:t>
            </a:r>
          </a:p>
        </p:txBody>
      </p:sp>
      <p:sp>
        <p:nvSpPr>
          <p:cNvPr id="21" name="Subtitle 2">
            <a:extLst>
              <a:ext uri="{FF2B5EF4-FFF2-40B4-BE49-F238E27FC236}">
                <a16:creationId xmlns:a16="http://schemas.microsoft.com/office/drawing/2014/main" id="{8ED00DC5-D108-EC2E-54CC-CE7DB2DCD6A2}"/>
              </a:ext>
            </a:extLst>
          </p:cNvPr>
          <p:cNvSpPr txBox="1">
            <a:spLocks/>
          </p:cNvSpPr>
          <p:nvPr/>
        </p:nvSpPr>
        <p:spPr>
          <a:xfrm>
            <a:off x="4549842" y="2270800"/>
            <a:ext cx="3026720" cy="505836"/>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89C8"/>
                </a:solidFill>
                <a:latin typeface="Roboto"/>
                <a:ea typeface="Roboto"/>
                <a:cs typeface="Roboto" panose="02000000000000000000" pitchFamily="2" charset="0"/>
              </a:rPr>
              <a:t>Follow us: </a:t>
            </a:r>
          </a:p>
        </p:txBody>
      </p:sp>
      <p:sp>
        <p:nvSpPr>
          <p:cNvPr id="22" name="Rectangle 11">
            <a:extLst>
              <a:ext uri="{FF2B5EF4-FFF2-40B4-BE49-F238E27FC236}">
                <a16:creationId xmlns:a16="http://schemas.microsoft.com/office/drawing/2014/main" id="{FE018313-42F7-84A2-D235-BBA9F13104E4}"/>
              </a:ext>
            </a:extLst>
          </p:cNvPr>
          <p:cNvSpPr/>
          <p:nvPr/>
        </p:nvSpPr>
        <p:spPr>
          <a:xfrm>
            <a:off x="0" y="6010656"/>
            <a:ext cx="12192000" cy="847344"/>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D1A25EAA-EB00-C640-30F3-B31A194AA5D6}"/>
              </a:ext>
            </a:extLst>
          </p:cNvPr>
          <p:cNvPicPr>
            <a:picLocks noChangeAspect="1"/>
          </p:cNvPicPr>
          <p:nvPr/>
        </p:nvPicPr>
        <p:blipFill>
          <a:blip r:embed="rId2"/>
          <a:stretch>
            <a:fillRect/>
          </a:stretch>
        </p:blipFill>
        <p:spPr>
          <a:xfrm>
            <a:off x="1461473" y="2925115"/>
            <a:ext cx="634179" cy="622300"/>
          </a:xfrm>
          <a:prstGeom prst="rect">
            <a:avLst/>
          </a:prstGeom>
        </p:spPr>
      </p:pic>
      <p:pic>
        <p:nvPicPr>
          <p:cNvPr id="24" name="Picture 23">
            <a:extLst>
              <a:ext uri="{FF2B5EF4-FFF2-40B4-BE49-F238E27FC236}">
                <a16:creationId xmlns:a16="http://schemas.microsoft.com/office/drawing/2014/main" id="{E8207A1B-F5C2-FC9F-B60D-A35FF21BEB1B}"/>
              </a:ext>
            </a:extLst>
          </p:cNvPr>
          <p:cNvPicPr>
            <a:picLocks noChangeAspect="1"/>
          </p:cNvPicPr>
          <p:nvPr/>
        </p:nvPicPr>
        <p:blipFill>
          <a:blip r:embed="rId3"/>
          <a:stretch>
            <a:fillRect/>
          </a:stretch>
        </p:blipFill>
        <p:spPr>
          <a:xfrm>
            <a:off x="1448773" y="4495735"/>
            <a:ext cx="634179" cy="622300"/>
          </a:xfrm>
          <a:prstGeom prst="rect">
            <a:avLst/>
          </a:prstGeom>
        </p:spPr>
      </p:pic>
      <p:pic>
        <p:nvPicPr>
          <p:cNvPr id="25" name="Picture 24">
            <a:extLst>
              <a:ext uri="{FF2B5EF4-FFF2-40B4-BE49-F238E27FC236}">
                <a16:creationId xmlns:a16="http://schemas.microsoft.com/office/drawing/2014/main" id="{EB99E34C-C122-04A1-63C0-F752EE2C9F30}"/>
              </a:ext>
            </a:extLst>
          </p:cNvPr>
          <p:cNvPicPr>
            <a:picLocks noChangeAspect="1"/>
          </p:cNvPicPr>
          <p:nvPr/>
        </p:nvPicPr>
        <p:blipFill>
          <a:blip r:embed="rId4"/>
          <a:stretch>
            <a:fillRect/>
          </a:stretch>
        </p:blipFill>
        <p:spPr>
          <a:xfrm>
            <a:off x="4433007" y="4467775"/>
            <a:ext cx="634179" cy="622300"/>
          </a:xfrm>
          <a:prstGeom prst="rect">
            <a:avLst/>
          </a:prstGeom>
        </p:spPr>
      </p:pic>
      <p:pic>
        <p:nvPicPr>
          <p:cNvPr id="26" name="Picture 25">
            <a:extLst>
              <a:ext uri="{FF2B5EF4-FFF2-40B4-BE49-F238E27FC236}">
                <a16:creationId xmlns:a16="http://schemas.microsoft.com/office/drawing/2014/main" id="{B8E92FD3-BAB6-A3FE-9F95-B397CC98C218}"/>
              </a:ext>
            </a:extLst>
          </p:cNvPr>
          <p:cNvPicPr>
            <a:picLocks noChangeAspect="1"/>
          </p:cNvPicPr>
          <p:nvPr/>
        </p:nvPicPr>
        <p:blipFill>
          <a:blip r:embed="rId5"/>
          <a:stretch>
            <a:fillRect/>
          </a:stretch>
        </p:blipFill>
        <p:spPr>
          <a:xfrm>
            <a:off x="8066821" y="4459297"/>
            <a:ext cx="634179" cy="622300"/>
          </a:xfrm>
          <a:prstGeom prst="rect">
            <a:avLst/>
          </a:prstGeom>
        </p:spPr>
      </p:pic>
      <p:pic>
        <p:nvPicPr>
          <p:cNvPr id="27" name="Picture 26">
            <a:extLst>
              <a:ext uri="{FF2B5EF4-FFF2-40B4-BE49-F238E27FC236}">
                <a16:creationId xmlns:a16="http://schemas.microsoft.com/office/drawing/2014/main" id="{34AAFBB3-A10B-36AB-185D-80074E602F64}"/>
              </a:ext>
            </a:extLst>
          </p:cNvPr>
          <p:cNvPicPr>
            <a:picLocks noChangeAspect="1"/>
          </p:cNvPicPr>
          <p:nvPr/>
        </p:nvPicPr>
        <p:blipFill>
          <a:blip r:embed="rId6"/>
          <a:stretch>
            <a:fillRect/>
          </a:stretch>
        </p:blipFill>
        <p:spPr>
          <a:xfrm>
            <a:off x="4433007" y="2896974"/>
            <a:ext cx="634179" cy="622300"/>
          </a:xfrm>
          <a:prstGeom prst="rect">
            <a:avLst/>
          </a:prstGeom>
        </p:spPr>
      </p:pic>
      <p:grpSp>
        <p:nvGrpSpPr>
          <p:cNvPr id="28" name="Group 27">
            <a:extLst>
              <a:ext uri="{FF2B5EF4-FFF2-40B4-BE49-F238E27FC236}">
                <a16:creationId xmlns:a16="http://schemas.microsoft.com/office/drawing/2014/main" id="{07E73B9C-20FD-738B-5E17-0AED57A02E1A}"/>
              </a:ext>
            </a:extLst>
          </p:cNvPr>
          <p:cNvGrpSpPr/>
          <p:nvPr/>
        </p:nvGrpSpPr>
        <p:grpSpPr>
          <a:xfrm>
            <a:off x="8055742" y="2925265"/>
            <a:ext cx="634179" cy="622300"/>
            <a:chOff x="8809891" y="3198094"/>
            <a:chExt cx="634179" cy="622300"/>
          </a:xfrm>
        </p:grpSpPr>
        <p:sp>
          <p:nvSpPr>
            <p:cNvPr id="29" name="Rectangle 28">
              <a:extLst>
                <a:ext uri="{FF2B5EF4-FFF2-40B4-BE49-F238E27FC236}">
                  <a16:creationId xmlns:a16="http://schemas.microsoft.com/office/drawing/2014/main" id="{0A48D26E-C3EC-ABC8-374E-2F2DC6BF9F6D}"/>
                </a:ext>
              </a:extLst>
            </p:cNvPr>
            <p:cNvSpPr/>
            <p:nvPr/>
          </p:nvSpPr>
          <p:spPr>
            <a:xfrm>
              <a:off x="8809891" y="3198094"/>
              <a:ext cx="634179" cy="622300"/>
            </a:xfrm>
            <a:prstGeom prst="rect">
              <a:avLst/>
            </a:prstGeom>
            <a:solidFill>
              <a:srgbClr val="0C7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0AB1AD21-8378-75D5-0EEF-584092C21AF8}"/>
                </a:ext>
              </a:extLst>
            </p:cNvPr>
            <p:cNvPicPr>
              <a:picLocks noChangeAspect="1"/>
            </p:cNvPicPr>
            <p:nvPr/>
          </p:nvPicPr>
          <p:blipFill>
            <a:blip r:embed="rId7"/>
            <a:stretch>
              <a:fillRect/>
            </a:stretch>
          </p:blipFill>
          <p:spPr>
            <a:xfrm>
              <a:off x="8925534" y="3326454"/>
              <a:ext cx="392968" cy="392968"/>
            </a:xfrm>
            <a:prstGeom prst="rect">
              <a:avLst/>
            </a:prstGeom>
          </p:spPr>
        </p:pic>
      </p:grpSp>
      <p:sp>
        <p:nvSpPr>
          <p:cNvPr id="31" name="TextBox 30">
            <a:extLst>
              <a:ext uri="{FF2B5EF4-FFF2-40B4-BE49-F238E27FC236}">
                <a16:creationId xmlns:a16="http://schemas.microsoft.com/office/drawing/2014/main" id="{2EBEA90B-0576-1108-5BA9-F9C3C81DC002}"/>
              </a:ext>
            </a:extLst>
          </p:cNvPr>
          <p:cNvSpPr txBox="1"/>
          <p:nvPr/>
        </p:nvSpPr>
        <p:spPr>
          <a:xfrm>
            <a:off x="8755821" y="2990381"/>
            <a:ext cx="2424414" cy="400110"/>
          </a:xfrm>
          <a:prstGeom prst="rect">
            <a:avLst/>
          </a:prstGeom>
          <a:noFill/>
        </p:spPr>
        <p:txBody>
          <a:bodyPr wrap="square" rtlCol="0">
            <a:spAutoFit/>
          </a:bodyPr>
          <a:lstStyle/>
          <a:p>
            <a:r>
              <a:rPr lang="en-US" sz="2000" dirty="0">
                <a:latin typeface="Roboto"/>
                <a:ea typeface="Roboto"/>
              </a:rPr>
              <a:t>www.unescap.org</a:t>
            </a:r>
          </a:p>
        </p:txBody>
      </p:sp>
      <p:sp>
        <p:nvSpPr>
          <p:cNvPr id="32" name="TextBox 31">
            <a:extLst>
              <a:ext uri="{FF2B5EF4-FFF2-40B4-BE49-F238E27FC236}">
                <a16:creationId xmlns:a16="http://schemas.microsoft.com/office/drawing/2014/main" id="{6A91A35F-CD32-DA13-3717-C91684AF600A}"/>
              </a:ext>
            </a:extLst>
          </p:cNvPr>
          <p:cNvSpPr txBox="1"/>
          <p:nvPr/>
        </p:nvSpPr>
        <p:spPr>
          <a:xfrm>
            <a:off x="5175227" y="2981448"/>
            <a:ext cx="2601539" cy="400110"/>
          </a:xfrm>
          <a:prstGeom prst="rect">
            <a:avLst/>
          </a:prstGeom>
          <a:noFill/>
        </p:spPr>
        <p:txBody>
          <a:bodyPr wrap="square" rtlCol="0">
            <a:spAutoFit/>
          </a:bodyPr>
          <a:lstStyle/>
          <a:p>
            <a:r>
              <a:rPr lang="en-US" sz="2000" dirty="0">
                <a:latin typeface="Roboto"/>
                <a:ea typeface="Roboto"/>
              </a:rPr>
              <a:t>unitednationsescap</a:t>
            </a:r>
          </a:p>
        </p:txBody>
      </p:sp>
      <p:sp>
        <p:nvSpPr>
          <p:cNvPr id="33" name="TextBox 32">
            <a:extLst>
              <a:ext uri="{FF2B5EF4-FFF2-40B4-BE49-F238E27FC236}">
                <a16:creationId xmlns:a16="http://schemas.microsoft.com/office/drawing/2014/main" id="{3DD314A1-24C1-EC22-E3FA-F2213BBFC5C2}"/>
              </a:ext>
            </a:extLst>
          </p:cNvPr>
          <p:cNvSpPr txBox="1"/>
          <p:nvPr/>
        </p:nvSpPr>
        <p:spPr>
          <a:xfrm>
            <a:off x="8755821" y="4555809"/>
            <a:ext cx="2852550" cy="400110"/>
          </a:xfrm>
          <a:prstGeom prst="rect">
            <a:avLst/>
          </a:prstGeom>
          <a:noFill/>
        </p:spPr>
        <p:txBody>
          <a:bodyPr wrap="square" lIns="91440" tIns="45720" rIns="91440" bIns="45720" rtlCol="0" anchor="t">
            <a:spAutoFit/>
          </a:bodyPr>
          <a:lstStyle/>
          <a:p>
            <a:r>
              <a:rPr lang="en-US" sz="2000" dirty="0">
                <a:latin typeface="Roboto"/>
                <a:ea typeface="Roboto"/>
              </a:rPr>
              <a:t>united-nations-escap</a:t>
            </a:r>
            <a:endParaRPr lang="en-US" sz="2000" dirty="0">
              <a:latin typeface="Roboto"/>
              <a:ea typeface="Roboto"/>
              <a:cs typeface="Calibri"/>
            </a:endParaRPr>
          </a:p>
        </p:txBody>
      </p:sp>
      <p:sp>
        <p:nvSpPr>
          <p:cNvPr id="34" name="TextBox 33">
            <a:extLst>
              <a:ext uri="{FF2B5EF4-FFF2-40B4-BE49-F238E27FC236}">
                <a16:creationId xmlns:a16="http://schemas.microsoft.com/office/drawing/2014/main" id="{8E568EEC-8894-6924-2BF3-1C4A81499B73}"/>
              </a:ext>
            </a:extLst>
          </p:cNvPr>
          <p:cNvSpPr txBox="1"/>
          <p:nvPr/>
        </p:nvSpPr>
        <p:spPr>
          <a:xfrm>
            <a:off x="2167902" y="2979096"/>
            <a:ext cx="1255510" cy="400110"/>
          </a:xfrm>
          <a:prstGeom prst="rect">
            <a:avLst/>
          </a:prstGeom>
          <a:noFill/>
        </p:spPr>
        <p:txBody>
          <a:bodyPr wrap="square" rtlCol="0">
            <a:spAutoFit/>
          </a:bodyPr>
          <a:lstStyle/>
          <a:p>
            <a:r>
              <a:rPr lang="en-US" sz="2000" dirty="0">
                <a:latin typeface="Roboto"/>
                <a:ea typeface="Roboto"/>
              </a:rPr>
              <a:t>unescap</a:t>
            </a:r>
          </a:p>
        </p:txBody>
      </p:sp>
      <p:sp>
        <p:nvSpPr>
          <p:cNvPr id="35" name="TextBox 34">
            <a:extLst>
              <a:ext uri="{FF2B5EF4-FFF2-40B4-BE49-F238E27FC236}">
                <a16:creationId xmlns:a16="http://schemas.microsoft.com/office/drawing/2014/main" id="{FD7791B9-6015-2116-B440-C94E82C009B3}"/>
              </a:ext>
            </a:extLst>
          </p:cNvPr>
          <p:cNvSpPr txBox="1"/>
          <p:nvPr/>
        </p:nvSpPr>
        <p:spPr>
          <a:xfrm>
            <a:off x="2167902" y="4602522"/>
            <a:ext cx="1255510" cy="400110"/>
          </a:xfrm>
          <a:prstGeom prst="rect">
            <a:avLst/>
          </a:prstGeom>
          <a:noFill/>
        </p:spPr>
        <p:txBody>
          <a:bodyPr wrap="square" rtlCol="0">
            <a:spAutoFit/>
          </a:bodyPr>
          <a:lstStyle/>
          <a:p>
            <a:r>
              <a:rPr lang="en-US" sz="2000" dirty="0">
                <a:latin typeface="Roboto"/>
                <a:ea typeface="Roboto"/>
              </a:rPr>
              <a:t>unescap</a:t>
            </a:r>
          </a:p>
        </p:txBody>
      </p:sp>
      <p:sp>
        <p:nvSpPr>
          <p:cNvPr id="36" name="TextBox 35">
            <a:extLst>
              <a:ext uri="{FF2B5EF4-FFF2-40B4-BE49-F238E27FC236}">
                <a16:creationId xmlns:a16="http://schemas.microsoft.com/office/drawing/2014/main" id="{175D6BE6-9CB0-B8E6-151F-0EC157FCA13D}"/>
              </a:ext>
            </a:extLst>
          </p:cNvPr>
          <p:cNvSpPr txBox="1"/>
          <p:nvPr/>
        </p:nvSpPr>
        <p:spPr>
          <a:xfrm>
            <a:off x="5175227" y="4544678"/>
            <a:ext cx="1255510" cy="400110"/>
          </a:xfrm>
          <a:prstGeom prst="rect">
            <a:avLst/>
          </a:prstGeom>
          <a:noFill/>
        </p:spPr>
        <p:txBody>
          <a:bodyPr wrap="square" rtlCol="0">
            <a:spAutoFit/>
          </a:bodyPr>
          <a:lstStyle/>
          <a:p>
            <a:r>
              <a:rPr lang="en-US" sz="2000" dirty="0">
                <a:latin typeface="Roboto"/>
                <a:ea typeface="Roboto"/>
              </a:rPr>
              <a:t>unescap</a:t>
            </a:r>
          </a:p>
        </p:txBody>
      </p:sp>
      <p:pic>
        <p:nvPicPr>
          <p:cNvPr id="37" name="Picture 36">
            <a:extLst>
              <a:ext uri="{FF2B5EF4-FFF2-40B4-BE49-F238E27FC236}">
                <a16:creationId xmlns:a16="http://schemas.microsoft.com/office/drawing/2014/main" id="{30AF77CB-2269-CD20-7FD7-8C91DEA9B865}"/>
              </a:ext>
            </a:extLst>
          </p:cNvPr>
          <p:cNvPicPr>
            <a:picLocks noChangeAspect="1"/>
          </p:cNvPicPr>
          <p:nvPr/>
        </p:nvPicPr>
        <p:blipFill>
          <a:blip r:embed="rId8"/>
          <a:stretch>
            <a:fillRect/>
          </a:stretch>
        </p:blipFill>
        <p:spPr>
          <a:xfrm>
            <a:off x="0" y="-19434"/>
            <a:ext cx="12192000" cy="208278"/>
          </a:xfrm>
          <a:prstGeom prst="rect">
            <a:avLst/>
          </a:prstGeom>
        </p:spPr>
      </p:pic>
    </p:spTree>
    <p:extLst>
      <p:ext uri="{BB962C8B-B14F-4D97-AF65-F5344CB8AC3E}">
        <p14:creationId xmlns:p14="http://schemas.microsoft.com/office/powerpoint/2010/main" val="380621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8565-8F61-5C87-303E-BA39837671C8}"/>
              </a:ext>
            </a:extLst>
          </p:cNvPr>
          <p:cNvSpPr>
            <a:spLocks noGrp="1"/>
          </p:cNvSpPr>
          <p:nvPr>
            <p:ph type="title"/>
          </p:nvPr>
        </p:nvSpPr>
        <p:spPr/>
        <p:txBody>
          <a:bodyPr>
            <a:normAutofit/>
          </a:bodyPr>
          <a:lstStyle/>
          <a:p>
            <a:r>
              <a:rPr lang="en-US" sz="4000" dirty="0">
                <a:solidFill>
                  <a:schemeClr val="tx2"/>
                </a:solidFill>
              </a:rPr>
              <a:t>What is Data Stewardship?</a:t>
            </a:r>
          </a:p>
        </p:txBody>
      </p:sp>
      <p:sp>
        <p:nvSpPr>
          <p:cNvPr id="3" name="Content Placeholder 2">
            <a:extLst>
              <a:ext uri="{FF2B5EF4-FFF2-40B4-BE49-F238E27FC236}">
                <a16:creationId xmlns:a16="http://schemas.microsoft.com/office/drawing/2014/main" id="{387A301D-CC27-050D-2FC5-2E9D08587B78}"/>
              </a:ext>
            </a:extLst>
          </p:cNvPr>
          <p:cNvSpPr>
            <a:spLocks noGrp="1"/>
          </p:cNvSpPr>
          <p:nvPr>
            <p:ph idx="1"/>
          </p:nvPr>
        </p:nvSpPr>
        <p:spPr/>
        <p:txBody>
          <a:bodyPr/>
          <a:lstStyle/>
          <a:p>
            <a:endParaRPr lang="en-US" dirty="0"/>
          </a:p>
          <a:p>
            <a:r>
              <a:rPr lang="en-US" dirty="0">
                <a:solidFill>
                  <a:schemeClr val="tx2"/>
                </a:solidFill>
              </a:rPr>
              <a:t>A governance framework</a:t>
            </a:r>
            <a:r>
              <a:rPr lang="en-US" b="0" dirty="0">
                <a:solidFill>
                  <a:schemeClr val="tx2"/>
                </a:solidFill>
              </a:rPr>
              <a:t> </a:t>
            </a:r>
            <a:r>
              <a:rPr lang="en-US" b="0" dirty="0"/>
              <a:t>for the ethical, secure, and effective management of data throughout its lifecycle.</a:t>
            </a:r>
          </a:p>
          <a:p>
            <a:pPr marL="0" indent="0">
              <a:buNone/>
            </a:pPr>
            <a:endParaRPr lang="en-US" b="0" dirty="0">
              <a:solidFill>
                <a:schemeClr val="accent1"/>
              </a:solidFill>
            </a:endParaRPr>
          </a:p>
          <a:p>
            <a:r>
              <a:rPr lang="en-US" dirty="0">
                <a:solidFill>
                  <a:schemeClr val="tx2"/>
                </a:solidFill>
              </a:rPr>
              <a:t>Core functions include:</a:t>
            </a:r>
            <a:endParaRPr lang="en-US" b="0" dirty="0">
              <a:solidFill>
                <a:schemeClr val="tx2"/>
              </a:solidFill>
            </a:endParaRPr>
          </a:p>
          <a:p>
            <a:pPr lvl="1"/>
            <a:r>
              <a:rPr lang="en-US" b="1" dirty="0"/>
              <a:t>Data Governance:</a:t>
            </a:r>
            <a:r>
              <a:rPr lang="en-US" dirty="0"/>
              <a:t> Establishing policies and standards.</a:t>
            </a:r>
          </a:p>
          <a:p>
            <a:pPr lvl="1"/>
            <a:r>
              <a:rPr lang="en-US" b="1" dirty="0"/>
              <a:t>Equity &amp; Inclusion:</a:t>
            </a:r>
            <a:r>
              <a:rPr lang="en-US" dirty="0"/>
              <a:t> Ensuring data represents all people.</a:t>
            </a:r>
          </a:p>
          <a:p>
            <a:pPr lvl="1"/>
            <a:r>
              <a:rPr lang="en-US" b="1" dirty="0"/>
              <a:t>Sharing &amp; Collaboration:</a:t>
            </a:r>
            <a:r>
              <a:rPr lang="en-US" dirty="0"/>
              <a:t> Facilitating data use across organizations.</a:t>
            </a:r>
          </a:p>
          <a:p>
            <a:pPr lvl="1"/>
            <a:r>
              <a:rPr lang="en-US" b="1" dirty="0"/>
              <a:t>Conceptual Frameworks:</a:t>
            </a:r>
            <a:r>
              <a:rPr lang="en-US" dirty="0"/>
              <a:t> Creating common understanding and models.</a:t>
            </a:r>
          </a:p>
          <a:p>
            <a:endParaRPr lang="en-US" dirty="0"/>
          </a:p>
        </p:txBody>
      </p:sp>
    </p:spTree>
    <p:extLst>
      <p:ext uri="{BB962C8B-B14F-4D97-AF65-F5344CB8AC3E}">
        <p14:creationId xmlns:p14="http://schemas.microsoft.com/office/powerpoint/2010/main" val="198360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0CA4-37F1-E06B-915C-B8184F50F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8393D-345A-8CA5-E4BC-A6DE1DB7F50E}"/>
              </a:ext>
            </a:extLst>
          </p:cNvPr>
          <p:cNvSpPr>
            <a:spLocks noGrp="1"/>
          </p:cNvSpPr>
          <p:nvPr>
            <p:ph type="title"/>
          </p:nvPr>
        </p:nvSpPr>
        <p:spPr>
          <a:xfrm>
            <a:off x="838200" y="981440"/>
            <a:ext cx="9909748" cy="709248"/>
          </a:xfrm>
        </p:spPr>
        <p:txBody>
          <a:bodyPr>
            <a:normAutofit fontScale="90000"/>
          </a:bodyPr>
          <a:lstStyle/>
          <a:p>
            <a:r>
              <a:rPr lang="en-US" dirty="0">
                <a:solidFill>
                  <a:schemeClr val="tx2"/>
                </a:solidFill>
              </a:rPr>
              <a:t>How ESCAP is Championing Data Stewardship</a:t>
            </a:r>
          </a:p>
        </p:txBody>
      </p:sp>
      <p:sp>
        <p:nvSpPr>
          <p:cNvPr id="3" name="Content Placeholder 2">
            <a:extLst>
              <a:ext uri="{FF2B5EF4-FFF2-40B4-BE49-F238E27FC236}">
                <a16:creationId xmlns:a16="http://schemas.microsoft.com/office/drawing/2014/main" id="{8D07AAC2-2025-E839-D37F-5279746D8D06}"/>
              </a:ext>
            </a:extLst>
          </p:cNvPr>
          <p:cNvSpPr>
            <a:spLocks noGrp="1"/>
          </p:cNvSpPr>
          <p:nvPr>
            <p:ph idx="1"/>
          </p:nvPr>
        </p:nvSpPr>
        <p:spPr/>
        <p:txBody>
          <a:bodyPr>
            <a:normAutofit lnSpcReduction="10000"/>
          </a:bodyPr>
          <a:lstStyle/>
          <a:p>
            <a:endParaRPr lang="en-US" b="0" dirty="0"/>
          </a:p>
          <a:p>
            <a:r>
              <a:rPr lang="en-US" b="0" dirty="0">
                <a:solidFill>
                  <a:schemeClr val="tx2"/>
                </a:solidFill>
              </a:rPr>
              <a:t>Guided by a decision from the ESCAP Committee on Statistics:</a:t>
            </a:r>
          </a:p>
          <a:p>
            <a:pPr lvl="1"/>
            <a:endParaRPr lang="en-US" b="1" dirty="0">
              <a:solidFill>
                <a:schemeClr val="tx2"/>
              </a:solidFill>
            </a:endParaRPr>
          </a:p>
          <a:p>
            <a:pPr lvl="1"/>
            <a:r>
              <a:rPr lang="en-US" b="1" dirty="0">
                <a:solidFill>
                  <a:schemeClr val="tx2"/>
                </a:solidFill>
              </a:rPr>
              <a:t>Feature data governance in its work with an emphasis on sharing country experiences</a:t>
            </a:r>
          </a:p>
          <a:p>
            <a:pPr marL="457200" lvl="1" indent="0">
              <a:buNone/>
            </a:pPr>
            <a:endParaRPr lang="en-US" dirty="0">
              <a:solidFill>
                <a:schemeClr val="tx2"/>
              </a:solidFill>
            </a:endParaRPr>
          </a:p>
          <a:p>
            <a:pPr lvl="1"/>
            <a:r>
              <a:rPr lang="en-US" b="1" dirty="0">
                <a:solidFill>
                  <a:schemeClr val="tx2"/>
                </a:solidFill>
              </a:rPr>
              <a:t>Data stewardship as part of a Data Governance framework</a:t>
            </a:r>
          </a:p>
          <a:p>
            <a:pPr lvl="1"/>
            <a:endParaRPr lang="en-US" b="1" dirty="0">
              <a:solidFill>
                <a:schemeClr val="tx2"/>
              </a:solidFill>
            </a:endParaRPr>
          </a:p>
          <a:p>
            <a:pPr lvl="1"/>
            <a:r>
              <a:rPr lang="en-US" b="1" dirty="0">
                <a:solidFill>
                  <a:schemeClr val="tx2"/>
                </a:solidFill>
              </a:rPr>
              <a:t>ESCAP produced a Stats Brief on Data Governance practices in the Asia-Pacific Region</a:t>
            </a:r>
          </a:p>
          <a:p>
            <a:pPr marL="457200" lvl="1" indent="0">
              <a:buNone/>
            </a:pPr>
            <a:r>
              <a:rPr lang="en-US" i="1" dirty="0">
                <a:solidFill>
                  <a:schemeClr val="tx2"/>
                </a:solidFill>
              </a:rPr>
              <a:t>https://repository.unescap.org/server/api/core/bitstreams/0c7f3bb4-9c36-48d6-87c2-86eedba6d1e6/content</a:t>
            </a:r>
          </a:p>
          <a:p>
            <a:endParaRPr lang="en-US" dirty="0"/>
          </a:p>
        </p:txBody>
      </p:sp>
    </p:spTree>
    <p:extLst>
      <p:ext uri="{BB962C8B-B14F-4D97-AF65-F5344CB8AC3E}">
        <p14:creationId xmlns:p14="http://schemas.microsoft.com/office/powerpoint/2010/main" val="45144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375517-CBC6-207A-4AAA-BAC8664531E8}"/>
              </a:ext>
            </a:extLst>
          </p:cNvPr>
          <p:cNvGrpSpPr/>
          <p:nvPr/>
        </p:nvGrpSpPr>
        <p:grpSpPr>
          <a:xfrm>
            <a:off x="-42532" y="-1188"/>
            <a:ext cx="12234532" cy="6855167"/>
            <a:chOff x="-42532" y="-1188"/>
            <a:chExt cx="12234532" cy="6855167"/>
          </a:xfrm>
        </p:grpSpPr>
        <p:sp>
          <p:nvSpPr>
            <p:cNvPr id="20" name="Rectangle 19">
              <a:extLst>
                <a:ext uri="{FF2B5EF4-FFF2-40B4-BE49-F238E27FC236}">
                  <a16:creationId xmlns:a16="http://schemas.microsoft.com/office/drawing/2014/main" id="{34BA94E2-A657-0C41-8750-36A8849B735E}"/>
                </a:ext>
              </a:extLst>
            </p:cNvPr>
            <p:cNvSpPr/>
            <p:nvPr/>
          </p:nvSpPr>
          <p:spPr>
            <a:xfrm>
              <a:off x="1610608" y="1577211"/>
              <a:ext cx="9275583" cy="748923"/>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Roboto"/>
                <a:ea typeface="Roboto"/>
                <a:cs typeface="+mn-cs"/>
              </a:endParaRPr>
            </a:p>
          </p:txBody>
        </p:sp>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42532" y="-1188"/>
              <a:ext cx="12234532" cy="197693"/>
            </a:xfrm>
            <a:prstGeom prst="rect">
              <a:avLst/>
            </a:prstGeom>
          </p:spPr>
        </p:pic>
        <p:sp>
          <p:nvSpPr>
            <p:cNvPr id="13" name="AutoShape 2">
              <a:extLst>
                <a:ext uri="{FF2B5EF4-FFF2-40B4-BE49-F238E27FC236}">
                  <a16:creationId xmlns:a16="http://schemas.microsoft.com/office/drawing/2014/main" id="{CA550C06-4249-0DC5-43D6-F52D86CA88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1C890A-1F73-B265-61B0-F448736FE616}"/>
                </a:ext>
              </a:extLst>
            </p:cNvPr>
            <p:cNvPicPr>
              <a:picLocks noChangeAspect="1"/>
            </p:cNvPicPr>
            <p:nvPr/>
          </p:nvPicPr>
          <p:blipFill>
            <a:blip r:embed="rId3"/>
            <a:stretch>
              <a:fillRect/>
            </a:stretch>
          </p:blipFill>
          <p:spPr>
            <a:xfrm>
              <a:off x="-42532" y="6656286"/>
              <a:ext cx="12234532" cy="197693"/>
            </a:xfrm>
            <a:prstGeom prst="rect">
              <a:avLst/>
            </a:prstGeom>
          </p:spPr>
        </p:pic>
      </p:grpSp>
      <p:sp>
        <p:nvSpPr>
          <p:cNvPr id="4" name="Title 3">
            <a:extLst>
              <a:ext uri="{FF2B5EF4-FFF2-40B4-BE49-F238E27FC236}">
                <a16:creationId xmlns:a16="http://schemas.microsoft.com/office/drawing/2014/main" id="{A5293F39-DC53-E06E-D90B-0FE8836DA038}"/>
              </a:ext>
            </a:extLst>
          </p:cNvPr>
          <p:cNvSpPr>
            <a:spLocks noGrp="1"/>
          </p:cNvSpPr>
          <p:nvPr>
            <p:ph type="title"/>
          </p:nvPr>
        </p:nvSpPr>
        <p:spPr/>
        <p:txBody>
          <a:bodyPr/>
          <a:lstStyle/>
          <a:p>
            <a:r>
              <a:rPr lang="en-US" dirty="0">
                <a:solidFill>
                  <a:srgbClr val="4472C4">
                    <a:lumMod val="50000"/>
                  </a:srgbClr>
                </a:solidFill>
                <a:latin typeface="Roboto"/>
                <a:ea typeface="Roboto"/>
              </a:rPr>
              <a:t>Data governance</a:t>
            </a:r>
            <a:endParaRPr lang="en-US" dirty="0"/>
          </a:p>
        </p:txBody>
      </p:sp>
      <p:sp>
        <p:nvSpPr>
          <p:cNvPr id="6" name="Content Placeholder 5">
            <a:extLst>
              <a:ext uri="{FF2B5EF4-FFF2-40B4-BE49-F238E27FC236}">
                <a16:creationId xmlns:a16="http://schemas.microsoft.com/office/drawing/2014/main" id="{9B542494-2E27-1DD9-E9A7-1391CEED1352}"/>
              </a:ext>
            </a:extLst>
          </p:cNvPr>
          <p:cNvSpPr>
            <a:spLocks noGrp="1"/>
          </p:cNvSpPr>
          <p:nvPr>
            <p:ph idx="1"/>
          </p:nvPr>
        </p:nvSpPr>
        <p:spPr>
          <a:xfrm>
            <a:off x="838200" y="2286459"/>
            <a:ext cx="10515600" cy="3890504"/>
          </a:xfrm>
        </p:spPr>
        <p:txBody>
          <a:bodyPr/>
          <a:lstStyle/>
          <a:p>
            <a:pPr lvl="0" algn="just">
              <a:lnSpc>
                <a:spcPct val="150000"/>
              </a:lnSpc>
              <a:spcBef>
                <a:spcPts val="0"/>
              </a:spcBef>
              <a:buFont typeface="Wingdings" panose="05000000000000000000" pitchFamily="2" charset="2"/>
              <a:buChar char="v"/>
              <a:defRPr/>
            </a:pPr>
            <a:r>
              <a:rPr lang="en-US" b="0" dirty="0">
                <a:solidFill>
                  <a:srgbClr val="4472C4">
                    <a:lumMod val="50000"/>
                  </a:srgbClr>
                </a:solidFill>
                <a:latin typeface="Roboto"/>
                <a:ea typeface="Roboto"/>
              </a:rPr>
              <a:t>The exercise of authority and control over the management and transformation of data with the objective of enhancing the value of data assets and mitigating data-related risks.</a:t>
            </a:r>
          </a:p>
          <a:p>
            <a:pPr lvl="0" algn="just">
              <a:lnSpc>
                <a:spcPct val="150000"/>
              </a:lnSpc>
              <a:spcBef>
                <a:spcPts val="0"/>
              </a:spcBef>
              <a:buFont typeface="Wingdings" panose="05000000000000000000" pitchFamily="2" charset="2"/>
              <a:buChar char="v"/>
              <a:defRPr/>
            </a:pPr>
            <a:r>
              <a:rPr lang="en-US" b="0" dirty="0">
                <a:solidFill>
                  <a:srgbClr val="4472C4">
                    <a:lumMod val="50000"/>
                  </a:srgbClr>
                </a:solidFill>
                <a:latin typeface="Roboto"/>
                <a:ea typeface="Roboto"/>
              </a:rPr>
              <a:t>Our approach is  across all domains of  statistics</a:t>
            </a:r>
          </a:p>
          <a:p>
            <a:pPr marL="457200" lvl="1" indent="0" algn="just">
              <a:lnSpc>
                <a:spcPct val="150000"/>
              </a:lnSpc>
              <a:spcBef>
                <a:spcPts val="0"/>
              </a:spcBef>
              <a:buNone/>
              <a:defRPr/>
            </a:pPr>
            <a:endParaRPr lang="en-US" b="0" dirty="0">
              <a:solidFill>
                <a:srgbClr val="4472C4">
                  <a:lumMod val="50000"/>
                </a:srgbClr>
              </a:solidFill>
              <a:latin typeface="Roboto"/>
              <a:ea typeface="Roboto"/>
            </a:endParaRPr>
          </a:p>
          <a:p>
            <a:endParaRPr lang="en-US" dirty="0"/>
          </a:p>
        </p:txBody>
      </p:sp>
    </p:spTree>
    <p:extLst>
      <p:ext uri="{BB962C8B-B14F-4D97-AF65-F5344CB8AC3E}">
        <p14:creationId xmlns:p14="http://schemas.microsoft.com/office/powerpoint/2010/main" val="157454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42532" y="-1188"/>
            <a:ext cx="12234532" cy="197693"/>
          </a:xfrm>
          <a:prstGeom prst="rect">
            <a:avLst/>
          </a:prstGeom>
        </p:spPr>
      </p:pic>
      <p:sp>
        <p:nvSpPr>
          <p:cNvPr id="2" name="Rectangle 1">
            <a:extLst>
              <a:ext uri="{FF2B5EF4-FFF2-40B4-BE49-F238E27FC236}">
                <a16:creationId xmlns:a16="http://schemas.microsoft.com/office/drawing/2014/main" id="{04DC4AF4-BB0D-35FC-CD75-054177B9AD89}"/>
              </a:ext>
            </a:extLst>
          </p:cNvPr>
          <p:cNvSpPr/>
          <p:nvPr/>
        </p:nvSpPr>
        <p:spPr>
          <a:xfrm>
            <a:off x="0" y="196505"/>
            <a:ext cx="12234532" cy="64719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97B1A916-A865-6863-E674-74EBDD19CC00}"/>
              </a:ext>
            </a:extLst>
          </p:cNvPr>
          <p:cNvGrpSpPr/>
          <p:nvPr/>
        </p:nvGrpSpPr>
        <p:grpSpPr>
          <a:xfrm>
            <a:off x="881884" y="921260"/>
            <a:ext cx="10530840" cy="5060578"/>
            <a:chOff x="881884" y="921260"/>
            <a:chExt cx="10530840" cy="5060578"/>
          </a:xfrm>
        </p:grpSpPr>
        <p:sp>
          <p:nvSpPr>
            <p:cNvPr id="4" name="Rectangle: Rounded Corners 3">
              <a:extLst>
                <a:ext uri="{FF2B5EF4-FFF2-40B4-BE49-F238E27FC236}">
                  <a16:creationId xmlns:a16="http://schemas.microsoft.com/office/drawing/2014/main" id="{01C70E16-2035-A5FB-9013-C1578EA98FD0}"/>
                </a:ext>
              </a:extLst>
            </p:cNvPr>
            <p:cNvSpPr/>
            <p:nvPr/>
          </p:nvSpPr>
          <p:spPr>
            <a:xfrm>
              <a:off x="881884" y="921260"/>
              <a:ext cx="10515600" cy="8110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DATA GOVERNANCE FRAMEWORK</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16AE4F47-9B47-ABB3-505F-B6F61AAB1929}"/>
                </a:ext>
              </a:extLst>
            </p:cNvPr>
            <p:cNvSpPr/>
            <p:nvPr/>
          </p:nvSpPr>
          <p:spPr>
            <a:xfrm>
              <a:off x="881884" y="1823047"/>
              <a:ext cx="1935480" cy="468359"/>
            </a:xfrm>
            <a:prstGeom prst="round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PILLAR 1</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EC72454-D39C-BBE4-703C-6AF9825B5391}"/>
                </a:ext>
              </a:extLst>
            </p:cNvPr>
            <p:cNvSpPr/>
            <p:nvPr/>
          </p:nvSpPr>
          <p:spPr>
            <a:xfrm>
              <a:off x="881884" y="2382130"/>
              <a:ext cx="1935480" cy="3270054"/>
            </a:xfrm>
            <a:prstGeom prst="round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Vision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policy intent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0618097-504B-AF0D-8D04-123AE1BC6BFF}"/>
                </a:ext>
              </a:extLst>
            </p:cNvPr>
            <p:cNvSpPr/>
            <p:nvPr/>
          </p:nvSpPr>
          <p:spPr>
            <a:xfrm>
              <a:off x="3026914" y="1823047"/>
              <a:ext cx="1935480" cy="468359"/>
            </a:xfrm>
            <a:prstGeom prst="round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PILLAR 2</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CD72AF22-7E04-284B-4E9C-259D3CBA2D41}"/>
                </a:ext>
              </a:extLst>
            </p:cNvPr>
            <p:cNvSpPr/>
            <p:nvPr/>
          </p:nvSpPr>
          <p:spPr>
            <a:xfrm>
              <a:off x="3026914" y="2382130"/>
              <a:ext cx="1935480" cy="3270054"/>
            </a:xfrm>
            <a:prstGeom prst="round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Data </a:t>
              </a:r>
              <a:r>
                <a:rPr kumimoji="0" lang="en-US" sz="1800" b="1" i="0" u="none" strike="noStrike" kern="1200" cap="none" spc="0" normalizeH="0" baseline="0" noProof="0" dirty="0" err="1">
                  <a:ln>
                    <a:noFill/>
                  </a:ln>
                  <a:solidFill>
                    <a:srgbClr val="FFFFFF"/>
                  </a:solidFill>
                  <a:effectLst/>
                  <a:uLnTx/>
                  <a:uFillTx/>
                  <a:latin typeface="Poppins Medium" pitchFamily="2" charset="77"/>
                  <a:ea typeface="Lato Semibold" panose="020F0502020204030203" pitchFamily="34" charset="0"/>
                  <a:cs typeface="Poppins Medium" pitchFamily="2" charset="77"/>
                </a:rPr>
                <a:t>managementpolicies</a:t>
              </a: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rules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and institutions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9B399FE-BAFA-FE5E-6973-63DA9CA4410A}"/>
                </a:ext>
              </a:extLst>
            </p:cNvPr>
            <p:cNvSpPr/>
            <p:nvPr/>
          </p:nvSpPr>
          <p:spPr>
            <a:xfrm>
              <a:off x="5171944" y="1823047"/>
              <a:ext cx="1935480" cy="468359"/>
            </a:xfrm>
            <a:prstGeom prst="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PILLAR 3</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23BC2821-9A66-77E8-D33A-5E48AFF79D22}"/>
                </a:ext>
              </a:extLst>
            </p:cNvPr>
            <p:cNvSpPr/>
            <p:nvPr/>
          </p:nvSpPr>
          <p:spPr>
            <a:xfrm>
              <a:off x="5171944" y="2382130"/>
              <a:ext cx="1935480" cy="3270054"/>
            </a:xfrm>
            <a:prstGeom prst="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Data</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custodians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and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data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stewards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F82D11F0-CBDE-B94A-CA5C-D4D1657524F6}"/>
                </a:ext>
              </a:extLst>
            </p:cNvPr>
            <p:cNvSpPr/>
            <p:nvPr/>
          </p:nvSpPr>
          <p:spPr>
            <a:xfrm>
              <a:off x="7316974" y="1823047"/>
              <a:ext cx="1935480" cy="468359"/>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PILLAR 4</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6528864E-1CE6-77EF-A00B-C23DFBC94E31}"/>
                </a:ext>
              </a:extLst>
            </p:cNvPr>
            <p:cNvSpPr/>
            <p:nvPr/>
          </p:nvSpPr>
          <p:spPr>
            <a:xfrm>
              <a:off x="7316974" y="2382130"/>
              <a:ext cx="1935480" cy="3270054"/>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Data sharing, data accessibility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data integration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F52D4A93-FCD8-B27F-0049-E78712A240F0}"/>
                </a:ext>
              </a:extLst>
            </p:cNvPr>
            <p:cNvSpPr/>
            <p:nvPr/>
          </p:nvSpPr>
          <p:spPr>
            <a:xfrm>
              <a:off x="9462004" y="1823047"/>
              <a:ext cx="1935480" cy="468359"/>
            </a:xfrm>
            <a:prstGeom prst="round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PILLAR 5</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73135737-004D-76F1-5B2E-4771BBC550DA}"/>
                </a:ext>
              </a:extLst>
            </p:cNvPr>
            <p:cNvSpPr/>
            <p:nvPr/>
          </p:nvSpPr>
          <p:spPr>
            <a:xfrm>
              <a:off x="9462004" y="2382130"/>
              <a:ext cx="1935480" cy="3270054"/>
            </a:xfrm>
            <a:prstGeom prst="round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Data sharing, risks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Lato Semibold" panose="020F0502020204030203" pitchFamily="34" charset="0"/>
                  <a:cs typeface="Poppins Medium" pitchFamily="2" charset="77"/>
                </a:rPr>
                <a:t>and mitigation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4A23E4D5-9EF5-BB56-30FE-53B4F6F2E4EB}"/>
                </a:ext>
              </a:extLst>
            </p:cNvPr>
            <p:cNvSpPr/>
            <p:nvPr/>
          </p:nvSpPr>
          <p:spPr>
            <a:xfrm>
              <a:off x="897124" y="5742908"/>
              <a:ext cx="10515600" cy="23893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80A00169-BBF0-F96B-8A27-2A403497B7EB}"/>
                </a:ext>
              </a:extLst>
            </p:cNvPr>
            <p:cNvPicPr>
              <a:picLocks noChangeAspect="1"/>
            </p:cNvPicPr>
            <p:nvPr/>
          </p:nvPicPr>
          <p:blipFill>
            <a:blip r:embed="rId4">
              <a:duotone>
                <a:prstClr val="black"/>
                <a:srgbClr val="D9C3A5">
                  <a:tint val="50000"/>
                  <a:satMod val="180000"/>
                </a:srgbClr>
              </a:duotone>
            </a:blip>
            <a:stretch>
              <a:fillRect/>
            </a:stretch>
          </p:blipFill>
          <p:spPr>
            <a:xfrm>
              <a:off x="1459098" y="2581959"/>
              <a:ext cx="781970" cy="781970"/>
            </a:xfrm>
            <a:prstGeom prst="rect">
              <a:avLst/>
            </a:prstGeom>
          </p:spPr>
        </p:pic>
        <p:pic>
          <p:nvPicPr>
            <p:cNvPr id="37" name="Picture 36">
              <a:extLst>
                <a:ext uri="{FF2B5EF4-FFF2-40B4-BE49-F238E27FC236}">
                  <a16:creationId xmlns:a16="http://schemas.microsoft.com/office/drawing/2014/main" id="{48F3FB4E-498A-3C71-3987-2618C9F81E25}"/>
                </a:ext>
              </a:extLst>
            </p:cNvPr>
            <p:cNvPicPr>
              <a:picLocks noChangeAspect="1"/>
            </p:cNvPicPr>
            <p:nvPr/>
          </p:nvPicPr>
          <p:blipFill>
            <a:blip r:embed="rId5">
              <a:duotone>
                <a:prstClr val="black"/>
                <a:schemeClr val="tx2">
                  <a:tint val="45000"/>
                  <a:satMod val="400000"/>
                </a:schemeClr>
              </a:duotone>
            </a:blip>
            <a:stretch>
              <a:fillRect/>
            </a:stretch>
          </p:blipFill>
          <p:spPr>
            <a:xfrm>
              <a:off x="3578836" y="2504773"/>
              <a:ext cx="875382" cy="875382"/>
            </a:xfrm>
            <a:prstGeom prst="rect">
              <a:avLst/>
            </a:prstGeom>
          </p:spPr>
        </p:pic>
        <p:pic>
          <p:nvPicPr>
            <p:cNvPr id="39" name="Picture 38">
              <a:extLst>
                <a:ext uri="{FF2B5EF4-FFF2-40B4-BE49-F238E27FC236}">
                  <a16:creationId xmlns:a16="http://schemas.microsoft.com/office/drawing/2014/main" id="{DC5AAA0F-A5A0-E7D2-7F59-102E7A2AE9E0}"/>
                </a:ext>
              </a:extLst>
            </p:cNvPr>
            <p:cNvPicPr>
              <a:picLocks noChangeAspect="1"/>
            </p:cNvPicPr>
            <p:nvPr/>
          </p:nvPicPr>
          <p:blipFill>
            <a:blip r:embed="rId6">
              <a:duotone>
                <a:prstClr val="black"/>
                <a:srgbClr val="F8F8F8">
                  <a:tint val="45000"/>
                  <a:satMod val="400000"/>
                </a:srgbClr>
              </a:duotone>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5594590" y="2382130"/>
              <a:ext cx="1120668" cy="1120668"/>
            </a:xfrm>
            <a:prstGeom prst="rect">
              <a:avLst/>
            </a:prstGeom>
          </p:spPr>
        </p:pic>
        <p:pic>
          <p:nvPicPr>
            <p:cNvPr id="41" name="Picture 40">
              <a:extLst>
                <a:ext uri="{FF2B5EF4-FFF2-40B4-BE49-F238E27FC236}">
                  <a16:creationId xmlns:a16="http://schemas.microsoft.com/office/drawing/2014/main" id="{8A0343F4-046C-7BF4-B7CF-E94E43362147}"/>
                </a:ext>
              </a:extLst>
            </p:cNvPr>
            <p:cNvPicPr>
              <a:picLocks noChangeAspect="1"/>
            </p:cNvPicPr>
            <p:nvPr/>
          </p:nvPicPr>
          <p:blipFill>
            <a:blip r:embed="rId8">
              <a:lum bright="70000" contrast="-70000"/>
            </a:blip>
            <a:stretch>
              <a:fillRect/>
            </a:stretch>
          </p:blipFill>
          <p:spPr>
            <a:xfrm>
              <a:off x="7879899" y="2531937"/>
              <a:ext cx="821055" cy="821055"/>
            </a:xfrm>
            <a:prstGeom prst="rect">
              <a:avLst/>
            </a:prstGeom>
          </p:spPr>
        </p:pic>
        <p:pic>
          <p:nvPicPr>
            <p:cNvPr id="45" name="Picture 44">
              <a:extLst>
                <a:ext uri="{FF2B5EF4-FFF2-40B4-BE49-F238E27FC236}">
                  <a16:creationId xmlns:a16="http://schemas.microsoft.com/office/drawing/2014/main" id="{D39D3F3D-C578-AF11-4ABF-ED9DF7BEE59F}"/>
                </a:ext>
              </a:extLst>
            </p:cNvPr>
            <p:cNvPicPr>
              <a:picLocks noChangeAspect="1"/>
            </p:cNvPicPr>
            <p:nvPr/>
          </p:nvPicPr>
          <p:blipFill>
            <a:blip r:embed="rId9">
              <a:lum bright="70000" contrast="-70000"/>
            </a:blip>
            <a:stretch>
              <a:fillRect/>
            </a:stretch>
          </p:blipFill>
          <p:spPr>
            <a:xfrm>
              <a:off x="9983022" y="2495742"/>
              <a:ext cx="893444" cy="893444"/>
            </a:xfrm>
            <a:prstGeom prst="rect">
              <a:avLst/>
            </a:prstGeom>
          </p:spPr>
        </p:pic>
      </p:grpSp>
      <p:pic>
        <p:nvPicPr>
          <p:cNvPr id="25" name="Picture 24">
            <a:extLst>
              <a:ext uri="{FF2B5EF4-FFF2-40B4-BE49-F238E27FC236}">
                <a16:creationId xmlns:a16="http://schemas.microsoft.com/office/drawing/2014/main" id="{21D47B9A-A8EC-45E7-6100-C273D7E251C9}"/>
              </a:ext>
            </a:extLst>
          </p:cNvPr>
          <p:cNvPicPr>
            <a:picLocks noChangeAspect="1"/>
          </p:cNvPicPr>
          <p:nvPr/>
        </p:nvPicPr>
        <p:blipFill>
          <a:blip r:embed="rId3"/>
          <a:stretch>
            <a:fillRect/>
          </a:stretch>
        </p:blipFill>
        <p:spPr>
          <a:xfrm>
            <a:off x="-13504" y="6668437"/>
            <a:ext cx="12234532" cy="197693"/>
          </a:xfrm>
          <a:prstGeom prst="rect">
            <a:avLst/>
          </a:prstGeom>
        </p:spPr>
      </p:pic>
    </p:spTree>
    <p:extLst>
      <p:ext uri="{BB962C8B-B14F-4D97-AF65-F5344CB8AC3E}">
        <p14:creationId xmlns:p14="http://schemas.microsoft.com/office/powerpoint/2010/main" val="114011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42532" y="-1188"/>
            <a:ext cx="12234532" cy="197693"/>
          </a:xfrm>
          <a:prstGeom prst="rect">
            <a:avLst/>
          </a:prstGeom>
        </p:spPr>
      </p:pic>
      <p:sp>
        <p:nvSpPr>
          <p:cNvPr id="13" name="Rectangle 12">
            <a:extLst>
              <a:ext uri="{FF2B5EF4-FFF2-40B4-BE49-F238E27FC236}">
                <a16:creationId xmlns:a16="http://schemas.microsoft.com/office/drawing/2014/main" id="{081AD5EE-D848-0394-1BDB-30C8DAB3E9F5}"/>
              </a:ext>
            </a:extLst>
          </p:cNvPr>
          <p:cNvSpPr/>
          <p:nvPr/>
        </p:nvSpPr>
        <p:spPr>
          <a:xfrm rot="10800000" flipV="1">
            <a:off x="-28611" y="97658"/>
            <a:ext cx="3931920" cy="6661495"/>
          </a:xfrm>
          <a:prstGeom prst="rect">
            <a:avLst/>
          </a:prstGeom>
          <a:solidFill>
            <a:srgbClr val="0033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D88ED8-5B29-A1D1-8240-905816CF2111}"/>
              </a:ext>
            </a:extLst>
          </p:cNvPr>
          <p:cNvSpPr txBox="1"/>
          <p:nvPr/>
        </p:nvSpPr>
        <p:spPr>
          <a:xfrm>
            <a:off x="674553" y="905590"/>
            <a:ext cx="2525593" cy="2245871"/>
          </a:xfrm>
          <a:prstGeom prst="rect">
            <a:avLst/>
          </a:prstGeom>
          <a:noFill/>
          <a:ln>
            <a:noFill/>
          </a:ln>
        </p:spPr>
        <p:txBody>
          <a:bodyPr wrap="square" rtlCol="0">
            <a:spAutoFit/>
          </a:bodyPr>
          <a:lstStyle/>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V</a:t>
            </a:r>
            <a:r>
              <a:rPr kumimoji="0" lang="en-US"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ISION </a:t>
            </a:r>
          </a:p>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AND POLICY INTENT</a:t>
            </a:r>
          </a:p>
        </p:txBody>
      </p:sp>
      <p:pic>
        <p:nvPicPr>
          <p:cNvPr id="52" name="Picture 51">
            <a:extLst>
              <a:ext uri="{FF2B5EF4-FFF2-40B4-BE49-F238E27FC236}">
                <a16:creationId xmlns:a16="http://schemas.microsoft.com/office/drawing/2014/main" id="{ABC550A9-9C0E-6CCB-D17C-F01E1EE85EB9}"/>
              </a:ext>
            </a:extLst>
          </p:cNvPr>
          <p:cNvPicPr>
            <a:picLocks noChangeAspect="1"/>
          </p:cNvPicPr>
          <p:nvPr/>
        </p:nvPicPr>
        <p:blipFill>
          <a:blip r:embed="rId3"/>
          <a:stretch>
            <a:fillRect/>
          </a:stretch>
        </p:blipFill>
        <p:spPr>
          <a:xfrm>
            <a:off x="-21266" y="6662181"/>
            <a:ext cx="12234532" cy="197693"/>
          </a:xfrm>
          <a:prstGeom prst="rect">
            <a:avLst/>
          </a:prstGeom>
        </p:spPr>
      </p:pic>
      <p:grpSp>
        <p:nvGrpSpPr>
          <p:cNvPr id="11" name="Group 10">
            <a:extLst>
              <a:ext uri="{FF2B5EF4-FFF2-40B4-BE49-F238E27FC236}">
                <a16:creationId xmlns:a16="http://schemas.microsoft.com/office/drawing/2014/main" id="{47CBBA94-920F-8554-5B9C-5027E1183678}"/>
              </a:ext>
            </a:extLst>
          </p:cNvPr>
          <p:cNvGrpSpPr/>
          <p:nvPr/>
        </p:nvGrpSpPr>
        <p:grpSpPr>
          <a:xfrm>
            <a:off x="3996502" y="939986"/>
            <a:ext cx="8119686" cy="4890751"/>
            <a:chOff x="3996502" y="939986"/>
            <a:chExt cx="8119686" cy="4890751"/>
          </a:xfrm>
        </p:grpSpPr>
        <p:sp>
          <p:nvSpPr>
            <p:cNvPr id="43" name="Rectangle 56">
              <a:extLst>
                <a:ext uri="{FF2B5EF4-FFF2-40B4-BE49-F238E27FC236}">
                  <a16:creationId xmlns:a16="http://schemas.microsoft.com/office/drawing/2014/main" id="{E744E285-04C4-BAE7-7F03-B713EEB92A5B}"/>
                </a:ext>
              </a:extLst>
            </p:cNvPr>
            <p:cNvSpPr/>
            <p:nvPr/>
          </p:nvSpPr>
          <p:spPr>
            <a:xfrm>
              <a:off x="10341772" y="1289862"/>
              <a:ext cx="1774416" cy="1200329"/>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Lato Light" panose="020F0502020204030203" pitchFamily="34" charset="0"/>
                  <a:cs typeface="Lato Light" panose="020F0502020204030203" pitchFamily="34" charset="0"/>
                </a:rPr>
                <a:t>Is the vision for data about better public services?</a:t>
              </a:r>
            </a:p>
          </p:txBody>
        </p:sp>
        <p:sp>
          <p:nvSpPr>
            <p:cNvPr id="44" name="Rectangle 56">
              <a:extLst>
                <a:ext uri="{FF2B5EF4-FFF2-40B4-BE49-F238E27FC236}">
                  <a16:creationId xmlns:a16="http://schemas.microsoft.com/office/drawing/2014/main" id="{CD3AE1FF-2DF1-0BA7-F499-E8F5084281ED}"/>
                </a:ext>
              </a:extLst>
            </p:cNvPr>
            <p:cNvSpPr/>
            <p:nvPr/>
          </p:nvSpPr>
          <p:spPr>
            <a:xfrm>
              <a:off x="10341772" y="4149375"/>
              <a:ext cx="1774416" cy="1477328"/>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Lato Light" panose="020F0502020204030203" pitchFamily="34" charset="0"/>
                  <a:cs typeface="Lato Light" panose="020F0502020204030203" pitchFamily="34" charset="0"/>
                </a:rPr>
                <a:t>I</a:t>
              </a: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Lato Light" panose="020F0502020204030203" pitchFamily="34" charset="0"/>
                  <a:cs typeface="Lato Light" panose="020F0502020204030203" pitchFamily="34" charset="0"/>
                </a:rPr>
                <a:t>s the vision for data about building a stronger economy?</a:t>
              </a:r>
            </a:p>
          </p:txBody>
        </p:sp>
        <p:sp>
          <p:nvSpPr>
            <p:cNvPr id="45" name="Rectangle 56">
              <a:extLst>
                <a:ext uri="{FF2B5EF4-FFF2-40B4-BE49-F238E27FC236}">
                  <a16:creationId xmlns:a16="http://schemas.microsoft.com/office/drawing/2014/main" id="{2DC7F23C-543D-FD31-363B-94C06B46AC13}"/>
                </a:ext>
              </a:extLst>
            </p:cNvPr>
            <p:cNvSpPr/>
            <p:nvPr/>
          </p:nvSpPr>
          <p:spPr>
            <a:xfrm>
              <a:off x="3996502" y="1289862"/>
              <a:ext cx="1774416" cy="1477328"/>
            </a:xfrm>
            <a:prstGeom prst="rect">
              <a:avLst/>
            </a:prstGeom>
          </p:spPr>
          <p:txBody>
            <a:bodyPr wrap="square">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Lato Light" panose="020F0502020204030203" pitchFamily="34" charset="0"/>
                  <a:cs typeface="Lato Light" panose="020F0502020204030203" pitchFamily="34" charset="0"/>
                </a:rPr>
                <a:t>Is the vision for data part of a broader digital services agenda?</a:t>
              </a:r>
            </a:p>
          </p:txBody>
        </p:sp>
        <p:sp>
          <p:nvSpPr>
            <p:cNvPr id="46" name="Rectangle 56">
              <a:extLst>
                <a:ext uri="{FF2B5EF4-FFF2-40B4-BE49-F238E27FC236}">
                  <a16:creationId xmlns:a16="http://schemas.microsoft.com/office/drawing/2014/main" id="{C7105B33-549B-1B88-C340-F76B6EBEBA0A}"/>
                </a:ext>
              </a:extLst>
            </p:cNvPr>
            <p:cNvSpPr/>
            <p:nvPr/>
          </p:nvSpPr>
          <p:spPr>
            <a:xfrm>
              <a:off x="3996502" y="4149375"/>
              <a:ext cx="1774416" cy="1477328"/>
            </a:xfrm>
            <a:prstGeom prst="rect">
              <a:avLst/>
            </a:prstGeom>
          </p:spPr>
          <p:txBody>
            <a:bodyPr wrap="square">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Lato Light" panose="020F0502020204030203" pitchFamily="34" charset="0"/>
                  <a:cs typeface="Lato Light" panose="020F0502020204030203" pitchFamily="34" charset="0"/>
                </a:rPr>
                <a:t>Is the vision for data part of efforts to see data as a service?</a:t>
              </a:r>
            </a:p>
          </p:txBody>
        </p:sp>
        <p:sp>
          <p:nvSpPr>
            <p:cNvPr id="47" name="TextBox 46">
              <a:extLst>
                <a:ext uri="{FF2B5EF4-FFF2-40B4-BE49-F238E27FC236}">
                  <a16:creationId xmlns:a16="http://schemas.microsoft.com/office/drawing/2014/main" id="{3B578082-5617-7132-91DA-BBE72DA6B0CC}"/>
                </a:ext>
              </a:extLst>
            </p:cNvPr>
            <p:cNvSpPr txBox="1"/>
            <p:nvPr/>
          </p:nvSpPr>
          <p:spPr>
            <a:xfrm>
              <a:off x="7198935" y="3175114"/>
              <a:ext cx="1549014" cy="784830"/>
            </a:xfrm>
            <a:prstGeom prst="rect">
              <a:avLst/>
            </a:prstGeom>
            <a:noFill/>
          </p:spPr>
          <p:txBody>
            <a:bodyPr wrap="square" lIns="0" tIns="0" rIns="0" bIns="0"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1F5E"/>
                  </a:solidFill>
                  <a:effectLst/>
                  <a:uLnTx/>
                  <a:uFillTx/>
                  <a:latin typeface="Poppins Medium" pitchFamily="2" charset="77"/>
                  <a:ea typeface="+mn-ea"/>
                  <a:cs typeface="Poppins Medium" pitchFamily="2" charset="77"/>
                </a:rPr>
                <a:t>GOVERNMENT VISION FOR DATA</a:t>
              </a:r>
            </a:p>
          </p:txBody>
        </p:sp>
        <p:grpSp>
          <p:nvGrpSpPr>
            <p:cNvPr id="4" name="Group 3">
              <a:extLst>
                <a:ext uri="{FF2B5EF4-FFF2-40B4-BE49-F238E27FC236}">
                  <a16:creationId xmlns:a16="http://schemas.microsoft.com/office/drawing/2014/main" id="{0B3F788E-5E52-43C1-07EF-8C6002B0D5C4}"/>
                </a:ext>
              </a:extLst>
            </p:cNvPr>
            <p:cNvGrpSpPr/>
            <p:nvPr/>
          </p:nvGrpSpPr>
          <p:grpSpPr>
            <a:xfrm>
              <a:off x="5714995" y="939986"/>
              <a:ext cx="4733907" cy="2275852"/>
              <a:chOff x="5714995" y="939986"/>
              <a:chExt cx="4733907" cy="2275852"/>
            </a:xfrm>
          </p:grpSpPr>
          <p:sp>
            <p:nvSpPr>
              <p:cNvPr id="40" name="Right Arrow 61">
                <a:extLst>
                  <a:ext uri="{FF2B5EF4-FFF2-40B4-BE49-F238E27FC236}">
                    <a16:creationId xmlns:a16="http://schemas.microsoft.com/office/drawing/2014/main" id="{292449BD-CA5C-B838-10AD-E41AB3390C1B}"/>
                  </a:ext>
                </a:extLst>
              </p:cNvPr>
              <p:cNvSpPr/>
              <p:nvPr/>
            </p:nvSpPr>
            <p:spPr>
              <a:xfrm rot="18900000">
                <a:off x="8173050" y="1108427"/>
                <a:ext cx="2275852" cy="1938969"/>
              </a:xfrm>
              <a:prstGeom prst="rightArrow">
                <a:avLst>
                  <a:gd name="adj1" fmla="val 73276"/>
                  <a:gd name="adj2" fmla="val 50000"/>
                </a:avLst>
              </a:prstGeom>
              <a:solidFill>
                <a:srgbClr val="3BD7AD"/>
              </a:solidFill>
              <a:ln w="12700" cap="flat" cmpd="sng" algn="ctr">
                <a:noFill/>
                <a:prstDash val="solid"/>
                <a:miter lim="800000"/>
              </a:ln>
              <a:effectLst/>
              <a:scene3d>
                <a:camera prst="orthographicFront"/>
                <a:lightRig rig="balanced" dir="t">
                  <a:rot lat="0" lon="0" rev="3000000"/>
                </a:lightRig>
              </a:scene3d>
              <a:sp3d prstMaterial="plastic"/>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ight Arrow 63">
                <a:extLst>
                  <a:ext uri="{FF2B5EF4-FFF2-40B4-BE49-F238E27FC236}">
                    <a16:creationId xmlns:a16="http://schemas.microsoft.com/office/drawing/2014/main" id="{9DC78129-E734-208B-22EE-D1D5090B7AE1}"/>
                  </a:ext>
                </a:extLst>
              </p:cNvPr>
              <p:cNvSpPr/>
              <p:nvPr/>
            </p:nvSpPr>
            <p:spPr>
              <a:xfrm rot="2700000" flipH="1">
                <a:off x="5546554" y="1108427"/>
                <a:ext cx="2275852" cy="1938969"/>
              </a:xfrm>
              <a:prstGeom prst="rightArrow">
                <a:avLst>
                  <a:gd name="adj1" fmla="val 73276"/>
                  <a:gd name="adj2" fmla="val 50000"/>
                </a:avLst>
              </a:prstGeom>
              <a:solidFill>
                <a:srgbClr val="FA6500"/>
              </a:solidFill>
              <a:ln w="12700" cap="flat" cmpd="sng" algn="ctr">
                <a:noFill/>
                <a:prstDash val="solid"/>
                <a:miter lim="800000"/>
              </a:ln>
              <a:effectLst/>
              <a:scene3d>
                <a:camera prst="orthographicFront"/>
                <a:lightRig rig="balanced" dir="t">
                  <a:rot lat="0" lon="0" rev="3000000"/>
                </a:lightRig>
              </a:scene3d>
              <a:sp3d prstMaterial="plastic"/>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9976E945-A9B3-E0BB-90CA-9DD4C1004A60}"/>
                  </a:ext>
                </a:extLst>
              </p:cNvPr>
              <p:cNvSpPr txBox="1"/>
              <p:nvPr/>
            </p:nvSpPr>
            <p:spPr>
              <a:xfrm rot="18900000">
                <a:off x="8402145" y="1928247"/>
                <a:ext cx="1296546" cy="830997"/>
              </a:xfrm>
              <a:prstGeom prst="rect">
                <a:avLst/>
              </a:prstGeom>
              <a:noFill/>
            </p:spPr>
            <p:txBody>
              <a:bodyPr wrap="square" lIns="0" tIns="0" rIns="0" bIns="0"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mn-ea"/>
                    <a:cs typeface="Poppins Medium" pitchFamily="2" charset="77"/>
                  </a:rPr>
                  <a:t>BETTER PUBLIC SERVICES</a:t>
                </a:r>
              </a:p>
            </p:txBody>
          </p:sp>
          <p:sp>
            <p:nvSpPr>
              <p:cNvPr id="50" name="TextBox 49">
                <a:extLst>
                  <a:ext uri="{FF2B5EF4-FFF2-40B4-BE49-F238E27FC236}">
                    <a16:creationId xmlns:a16="http://schemas.microsoft.com/office/drawing/2014/main" id="{98B07567-F294-9917-AABD-85BA9FDC4FC7}"/>
                  </a:ext>
                </a:extLst>
              </p:cNvPr>
              <p:cNvSpPr txBox="1"/>
              <p:nvPr/>
            </p:nvSpPr>
            <p:spPr>
              <a:xfrm rot="2700000">
                <a:off x="6219479" y="2027931"/>
                <a:ext cx="1435282" cy="631630"/>
              </a:xfrm>
              <a:prstGeom prst="rect">
                <a:avLst/>
              </a:prstGeom>
              <a:noFill/>
            </p:spPr>
            <p:txBody>
              <a:bodyPr wrap="square" lIns="0" tIns="0" rIns="0" bIns="0"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Poppins Medium" pitchFamily="2" charset="77"/>
                    <a:ea typeface="+mn-ea"/>
                    <a:cs typeface="Poppins Medium" pitchFamily="2" charset="77"/>
                  </a:rPr>
                  <a:t>DIGITAL AGENDA</a:t>
                </a:r>
              </a:p>
            </p:txBody>
          </p:sp>
        </p:grpSp>
        <p:grpSp>
          <p:nvGrpSpPr>
            <p:cNvPr id="6" name="Group 5">
              <a:extLst>
                <a:ext uri="{FF2B5EF4-FFF2-40B4-BE49-F238E27FC236}">
                  <a16:creationId xmlns:a16="http://schemas.microsoft.com/office/drawing/2014/main" id="{2A1532D1-EEC9-F6F8-AB20-F1F4FB046E55}"/>
                </a:ext>
              </a:extLst>
            </p:cNvPr>
            <p:cNvGrpSpPr/>
            <p:nvPr/>
          </p:nvGrpSpPr>
          <p:grpSpPr>
            <a:xfrm flipV="1">
              <a:off x="5718801" y="3554885"/>
              <a:ext cx="4733907" cy="2275852"/>
              <a:chOff x="5714995" y="939986"/>
              <a:chExt cx="4733907" cy="2275852"/>
            </a:xfrm>
          </p:grpSpPr>
          <p:sp>
            <p:nvSpPr>
              <p:cNvPr id="7" name="Right Arrow 61">
                <a:extLst>
                  <a:ext uri="{FF2B5EF4-FFF2-40B4-BE49-F238E27FC236}">
                    <a16:creationId xmlns:a16="http://schemas.microsoft.com/office/drawing/2014/main" id="{773989D0-CA32-ADAA-CCE9-71D6F8FB058C}"/>
                  </a:ext>
                </a:extLst>
              </p:cNvPr>
              <p:cNvSpPr/>
              <p:nvPr/>
            </p:nvSpPr>
            <p:spPr>
              <a:xfrm rot="18900000">
                <a:off x="8173050" y="1108427"/>
                <a:ext cx="2275852" cy="1938969"/>
              </a:xfrm>
              <a:prstGeom prst="rightArrow">
                <a:avLst>
                  <a:gd name="adj1" fmla="val 73276"/>
                  <a:gd name="adj2" fmla="val 50000"/>
                </a:avLst>
              </a:prstGeom>
              <a:solidFill>
                <a:srgbClr val="FBCF14"/>
              </a:solidFill>
              <a:ln w="12700" cap="flat" cmpd="sng" algn="ctr">
                <a:noFill/>
                <a:prstDash val="solid"/>
                <a:miter lim="800000"/>
              </a:ln>
              <a:effectLst/>
              <a:scene3d>
                <a:camera prst="orthographicFront"/>
                <a:lightRig rig="balanced" dir="t">
                  <a:rot lat="0" lon="0" rev="3000000"/>
                </a:lightRig>
              </a:scene3d>
              <a:sp3d prstMaterial="plastic"/>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ight Arrow 63">
                <a:extLst>
                  <a:ext uri="{FF2B5EF4-FFF2-40B4-BE49-F238E27FC236}">
                    <a16:creationId xmlns:a16="http://schemas.microsoft.com/office/drawing/2014/main" id="{DD47A21F-97DA-0A9C-6387-6D8716CBD65F}"/>
                  </a:ext>
                </a:extLst>
              </p:cNvPr>
              <p:cNvSpPr/>
              <p:nvPr/>
            </p:nvSpPr>
            <p:spPr>
              <a:xfrm rot="2700000" flipH="1">
                <a:off x="5546554" y="1108427"/>
                <a:ext cx="2275852" cy="1938969"/>
              </a:xfrm>
              <a:prstGeom prst="rightArrow">
                <a:avLst>
                  <a:gd name="adj1" fmla="val 73276"/>
                  <a:gd name="adj2" fmla="val 50000"/>
                </a:avLst>
              </a:prstGeom>
              <a:solidFill>
                <a:srgbClr val="625ACE"/>
              </a:solidFill>
              <a:ln w="12700" cap="flat" cmpd="sng" algn="ctr">
                <a:noFill/>
                <a:prstDash val="solid"/>
                <a:miter lim="800000"/>
              </a:ln>
              <a:effectLst/>
              <a:scene3d>
                <a:camera prst="orthographicFront"/>
                <a:lightRig rig="balanced" dir="t">
                  <a:rot lat="0" lon="0" rev="3000000"/>
                </a:lightRig>
              </a:scene3d>
              <a:sp3d prstMaterial="plastic"/>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2FE8D58-9F44-6628-19A3-DB97EC1B823E}"/>
                  </a:ext>
                </a:extLst>
              </p:cNvPr>
              <p:cNvSpPr txBox="1"/>
              <p:nvPr/>
            </p:nvSpPr>
            <p:spPr>
              <a:xfrm rot="8100000">
                <a:off x="8402145" y="2066746"/>
                <a:ext cx="1296546" cy="553998"/>
              </a:xfrm>
              <a:prstGeom prst="rect">
                <a:avLst/>
              </a:prstGeom>
              <a:noFill/>
            </p:spPr>
            <p:txBody>
              <a:bodyPr wrap="square" lIns="0" tIns="0" rIns="0" bIns="0"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Medium" pitchFamily="2" charset="77"/>
                    <a:ea typeface="+mn-ea"/>
                    <a:cs typeface="Poppins Medium" pitchFamily="2" charset="77"/>
                  </a:rPr>
                  <a:t>STRONG ECONOMY</a:t>
                </a:r>
              </a:p>
            </p:txBody>
          </p:sp>
          <p:sp>
            <p:nvSpPr>
              <p:cNvPr id="10" name="TextBox 9">
                <a:extLst>
                  <a:ext uri="{FF2B5EF4-FFF2-40B4-BE49-F238E27FC236}">
                    <a16:creationId xmlns:a16="http://schemas.microsoft.com/office/drawing/2014/main" id="{654199DD-CFDB-797C-9C19-5783071CFEE5}"/>
                  </a:ext>
                </a:extLst>
              </p:cNvPr>
              <p:cNvSpPr txBox="1"/>
              <p:nvPr/>
            </p:nvSpPr>
            <p:spPr>
              <a:xfrm rot="13500000">
                <a:off x="6160081" y="1957535"/>
                <a:ext cx="1435282" cy="615553"/>
              </a:xfrm>
              <a:prstGeom prst="rect">
                <a:avLst/>
              </a:prstGeom>
              <a:noFill/>
            </p:spPr>
            <p:txBody>
              <a:bodyPr wrap="square" lIns="0" tIns="0" rIns="0" bIns="0"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Poppins Medium" pitchFamily="2" charset="77"/>
                    <a:ea typeface="+mn-ea"/>
                    <a:cs typeface="Poppins Medium" pitchFamily="2" charset="77"/>
                  </a:rPr>
                  <a:t>DATA AS A SERVICE</a:t>
                </a:r>
              </a:p>
            </p:txBody>
          </p:sp>
        </p:grpSp>
      </p:grpSp>
    </p:spTree>
    <p:extLst>
      <p:ext uri="{BB962C8B-B14F-4D97-AF65-F5344CB8AC3E}">
        <p14:creationId xmlns:p14="http://schemas.microsoft.com/office/powerpoint/2010/main" val="92220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9B1CBD-D82F-D844-81DF-E85439696806}"/>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1">
            <a:extLst>
              <a:ext uri="{FF2B5EF4-FFF2-40B4-BE49-F238E27FC236}">
                <a16:creationId xmlns:a16="http://schemas.microsoft.com/office/drawing/2014/main" id="{99DD7062-8E8F-A448-B5A4-17565BCE37D1}"/>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EF7D87C-AA35-2FD4-D181-8AEA3B1B8B85}"/>
              </a:ext>
            </a:extLst>
          </p:cNvPr>
          <p:cNvSpPr txBox="1"/>
          <p:nvPr/>
        </p:nvSpPr>
        <p:spPr>
          <a:xfrm>
            <a:off x="138546" y="892299"/>
            <a:ext cx="10667999" cy="70788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ADFD">
                    <a:lumMod val="25000"/>
                  </a:srgbClr>
                </a:solidFill>
                <a:effectLst/>
                <a:uLnTx/>
                <a:uFillTx/>
                <a:latin typeface="Poppins" pitchFamily="2" charset="77"/>
                <a:ea typeface="Lato Heavy" charset="0"/>
                <a:cs typeface="Poppins" pitchFamily="2" charset="77"/>
              </a:rPr>
              <a:t> Vision and policy intent: Indonesia</a:t>
            </a:r>
          </a:p>
        </p:txBody>
      </p:sp>
      <p:grpSp>
        <p:nvGrpSpPr>
          <p:cNvPr id="13" name="Group 12">
            <a:extLst>
              <a:ext uri="{FF2B5EF4-FFF2-40B4-BE49-F238E27FC236}">
                <a16:creationId xmlns:a16="http://schemas.microsoft.com/office/drawing/2014/main" id="{5F97FECB-658D-8B24-D862-4E595ABE9090}"/>
              </a:ext>
            </a:extLst>
          </p:cNvPr>
          <p:cNvGrpSpPr/>
          <p:nvPr/>
        </p:nvGrpSpPr>
        <p:grpSpPr>
          <a:xfrm>
            <a:off x="550478" y="2563090"/>
            <a:ext cx="3316729" cy="3478174"/>
            <a:chOff x="8957175" y="3425995"/>
            <a:chExt cx="2712231" cy="2712584"/>
          </a:xfrm>
        </p:grpSpPr>
        <p:sp>
          <p:nvSpPr>
            <p:cNvPr id="14" name="Speech Bubble: Rectangle 13">
              <a:extLst>
                <a:ext uri="{FF2B5EF4-FFF2-40B4-BE49-F238E27FC236}">
                  <a16:creationId xmlns:a16="http://schemas.microsoft.com/office/drawing/2014/main" id="{16754026-F007-5042-1120-096C222DA73F}"/>
                </a:ext>
              </a:extLst>
            </p:cNvPr>
            <p:cNvSpPr/>
            <p:nvPr/>
          </p:nvSpPr>
          <p:spPr>
            <a:xfrm>
              <a:off x="8957175" y="3425995"/>
              <a:ext cx="2712231" cy="791299"/>
            </a:xfrm>
            <a:prstGeom prst="wedgeRectCallou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Calibri" panose="020F0502020204030204"/>
                  <a:ea typeface="+mn-ea"/>
                  <a:cs typeface="+mn-cs"/>
                </a:rPr>
                <a:t>One Data Indonesia</a:t>
              </a:r>
              <a:endParaRPr kumimoji="0" lang="en-US" sz="3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C1BFCD2-E43F-2B20-382D-A05B6421327C}"/>
                </a:ext>
              </a:extLst>
            </p:cNvPr>
            <p:cNvSpPr txBox="1"/>
            <p:nvPr/>
          </p:nvSpPr>
          <p:spPr>
            <a:xfrm>
              <a:off x="8957175" y="4386352"/>
              <a:ext cx="2712231" cy="1752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A1ADFD">
                      <a:lumMod val="25000"/>
                    </a:srgbClr>
                  </a:solidFill>
                  <a:effectLst/>
                  <a:uLnTx/>
                  <a:uFillTx/>
                  <a:latin typeface="Calibri" panose="020F0502020204030204"/>
                  <a:ea typeface="+mn-ea"/>
                  <a:cs typeface="+mn-cs"/>
                </a:rPr>
                <a:t>Aims to make government data timely and accurate, increase the use of data for policy, and allow for integrated and interoperable data platforms across central and local government</a:t>
              </a:r>
            </a:p>
          </p:txBody>
        </p:sp>
      </p:grpSp>
      <p:pic>
        <p:nvPicPr>
          <p:cNvPr id="16" name="Picture 15">
            <a:extLst>
              <a:ext uri="{FF2B5EF4-FFF2-40B4-BE49-F238E27FC236}">
                <a16:creationId xmlns:a16="http://schemas.microsoft.com/office/drawing/2014/main" id="{31CC97B2-EFAE-C74A-4B2F-FFA74DCAF29D}"/>
              </a:ext>
            </a:extLst>
          </p:cNvPr>
          <p:cNvPicPr>
            <a:picLocks noChangeAspect="1"/>
          </p:cNvPicPr>
          <p:nvPr/>
        </p:nvPicPr>
        <p:blipFill>
          <a:blip r:embed="rId3"/>
          <a:stretch>
            <a:fillRect/>
          </a:stretch>
        </p:blipFill>
        <p:spPr>
          <a:xfrm>
            <a:off x="4226646" y="2033374"/>
            <a:ext cx="7694563" cy="4328191"/>
          </a:xfrm>
          <a:prstGeom prst="rect">
            <a:avLst/>
          </a:prstGeom>
        </p:spPr>
      </p:pic>
      <p:pic>
        <p:nvPicPr>
          <p:cNvPr id="17" name="Picture 6" descr="Mission - Free business and finance icons">
            <a:extLst>
              <a:ext uri="{FF2B5EF4-FFF2-40B4-BE49-F238E27FC236}">
                <a16:creationId xmlns:a16="http://schemas.microsoft.com/office/drawing/2014/main" id="{A5E6F935-F36C-CC30-FD6D-3775EE38D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6545" y="520206"/>
            <a:ext cx="992962" cy="99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5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B62B-5A5C-9D3C-3522-0FB804DD9ED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B9B234-7558-848F-8782-A77E9A73FEAF}"/>
              </a:ext>
            </a:extLst>
          </p:cNvPr>
          <p:cNvPicPr>
            <a:picLocks noChangeAspect="1"/>
          </p:cNvPicPr>
          <p:nvPr/>
        </p:nvPicPr>
        <p:blipFill>
          <a:blip r:embed="rId3"/>
          <a:stretch>
            <a:fillRect/>
          </a:stretch>
        </p:blipFill>
        <p:spPr>
          <a:xfrm>
            <a:off x="-42532" y="-1188"/>
            <a:ext cx="12234532" cy="197693"/>
          </a:xfrm>
          <a:prstGeom prst="rect">
            <a:avLst/>
          </a:prstGeom>
        </p:spPr>
      </p:pic>
      <p:pic>
        <p:nvPicPr>
          <p:cNvPr id="6" name="Picture 5">
            <a:extLst>
              <a:ext uri="{FF2B5EF4-FFF2-40B4-BE49-F238E27FC236}">
                <a16:creationId xmlns:a16="http://schemas.microsoft.com/office/drawing/2014/main" id="{1C26D5E0-7B25-F26B-C9AB-727CFC160F22}"/>
              </a:ext>
            </a:extLst>
          </p:cNvPr>
          <p:cNvPicPr>
            <a:picLocks noChangeAspect="1"/>
          </p:cNvPicPr>
          <p:nvPr/>
        </p:nvPicPr>
        <p:blipFill>
          <a:blip r:embed="rId3"/>
          <a:stretch>
            <a:fillRect/>
          </a:stretch>
        </p:blipFill>
        <p:spPr>
          <a:xfrm>
            <a:off x="-21266" y="6662181"/>
            <a:ext cx="12234532" cy="197693"/>
          </a:xfrm>
          <a:prstGeom prst="rect">
            <a:avLst/>
          </a:prstGeom>
        </p:spPr>
      </p:pic>
      <p:grpSp>
        <p:nvGrpSpPr>
          <p:cNvPr id="4" name="Group 3">
            <a:extLst>
              <a:ext uri="{FF2B5EF4-FFF2-40B4-BE49-F238E27FC236}">
                <a16:creationId xmlns:a16="http://schemas.microsoft.com/office/drawing/2014/main" id="{6ECD34BE-7613-E266-338C-71E3864FD089}"/>
              </a:ext>
            </a:extLst>
          </p:cNvPr>
          <p:cNvGrpSpPr/>
          <p:nvPr/>
        </p:nvGrpSpPr>
        <p:grpSpPr>
          <a:xfrm>
            <a:off x="-33966" y="186365"/>
            <a:ext cx="11398987" cy="6660809"/>
            <a:chOff x="-33966" y="186365"/>
            <a:chExt cx="11398987" cy="6660809"/>
          </a:xfrm>
        </p:grpSpPr>
        <p:grpSp>
          <p:nvGrpSpPr>
            <p:cNvPr id="2" name="Group 1">
              <a:extLst>
                <a:ext uri="{FF2B5EF4-FFF2-40B4-BE49-F238E27FC236}">
                  <a16:creationId xmlns:a16="http://schemas.microsoft.com/office/drawing/2014/main" id="{71D04117-625A-0570-AC4F-A51C0F280E11}"/>
                </a:ext>
              </a:extLst>
            </p:cNvPr>
            <p:cNvGrpSpPr/>
            <p:nvPr/>
          </p:nvGrpSpPr>
          <p:grpSpPr>
            <a:xfrm>
              <a:off x="-33966" y="186365"/>
              <a:ext cx="3925353" cy="6660809"/>
              <a:chOff x="296536" y="185678"/>
              <a:chExt cx="3051659" cy="6661495"/>
            </a:xfrm>
          </p:grpSpPr>
          <p:sp>
            <p:nvSpPr>
              <p:cNvPr id="13" name="Rectangle 12">
                <a:extLst>
                  <a:ext uri="{FF2B5EF4-FFF2-40B4-BE49-F238E27FC236}">
                    <a16:creationId xmlns:a16="http://schemas.microsoft.com/office/drawing/2014/main" id="{B2572A2E-82C3-851D-B056-117AC11090D0}"/>
                  </a:ext>
                </a:extLst>
              </p:cNvPr>
              <p:cNvSpPr/>
              <p:nvPr/>
            </p:nvSpPr>
            <p:spPr>
              <a:xfrm rot="10800000" flipV="1">
                <a:off x="296536" y="185678"/>
                <a:ext cx="3051659" cy="6661495"/>
              </a:xfrm>
              <a:prstGeom prst="rect">
                <a:avLst/>
              </a:prstGeom>
              <a:solidFill>
                <a:srgbClr val="0033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A8E1A87-208D-0095-FEF1-ADD991BECB69}"/>
                  </a:ext>
                </a:extLst>
              </p:cNvPr>
              <p:cNvSpPr txBox="1"/>
              <p:nvPr/>
            </p:nvSpPr>
            <p:spPr>
              <a:xfrm>
                <a:off x="533903" y="1295405"/>
                <a:ext cx="2596670" cy="4462322"/>
              </a:xfrm>
              <a:prstGeom prst="rect">
                <a:avLst/>
              </a:prstGeom>
              <a:noFill/>
              <a:ln>
                <a:noFill/>
              </a:ln>
            </p:spPr>
            <p:txBody>
              <a:bodyPr wrap="square" rtlCol="0">
                <a:spAutoFit/>
              </a:bodyPr>
              <a:lstStyle/>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THE ROLE OF GOVERNMENT DATA STEWARD IS EVOLVING </a:t>
                </a:r>
              </a:p>
              <a:p>
                <a:pPr marL="0" marR="0" lvl="0" indent="0" algn="ctr" defTabSz="91421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FF"/>
                    </a:solidFill>
                    <a:effectLst/>
                    <a:uLnTx/>
                    <a:uFillTx/>
                    <a:latin typeface="Montserrat" pitchFamily="2" charset="77"/>
                    <a:ea typeface="Roboto" panose="02000000000000000000" pitchFamily="2" charset="0"/>
                    <a:cs typeface="Lato Light" panose="020F0502020204030203" pitchFamily="34" charset="0"/>
                  </a:rPr>
                  <a:t>AND NSOs ARE RESPONDING IN DIFFERENT WAYS</a:t>
                </a:r>
              </a:p>
            </p:txBody>
          </p:sp>
        </p:grpSp>
        <p:graphicFrame>
          <p:nvGraphicFramePr>
            <p:cNvPr id="3" name="Diagram 2">
              <a:extLst>
                <a:ext uri="{FF2B5EF4-FFF2-40B4-BE49-F238E27FC236}">
                  <a16:creationId xmlns:a16="http://schemas.microsoft.com/office/drawing/2014/main" id="{3C90A7E6-4B8D-1D13-1DC5-D37BC66304CE}"/>
                </a:ext>
              </a:extLst>
            </p:cNvPr>
            <p:cNvGraphicFramePr/>
            <p:nvPr/>
          </p:nvGraphicFramePr>
          <p:xfrm>
            <a:off x="4379431" y="669851"/>
            <a:ext cx="6985590" cy="5454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179574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ESCAP 75 ppt template 1.pptx" id="{5D0AD6E6-44C7-42C5-8ECE-1146F3296E90}" vid="{F60AEC8B-6A9B-4EC4-A94A-A7C87FF5CF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19cb65d-39a0-4f3f-98df-cbccd0b1a73f">
      <UserInfo>
        <DisplayName>ESCAP-PRJ-SD-Inequality Assessment Members</DisplayName>
        <AccountId>3766</AccountId>
        <AccountType/>
      </UserInfo>
      <UserInfo>
        <DisplayName>Minyan Bao</DisplayName>
        <AccountId>584</AccountId>
        <AccountType/>
      </UserInfo>
      <UserInfo>
        <DisplayName>Sompot Suphutthamongkhon</DisplayName>
        <AccountId>40</AccountId>
        <AccountType/>
      </UserInfo>
    </SharedWithUsers>
    <lcf76f155ced4ddcb4097134ff3c332f xmlns="3b262f41-24b8-4459-8f0c-017dbc0f4d40">
      <Terms xmlns="http://schemas.microsoft.com/office/infopath/2007/PartnerControls"/>
    </lcf76f155ced4ddcb4097134ff3c332f>
    <Description_video xmlns="3b262f41-24b8-4459-8f0c-017dbc0f4d40" xsi:nil="true"/>
    <Image xmlns="3b262f41-24b8-4459-8f0c-017dbc0f4d40" xsi:nil="true"/>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D066B225902746A8CA72997E644555" ma:contentTypeVersion="21" ma:contentTypeDescription="Create a new document." ma:contentTypeScope="" ma:versionID="6d82103ddf0bab9cfb219baf0e8c035b">
  <xsd:schema xmlns:xsd="http://www.w3.org/2001/XMLSchema" xmlns:xs="http://www.w3.org/2001/XMLSchema" xmlns:p="http://schemas.microsoft.com/office/2006/metadata/properties" xmlns:ns2="3b262f41-24b8-4459-8f0c-017dbc0f4d40" xmlns:ns3="319cb65d-39a0-4f3f-98df-cbccd0b1a73f" xmlns:ns4="985ec44e-1bab-4c0b-9df0-6ba128686fc9" targetNamespace="http://schemas.microsoft.com/office/2006/metadata/properties" ma:root="true" ma:fieldsID="848579b84304644393ee9af03d12bd10" ns2:_="" ns3:_="" ns4:_="">
    <xsd:import namespace="3b262f41-24b8-4459-8f0c-017dbc0f4d40"/>
    <xsd:import namespace="319cb65d-39a0-4f3f-98df-cbccd0b1a73f"/>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Description_video" minOccurs="0"/>
                <xsd:element ref="ns2:Imag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62f41-24b8-4459-8f0c-017dbc0f4d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escription_video" ma:index="21" nillable="true" ma:displayName="Description_video" ma:format="Dropdown" ma:internalName="Description_video">
      <xsd:simpleType>
        <xsd:restriction base="dms:Text">
          <xsd:maxLength value="255"/>
        </xsd:restriction>
      </xsd:simpleType>
    </xsd:element>
    <xsd:element name="Image" ma:index="22" nillable="true" ma:displayName="Image" ma:format="Thumbnail" ma:internalName="Imag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9cb65d-39a0-4f3f-98df-cbccd0b1a73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739f70d2-a5a6-4d93-9595-2a54df132fcf}" ma:internalName="TaxCatchAll" ma:showField="CatchAllData" ma:web="319cb65d-39a0-4f3f-98df-cbccd0b1a7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F62506-863E-4DD9-988D-2DA52D0653E6}">
  <ds:schemaRefs>
    <ds:schemaRef ds:uri="http://schemas.openxmlformats.org/package/2006/metadata/core-properties"/>
    <ds:schemaRef ds:uri="a5c5b31c-5835-4291-894a-43ef484d663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de645b68-f73d-4d06-af43-4e1c053c9438"/>
    <ds:schemaRef ds:uri="http://www.w3.org/XML/1998/namespace"/>
    <ds:schemaRef ds:uri="319cb65d-39a0-4f3f-98df-cbccd0b1a73f"/>
    <ds:schemaRef ds:uri="3b262f41-24b8-4459-8f0c-017dbc0f4d40"/>
    <ds:schemaRef ds:uri="985ec44e-1bab-4c0b-9df0-6ba128686fc9"/>
  </ds:schemaRefs>
</ds:datastoreItem>
</file>

<file path=customXml/itemProps2.xml><?xml version="1.0" encoding="utf-8"?>
<ds:datastoreItem xmlns:ds="http://schemas.openxmlformats.org/officeDocument/2006/customXml" ds:itemID="{AA4405EF-6400-480C-8FE5-E0F7ECB45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62f41-24b8-4459-8f0c-017dbc0f4d40"/>
    <ds:schemaRef ds:uri="319cb65d-39a0-4f3f-98df-cbccd0b1a73f"/>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6D10B2-1EDE-414D-B6CC-2768813C4EB6}">
  <ds:schemaRefs>
    <ds:schemaRef ds:uri="http://schemas.microsoft.com/sharepoint/v3/contenttype/forms"/>
  </ds:schemaRefs>
</ds:datastoreItem>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20814</TotalTime>
  <Words>3451</Words>
  <Application>Microsoft Office PowerPoint</Application>
  <PresentationFormat>Widescreen</PresentationFormat>
  <Paragraphs>377</Paragraphs>
  <Slides>20</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Arial</vt:lpstr>
      <vt:lpstr>Calibri</vt:lpstr>
      <vt:lpstr>gilroyff</vt:lpstr>
      <vt:lpstr>Montserrat</vt:lpstr>
      <vt:lpstr>Poppins</vt:lpstr>
      <vt:lpstr>Poppins Medium</vt:lpstr>
      <vt:lpstr>proxima-nova</vt:lpstr>
      <vt:lpstr>Roboto</vt:lpstr>
      <vt:lpstr>Wingdings</vt:lpstr>
      <vt:lpstr>Office Theme</vt:lpstr>
      <vt:lpstr>re</vt:lpstr>
      <vt:lpstr>Content</vt:lpstr>
      <vt:lpstr>What is Data Stewardship?</vt:lpstr>
      <vt:lpstr>How ESCAP is Championing Data Stewardship</vt:lpstr>
      <vt:lpstr>Data 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Focus: Building Stewardship in Asia-Pacific</vt:lpstr>
      <vt:lpstr>PowerPoint Presentation</vt:lpstr>
      <vt:lpstr>The Journey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Roasa, Jessica Nicole   (CIFOR)</dc:creator>
  <cp:lastModifiedBy>Alick Mjuma Nyasulu</cp:lastModifiedBy>
  <cp:revision>78</cp:revision>
  <dcterms:created xsi:type="dcterms:W3CDTF">2021-09-02T06:32:37Z</dcterms:created>
  <dcterms:modified xsi:type="dcterms:W3CDTF">2025-11-10T07:01:31Z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0x01010003D066B225902746A8CA72997E644555</vt:lpwstr>
  </property>
  <property fmtid="{D5CDD505-2E9C-101B-9397-08002B2CF9AE}" pid="3" name="MediaServiceImageTags">
    <vt:lpwstr/>
  </property>
</Properties>
</file>