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2.xml" ContentType="application/vnd.openxmlformats-officedocument.drawingml.chartshape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17" r:id="rId2"/>
    <p:sldId id="286" r:id="rId3"/>
    <p:sldId id="315" r:id="rId4"/>
    <p:sldId id="310" r:id="rId5"/>
    <p:sldId id="306" r:id="rId6"/>
    <p:sldId id="311" r:id="rId7"/>
    <p:sldId id="308" r:id="rId8"/>
    <p:sldId id="312" r:id="rId9"/>
    <p:sldId id="309" r:id="rId10"/>
    <p:sldId id="313" r:id="rId11"/>
    <p:sldId id="297" r:id="rId12"/>
    <p:sldId id="298" r:id="rId13"/>
    <p:sldId id="302" r:id="rId14"/>
    <p:sldId id="301"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2203D0-85FE-A517-D3CF-CC4B9F7098EC}" name="Matheson, Angela CITZ:EX" initials="AM" userId="S::Angela.Matheson@gov.bc.ca::444cb514-c777-44dd-b777-b2699f93f9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33AB"/>
    <a:srgbClr val="993366"/>
    <a:srgbClr val="BE34AE"/>
    <a:srgbClr val="CC8300"/>
    <a:srgbClr val="CD4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67" autoAdjust="0"/>
  </p:normalViewPr>
  <p:slideViewPr>
    <p:cSldViewPr snapToGrid="0">
      <p:cViewPr varScale="1">
        <p:scale>
          <a:sx n="103" d="100"/>
          <a:sy n="103" d="100"/>
        </p:scale>
        <p:origin x="91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sfp.idir.bcgov\S152\S52002\26-1397%20TACS&amp;DBC\UN%20Presentation%20November%202025\UN%20presentation%20file.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sfp.idir.bcgov\S152\S52002\26-1397%20TACS&amp;DBC\UN%20Presentation%20November%202025\UN%20presentation%20file.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sfp.idir.bcgov\S152\S52002\26-1397%20TACS&amp;DBC\UN%20Presentation%20November%202025\UN%20presentation%20file.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sfp.idir.bcgov\S152\S52002\26-1397%20TACS&amp;DBC\UN%20Presentation%20November%202025\UN%20presentation%20file.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sfp.idir.bcgov\S152\S52002\26-1397%20TACS&amp;DBC\Development\UN%20presentation%20file.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89868433222742"/>
          <c:y val="0.17171296296296296"/>
          <c:w val="0.85045753696107662"/>
          <c:h val="0.72125801983085447"/>
        </c:manualLayout>
      </c:layout>
      <c:barChart>
        <c:barDir val="col"/>
        <c:grouping val="clustered"/>
        <c:varyColors val="0"/>
        <c:ser>
          <c:idx val="0"/>
          <c:order val="0"/>
          <c:tx>
            <c:strRef>
              <c:f>'Tourism economy charts'!$E$18</c:f>
              <c:strCache>
                <c:ptCount val="1"/>
                <c:pt idx="0">
                  <c:v>TOTAL Gross Spending (000s)</c:v>
                </c:pt>
              </c:strCache>
            </c:strRef>
          </c:tx>
          <c:spPr>
            <a:solidFill>
              <a:srgbClr val="033573"/>
            </a:solidFill>
            <a:ln>
              <a:noFill/>
            </a:ln>
            <a:effectLst/>
          </c:spPr>
          <c:invertIfNegative val="0"/>
          <c:cat>
            <c:numRef>
              <c:f>'Tourism economy charts'!$D$19:$D$25</c:f>
              <c:numCache>
                <c:formatCode>0</c:formatCode>
                <c:ptCount val="7"/>
                <c:pt idx="0">
                  <c:v>2018</c:v>
                </c:pt>
                <c:pt idx="1">
                  <c:v>2019</c:v>
                </c:pt>
                <c:pt idx="2">
                  <c:v>2020</c:v>
                </c:pt>
                <c:pt idx="3">
                  <c:v>2021</c:v>
                </c:pt>
                <c:pt idx="4">
                  <c:v>2022</c:v>
                </c:pt>
                <c:pt idx="5">
                  <c:v>2023</c:v>
                </c:pt>
                <c:pt idx="6">
                  <c:v>2024</c:v>
                </c:pt>
              </c:numCache>
            </c:numRef>
          </c:cat>
          <c:val>
            <c:numRef>
              <c:f>'Tourism economy charts'!$E$19:$E$25</c:f>
              <c:numCache>
                <c:formatCode>#,##0.0</c:formatCode>
                <c:ptCount val="7"/>
                <c:pt idx="0">
                  <c:v>20177.335618217541</c:v>
                </c:pt>
                <c:pt idx="1">
                  <c:v>20504.182400966813</c:v>
                </c:pt>
                <c:pt idx="2">
                  <c:v>9575.1004869582011</c:v>
                </c:pt>
                <c:pt idx="3">
                  <c:v>13528.738222255415</c:v>
                </c:pt>
                <c:pt idx="4">
                  <c:v>20958.582963168465</c:v>
                </c:pt>
                <c:pt idx="5">
                  <c:v>23672.004756219914</c:v>
                </c:pt>
                <c:pt idx="6">
                  <c:v>25124.928505309294</c:v>
                </c:pt>
              </c:numCache>
            </c:numRef>
          </c:val>
          <c:extLst>
            <c:ext xmlns:c16="http://schemas.microsoft.com/office/drawing/2014/chart" uri="{C3380CC4-5D6E-409C-BE32-E72D297353CC}">
              <c16:uniqueId val="{00000000-7DE0-47B5-97F1-50BC7CE0F44F}"/>
            </c:ext>
          </c:extLst>
        </c:ser>
        <c:dLbls>
          <c:showLegendKey val="0"/>
          <c:showVal val="0"/>
          <c:showCatName val="0"/>
          <c:showSerName val="0"/>
          <c:showPercent val="0"/>
          <c:showBubbleSize val="0"/>
        </c:dLbls>
        <c:gapWidth val="219"/>
        <c:overlap val="-27"/>
        <c:axId val="255429344"/>
        <c:axId val="255428384"/>
      </c:barChart>
      <c:catAx>
        <c:axId val="25542934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55428384"/>
        <c:crosses val="autoZero"/>
        <c:auto val="1"/>
        <c:lblAlgn val="ctr"/>
        <c:lblOffset val="100"/>
        <c:noMultiLvlLbl val="0"/>
      </c:catAx>
      <c:valAx>
        <c:axId val="255428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255429344"/>
        <c:crosses val="autoZero"/>
        <c:crossBetween val="between"/>
        <c:dispUnits>
          <c:builtInUnit val="thousands"/>
          <c:dispUnitsLbl>
            <c:layout>
              <c:manualLayout>
                <c:xMode val="edge"/>
                <c:yMode val="edge"/>
                <c:x val="8.8267621222355916E-3"/>
                <c:y val="0.48134271838516141"/>
              </c:manualLayout>
            </c:layout>
            <c:tx>
              <c:rich>
                <a:bodyPr rot="0" spcFirstLastPara="1" vertOverflow="ellipsis" wrap="square" anchor="ctr" anchorCtr="1"/>
                <a:lstStyle/>
                <a:p>
                  <a:pPr>
                    <a:defRPr sz="1000" b="0" i="0" u="none" strike="noStrike" kern="1200" baseline="0">
                      <a:solidFill>
                        <a:sysClr val="windowText" lastClr="000000"/>
                      </a:solidFill>
                      <a:latin typeface="+mn-lt"/>
                      <a:ea typeface="+mn-ea"/>
                      <a:cs typeface="+mn-cs"/>
                    </a:defRPr>
                  </a:pPr>
                  <a:r>
                    <a:rPr lang="en-US">
                      <a:latin typeface="BC Sans" pitchFamily="2" charset="0"/>
                      <a:ea typeface="BC Sans" pitchFamily="2" charset="0"/>
                    </a:rPr>
                    <a:t>Billion CDN</a:t>
                  </a:r>
                </a:p>
              </c:rich>
            </c:tx>
            <c:spPr>
              <a:noFill/>
              <a:ln>
                <a:noFill/>
              </a:ln>
              <a:effectLst/>
            </c:spPr>
            <c:txPr>
              <a:bodyPr rot="0" spcFirstLastPara="1" vertOverflow="ellipsis" wrap="square" anchor="ctr" anchorCtr="1"/>
              <a:lstStyle/>
              <a:p>
                <a:pPr>
                  <a:defRPr sz="1000" b="0" i="0" u="none" strike="noStrike" kern="1200" baseline="0">
                    <a:solidFill>
                      <a:sysClr val="windowText" lastClr="000000"/>
                    </a:solidFill>
                    <a:latin typeface="+mn-lt"/>
                    <a:ea typeface="+mn-ea"/>
                    <a:cs typeface="+mn-cs"/>
                  </a:defRPr>
                </a:pPr>
                <a:endParaRPr lang="en-US"/>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81590055266356E-2"/>
          <c:y val="0.12969523704224351"/>
          <c:w val="0.86840280210294707"/>
          <c:h val="0.52211091191963543"/>
        </c:manualLayout>
      </c:layout>
      <c:barChart>
        <c:barDir val="col"/>
        <c:grouping val="clustered"/>
        <c:varyColors val="0"/>
        <c:ser>
          <c:idx val="0"/>
          <c:order val="0"/>
          <c:spPr>
            <a:solidFill>
              <a:srgbClr val="FDB913"/>
            </a:solidFill>
            <a:ln>
              <a:noFill/>
            </a:ln>
            <a:effectLst/>
          </c:spPr>
          <c:invertIfNegative val="0"/>
          <c:cat>
            <c:strRef>
              <c:f>'tourism output'!$D$4:$D$25</c:f>
              <c:strCache>
                <c:ptCount val="22"/>
                <c:pt idx="0">
                  <c:v>Accommodation and food </c:v>
                </c:pt>
                <c:pt idx="1">
                  <c:v>Air transportation  </c:v>
                </c:pt>
                <c:pt idx="2">
                  <c:v>Retail trade  </c:v>
                </c:pt>
                <c:pt idx="3">
                  <c:v>Lessors of real estate  </c:v>
                </c:pt>
                <c:pt idx="4">
                  <c:v>Administrative services  </c:v>
                </c:pt>
                <c:pt idx="5">
                  <c:v>Entertainment </c:v>
                </c:pt>
                <c:pt idx="6">
                  <c:v>Owner-occupied dwellings  </c:v>
                </c:pt>
                <c:pt idx="7">
                  <c:v>Credit intermediation </c:v>
                </c:pt>
                <c:pt idx="8">
                  <c:v>Petroleum manufacturing  </c:v>
                </c:pt>
                <c:pt idx="9">
                  <c:v>Pipeline transportation  </c:v>
                </c:pt>
                <c:pt idx="10">
                  <c:v>Repair and maintenance  </c:v>
                </c:pt>
                <c:pt idx="11">
                  <c:v>Wholesale trade  </c:v>
                </c:pt>
                <c:pt idx="12">
                  <c:v>Water transportation  </c:v>
                </c:pt>
                <c:pt idx="13">
                  <c:v>Electric power generation </c:v>
                </c:pt>
                <c:pt idx="14">
                  <c:v>Rental services</c:v>
                </c:pt>
                <c:pt idx="15">
                  <c:v>Telecommunications </c:v>
                </c:pt>
                <c:pt idx="16">
                  <c:v>Truck transportation  </c:v>
                </c:pt>
                <c:pt idx="17">
                  <c:v>Municipal services  </c:v>
                </c:pt>
                <c:pt idx="18">
                  <c:v>Transit, ground passenger  </c:v>
                </c:pt>
                <c:pt idx="19">
                  <c:v>Legal, accounting services  </c:v>
                </c:pt>
                <c:pt idx="20">
                  <c:v>Computer systems </c:v>
                </c:pt>
                <c:pt idx="21">
                  <c:v>Agrucultural production</c:v>
                </c:pt>
              </c:strCache>
              <c:extLst/>
            </c:strRef>
          </c:cat>
          <c:val>
            <c:numRef>
              <c:f>'tourism output'!$E$4:$E$25</c:f>
              <c:numCache>
                <c:formatCode>0.0</c:formatCode>
                <c:ptCount val="22"/>
                <c:pt idx="0">
                  <c:v>5098.3199231745393</c:v>
                </c:pt>
                <c:pt idx="1">
                  <c:v>2656.1495790059507</c:v>
                </c:pt>
                <c:pt idx="2">
                  <c:v>2022.0155543930409</c:v>
                </c:pt>
                <c:pt idx="3">
                  <c:v>1547.3338659785004</c:v>
                </c:pt>
                <c:pt idx="4">
                  <c:v>1179.411755886498</c:v>
                </c:pt>
                <c:pt idx="5">
                  <c:v>979.57405238435581</c:v>
                </c:pt>
                <c:pt idx="6">
                  <c:v>897.57456463555047</c:v>
                </c:pt>
                <c:pt idx="7">
                  <c:v>635.41252703273062</c:v>
                </c:pt>
                <c:pt idx="8">
                  <c:v>528.07018573006894</c:v>
                </c:pt>
                <c:pt idx="9">
                  <c:v>517.94443382604697</c:v>
                </c:pt>
                <c:pt idx="10">
                  <c:v>514.21130218566304</c:v>
                </c:pt>
                <c:pt idx="11">
                  <c:v>491.62906044959448</c:v>
                </c:pt>
                <c:pt idx="12">
                  <c:v>380.91508850223431</c:v>
                </c:pt>
                <c:pt idx="13">
                  <c:v>296.55617755274858</c:v>
                </c:pt>
                <c:pt idx="14">
                  <c:v>274.32098979290515</c:v>
                </c:pt>
                <c:pt idx="15">
                  <c:v>272.60525650222877</c:v>
                </c:pt>
                <c:pt idx="16">
                  <c:v>219.57837727202417</c:v>
                </c:pt>
                <c:pt idx="17">
                  <c:v>215.2712070189155</c:v>
                </c:pt>
                <c:pt idx="18">
                  <c:v>214.06511652713178</c:v>
                </c:pt>
                <c:pt idx="19">
                  <c:v>206.70405774822831</c:v>
                </c:pt>
                <c:pt idx="20">
                  <c:v>200.29012518931262</c:v>
                </c:pt>
                <c:pt idx="21">
                  <c:v>189.67728809402342</c:v>
                </c:pt>
              </c:numCache>
              <c:extLst/>
            </c:numRef>
          </c:val>
          <c:extLst>
            <c:ext xmlns:c16="http://schemas.microsoft.com/office/drawing/2014/chart" uri="{C3380CC4-5D6E-409C-BE32-E72D297353CC}">
              <c16:uniqueId val="{00000000-D0CD-4222-B5E8-F60A3B028785}"/>
            </c:ext>
          </c:extLst>
        </c:ser>
        <c:dLbls>
          <c:showLegendKey val="0"/>
          <c:showVal val="0"/>
          <c:showCatName val="0"/>
          <c:showSerName val="0"/>
          <c:showPercent val="0"/>
          <c:showBubbleSize val="0"/>
        </c:dLbls>
        <c:gapWidth val="219"/>
        <c:axId val="1833350495"/>
        <c:axId val="1833367295"/>
      </c:barChart>
      <c:catAx>
        <c:axId val="1833350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BC Sans" pitchFamily="2" charset="0"/>
                <a:ea typeface="BC Sans" pitchFamily="2" charset="0"/>
                <a:cs typeface="+mn-cs"/>
              </a:defRPr>
            </a:pPr>
            <a:endParaRPr lang="en-US"/>
          </a:p>
        </c:txPr>
        <c:crossAx val="1833367295"/>
        <c:crosses val="autoZero"/>
        <c:auto val="1"/>
        <c:lblAlgn val="ctr"/>
        <c:lblOffset val="100"/>
        <c:noMultiLvlLbl val="0"/>
      </c:catAx>
      <c:valAx>
        <c:axId val="18333672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BC Sans" pitchFamily="2" charset="0"/>
                <a:ea typeface="BC Sans" pitchFamily="2" charset="0"/>
                <a:cs typeface="+mn-cs"/>
              </a:defRPr>
            </a:pPr>
            <a:endParaRPr lang="en-US"/>
          </a:p>
        </c:txPr>
        <c:crossAx val="18333504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BC Sans" pitchFamily="2" charset="0"/>
          <a:ea typeface="BC Sans" pitchFamily="2"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3852945286666"/>
          <c:y val="3.0692619571698138E-2"/>
          <c:w val="0.87236147054713331"/>
          <c:h val="0.48451101707473443"/>
        </c:manualLayout>
      </c:layout>
      <c:barChart>
        <c:barDir val="col"/>
        <c:grouping val="clustered"/>
        <c:varyColors val="0"/>
        <c:ser>
          <c:idx val="0"/>
          <c:order val="0"/>
          <c:spPr>
            <a:solidFill>
              <a:srgbClr val="D92B2D"/>
            </a:solidFill>
            <a:ln>
              <a:noFill/>
            </a:ln>
            <a:effectLst/>
          </c:spPr>
          <c:invertIfNegative val="0"/>
          <c:cat>
            <c:strRef>
              <c:f>'GHG multiplier'!$E$4:$E$16</c:f>
              <c:strCache>
                <c:ptCount val="13"/>
                <c:pt idx="0">
                  <c:v>Pulp, paper and paperboard mills  </c:v>
                </c:pt>
                <c:pt idx="1">
                  <c:v>Basic chemical manufacturing  </c:v>
                </c:pt>
                <c:pt idx="2">
                  <c:v>Petroleum and coal product manufacturing  </c:v>
                </c:pt>
                <c:pt idx="3">
                  <c:v>Pipeline transportation  </c:v>
                </c:pt>
                <c:pt idx="4">
                  <c:v>Waste management and remediation services  </c:v>
                </c:pt>
                <c:pt idx="5">
                  <c:v>Crop and animal production (except cannabis)  </c:v>
                </c:pt>
                <c:pt idx="6">
                  <c:v>Cement and concrete product manufacturing  </c:v>
                </c:pt>
                <c:pt idx="7">
                  <c:v>Oil and gas extraction  </c:v>
                </c:pt>
                <c:pt idx="8">
                  <c:v>Electric power generation, transmission and distribution  </c:v>
                </c:pt>
                <c:pt idx="9">
                  <c:v>Rail transportation  </c:v>
                </c:pt>
                <c:pt idx="10">
                  <c:v>Fishing, hunting and trapping  </c:v>
                </c:pt>
                <c:pt idx="11">
                  <c:v>Coal mining</c:v>
                </c:pt>
                <c:pt idx="12">
                  <c:v>Forestry and logging  </c:v>
                </c:pt>
              </c:strCache>
            </c:strRef>
          </c:cat>
          <c:val>
            <c:numRef>
              <c:f>'GHG multiplier'!$H$4:$H$16</c:f>
              <c:numCache>
                <c:formatCode>0.00</c:formatCode>
                <c:ptCount val="13"/>
                <c:pt idx="0">
                  <c:v>2.5529105478950722</c:v>
                </c:pt>
                <c:pt idx="1">
                  <c:v>1.3218730397388703</c:v>
                </c:pt>
                <c:pt idx="2">
                  <c:v>1.2715418402726415</c:v>
                </c:pt>
                <c:pt idx="3">
                  <c:v>0.63415403834081252</c:v>
                </c:pt>
                <c:pt idx="4">
                  <c:v>0.6279181026854096</c:v>
                </c:pt>
                <c:pt idx="5">
                  <c:v>0.56097073443251222</c:v>
                </c:pt>
                <c:pt idx="6">
                  <c:v>0.5586230475576992</c:v>
                </c:pt>
                <c:pt idx="7">
                  <c:v>0.46108990780909748</c:v>
                </c:pt>
                <c:pt idx="8">
                  <c:v>0.46019184262382473</c:v>
                </c:pt>
                <c:pt idx="9">
                  <c:v>0.39698779397976308</c:v>
                </c:pt>
                <c:pt idx="10">
                  <c:v>0.31929522220215001</c:v>
                </c:pt>
                <c:pt idx="11">
                  <c:v>0.27779602624079019</c:v>
                </c:pt>
                <c:pt idx="12">
                  <c:v>0.22494943996562186</c:v>
                </c:pt>
              </c:numCache>
            </c:numRef>
          </c:val>
          <c:extLst>
            <c:ext xmlns:c16="http://schemas.microsoft.com/office/drawing/2014/chart" uri="{C3380CC4-5D6E-409C-BE32-E72D297353CC}">
              <c16:uniqueId val="{00000000-A827-4CAA-82C6-0B9806D97DD6}"/>
            </c:ext>
          </c:extLst>
        </c:ser>
        <c:dLbls>
          <c:showLegendKey val="0"/>
          <c:showVal val="0"/>
          <c:showCatName val="0"/>
          <c:showSerName val="0"/>
          <c:showPercent val="0"/>
          <c:showBubbleSize val="0"/>
        </c:dLbls>
        <c:gapWidth val="219"/>
        <c:axId val="1833381215"/>
        <c:axId val="1833398495"/>
      </c:barChart>
      <c:catAx>
        <c:axId val="1833381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BC Sans" pitchFamily="2" charset="0"/>
                <a:ea typeface="BC Sans" pitchFamily="2" charset="0"/>
                <a:cs typeface="+mn-cs"/>
              </a:defRPr>
            </a:pPr>
            <a:endParaRPr lang="en-US"/>
          </a:p>
        </c:txPr>
        <c:crossAx val="1833398495"/>
        <c:crosses val="autoZero"/>
        <c:auto val="1"/>
        <c:lblAlgn val="ctr"/>
        <c:lblOffset val="100"/>
        <c:noMultiLvlLbl val="0"/>
      </c:catAx>
      <c:valAx>
        <c:axId val="183339849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BC Sans" pitchFamily="2" charset="0"/>
                <a:ea typeface="BC Sans" pitchFamily="2" charset="0"/>
                <a:cs typeface="+mn-cs"/>
              </a:defRPr>
            </a:pPr>
            <a:endParaRPr lang="en-US"/>
          </a:p>
        </c:txPr>
        <c:crossAx val="18333812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065574443831494E-2"/>
          <c:y val="2.8544958994950801E-2"/>
          <c:w val="0.91304096601413154"/>
          <c:h val="0.57867193754373136"/>
        </c:manualLayout>
      </c:layout>
      <c:barChart>
        <c:barDir val="col"/>
        <c:grouping val="clustered"/>
        <c:varyColors val="0"/>
        <c:ser>
          <c:idx val="0"/>
          <c:order val="0"/>
          <c:spPr>
            <a:solidFill>
              <a:srgbClr val="E8E8E8">
                <a:lumMod val="50000"/>
              </a:srgbClr>
            </a:solidFill>
            <a:ln>
              <a:noFill/>
            </a:ln>
            <a:effectLst/>
          </c:spPr>
          <c:invertIfNegative val="0"/>
          <c:cat>
            <c:strRef>
              <c:f>'Top Industry polluters'!$N$5:$N$17</c:f>
              <c:strCache>
                <c:ptCount val="13"/>
                <c:pt idx="0">
                  <c:v>Consumption: Motor fuels</c:v>
                </c:pt>
                <c:pt idx="1">
                  <c:v>Air transportation  </c:v>
                </c:pt>
                <c:pt idx="2">
                  <c:v>Pipeline transportation  </c:v>
                </c:pt>
                <c:pt idx="3">
                  <c:v>Consumption: Electricity and other fuels</c:v>
                </c:pt>
                <c:pt idx="4">
                  <c:v>Crop and animal production </c:v>
                </c:pt>
                <c:pt idx="5">
                  <c:v>Accommodation and food services  </c:v>
                </c:pt>
                <c:pt idx="6">
                  <c:v>Retail trade </c:v>
                </c:pt>
                <c:pt idx="7">
                  <c:v>Water transportation  </c:v>
                </c:pt>
                <c:pt idx="8">
                  <c:v>Waste management and remediation services  </c:v>
                </c:pt>
                <c:pt idx="9">
                  <c:v>Pulp, paper and paperboard mills  </c:v>
                </c:pt>
                <c:pt idx="10">
                  <c:v>Truck transportation  </c:v>
                </c:pt>
                <c:pt idx="11">
                  <c:v>Repair and maintenance  </c:v>
                </c:pt>
                <c:pt idx="12">
                  <c:v>Rental and leasing services and lessors of non-financial intangible assets</c:v>
                </c:pt>
              </c:strCache>
              <c:extLst/>
            </c:strRef>
          </c:cat>
          <c:val>
            <c:numRef>
              <c:f>'Top Industry polluters'!$O$5:$O$17</c:f>
              <c:numCache>
                <c:formatCode>0.00</c:formatCode>
                <c:ptCount val="13"/>
                <c:pt idx="0">
                  <c:v>653.31594982294257</c:v>
                </c:pt>
                <c:pt idx="1">
                  <c:v>363.99901067429386</c:v>
                </c:pt>
                <c:pt idx="2">
                  <c:v>328.45655434693344</c:v>
                </c:pt>
                <c:pt idx="3">
                  <c:v>107.35638176526238</c:v>
                </c:pt>
                <c:pt idx="4">
                  <c:v>106.40340760727153</c:v>
                </c:pt>
                <c:pt idx="5">
                  <c:v>81.778240896663576</c:v>
                </c:pt>
                <c:pt idx="6">
                  <c:v>73.34926469707851</c:v>
                </c:pt>
                <c:pt idx="7">
                  <c:v>49.351654275756509</c:v>
                </c:pt>
                <c:pt idx="8">
                  <c:v>46.763911217368658</c:v>
                </c:pt>
                <c:pt idx="9">
                  <c:v>41.334988214052778</c:v>
                </c:pt>
                <c:pt idx="10">
                  <c:v>32.442461256009643</c:v>
                </c:pt>
                <c:pt idx="11">
                  <c:v>30.76920503510118</c:v>
                </c:pt>
                <c:pt idx="12">
                  <c:v>30.224003125937553</c:v>
                </c:pt>
              </c:numCache>
              <c:extLst/>
            </c:numRef>
          </c:val>
          <c:extLst>
            <c:ext xmlns:c16="http://schemas.microsoft.com/office/drawing/2014/chart" uri="{C3380CC4-5D6E-409C-BE32-E72D297353CC}">
              <c16:uniqueId val="{00000000-8462-42D5-8C55-8557F84E565E}"/>
            </c:ext>
          </c:extLst>
        </c:ser>
        <c:dLbls>
          <c:showLegendKey val="0"/>
          <c:showVal val="0"/>
          <c:showCatName val="0"/>
          <c:showSerName val="0"/>
          <c:showPercent val="0"/>
          <c:showBubbleSize val="0"/>
        </c:dLbls>
        <c:gapWidth val="219"/>
        <c:overlap val="-27"/>
        <c:axId val="76921791"/>
        <c:axId val="205347007"/>
      </c:barChart>
      <c:catAx>
        <c:axId val="7692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BC Sans" pitchFamily="2" charset="0"/>
                <a:ea typeface="BC Sans" pitchFamily="2" charset="0"/>
                <a:cs typeface="+mn-cs"/>
              </a:defRPr>
            </a:pPr>
            <a:endParaRPr lang="en-US"/>
          </a:p>
        </c:txPr>
        <c:crossAx val="205347007"/>
        <c:crosses val="autoZero"/>
        <c:auto val="1"/>
        <c:lblAlgn val="ctr"/>
        <c:lblOffset val="100"/>
        <c:noMultiLvlLbl val="0"/>
      </c:catAx>
      <c:valAx>
        <c:axId val="2053470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BC Sans" pitchFamily="2" charset="0"/>
                <a:ea typeface="BC Sans" pitchFamily="2" charset="0"/>
                <a:cs typeface="+mn-cs"/>
              </a:defRPr>
            </a:pPr>
            <a:endParaRPr lang="en-US"/>
          </a:p>
        </c:txPr>
        <c:crossAx val="769217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ysClr val="windowText" lastClr="000000"/>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FDB913"/>
            </a:solidFill>
            <a:ln>
              <a:noFill/>
            </a:ln>
            <a:effectLst/>
          </c:spPr>
          <c:invertIfNegative val="0"/>
          <c:cat>
            <c:strRef>
              <c:f>'GHG by Tourism Categories'!$D$7:$D$10</c:f>
              <c:strCache>
                <c:ptCount val="4"/>
                <c:pt idx="0">
                  <c:v>Transportation &amp; Related</c:v>
                </c:pt>
                <c:pt idx="1">
                  <c:v>Accommodation &amp; Food Services</c:v>
                </c:pt>
                <c:pt idx="2">
                  <c:v>Retail</c:v>
                </c:pt>
                <c:pt idx="3">
                  <c:v>Recreation and Other</c:v>
                </c:pt>
              </c:strCache>
            </c:strRef>
          </c:cat>
          <c:val>
            <c:numRef>
              <c:f>'GHG by Tourism Categories'!$H$7:$H$10</c:f>
              <c:numCache>
                <c:formatCode>General</c:formatCode>
                <c:ptCount val="4"/>
                <c:pt idx="0">
                  <c:v>1499</c:v>
                </c:pt>
                <c:pt idx="1">
                  <c:v>281</c:v>
                </c:pt>
                <c:pt idx="2">
                  <c:v>271</c:v>
                </c:pt>
                <c:pt idx="3">
                  <c:v>170</c:v>
                </c:pt>
              </c:numCache>
            </c:numRef>
          </c:val>
          <c:extLst>
            <c:ext xmlns:c16="http://schemas.microsoft.com/office/drawing/2014/chart" uri="{C3380CC4-5D6E-409C-BE32-E72D297353CC}">
              <c16:uniqueId val="{00000000-B6BB-4DD8-98AC-652B789CC540}"/>
            </c:ext>
          </c:extLst>
        </c:ser>
        <c:dLbls>
          <c:showLegendKey val="0"/>
          <c:showVal val="0"/>
          <c:showCatName val="0"/>
          <c:showSerName val="0"/>
          <c:showPercent val="0"/>
          <c:showBubbleSize val="0"/>
        </c:dLbls>
        <c:gapWidth val="219"/>
        <c:overlap val="-27"/>
        <c:axId val="315796047"/>
        <c:axId val="315796527"/>
      </c:barChart>
      <c:catAx>
        <c:axId val="315796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BS Sans"/>
                <a:ea typeface="+mn-ea"/>
                <a:cs typeface="+mn-cs"/>
              </a:defRPr>
            </a:pPr>
            <a:endParaRPr lang="en-US"/>
          </a:p>
        </c:txPr>
        <c:crossAx val="315796527"/>
        <c:crosses val="autoZero"/>
        <c:auto val="1"/>
        <c:lblAlgn val="ctr"/>
        <c:lblOffset val="100"/>
        <c:noMultiLvlLbl val="0"/>
      </c:catAx>
      <c:valAx>
        <c:axId val="3157965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157960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53630796150483E-2"/>
          <c:y val="0.20642111001429142"/>
          <c:w val="0.88360192475940502"/>
          <c:h val="0.69663724897971202"/>
        </c:manualLayout>
      </c:layout>
      <c:barChart>
        <c:barDir val="col"/>
        <c:grouping val="clustered"/>
        <c:varyColors val="0"/>
        <c:ser>
          <c:idx val="1"/>
          <c:order val="0"/>
          <c:tx>
            <c:strRef>
              <c:f>'Tourism economy charts'!$F$60</c:f>
              <c:strCache>
                <c:ptCount val="1"/>
                <c:pt idx="0">
                  <c:v>Share of Tourism GHG Emissions</c:v>
                </c:pt>
              </c:strCache>
            </c:strRef>
          </c:tx>
          <c:spPr>
            <a:solidFill>
              <a:schemeClr val="accent2"/>
            </a:solidFill>
            <a:ln>
              <a:noFill/>
            </a:ln>
            <a:effectLst/>
          </c:spPr>
          <c:invertIfNegative val="0"/>
          <c:cat>
            <c:numRef>
              <c:f>'Tourism economy charts'!$D$61:$D$64</c:f>
              <c:numCache>
                <c:formatCode>0</c:formatCode>
                <c:ptCount val="4"/>
                <c:pt idx="0">
                  <c:v>2019</c:v>
                </c:pt>
                <c:pt idx="1">
                  <c:v>2020</c:v>
                </c:pt>
                <c:pt idx="2">
                  <c:v>2021</c:v>
                </c:pt>
                <c:pt idx="3">
                  <c:v>2022</c:v>
                </c:pt>
              </c:numCache>
            </c:numRef>
          </c:cat>
          <c:val>
            <c:numRef>
              <c:f>'Tourism economy charts'!$F$61:$F$64</c:f>
              <c:numCache>
                <c:formatCode>0.0%</c:formatCode>
                <c:ptCount val="4"/>
                <c:pt idx="0">
                  <c:v>5.4226887162635518E-2</c:v>
                </c:pt>
                <c:pt idx="1">
                  <c:v>2.4523567749694466E-2</c:v>
                </c:pt>
                <c:pt idx="2">
                  <c:v>3.1119937582636027E-2</c:v>
                </c:pt>
                <c:pt idx="3">
                  <c:v>3.454389753862986E-2</c:v>
                </c:pt>
              </c:numCache>
            </c:numRef>
          </c:val>
          <c:extLst>
            <c:ext xmlns:c16="http://schemas.microsoft.com/office/drawing/2014/chart" uri="{C3380CC4-5D6E-409C-BE32-E72D297353CC}">
              <c16:uniqueId val="{00000001-7DCB-47A9-9C32-72FFF86B5E4C}"/>
            </c:ext>
          </c:extLst>
        </c:ser>
        <c:dLbls>
          <c:showLegendKey val="0"/>
          <c:showVal val="0"/>
          <c:showCatName val="0"/>
          <c:showSerName val="0"/>
          <c:showPercent val="0"/>
          <c:showBubbleSize val="0"/>
        </c:dLbls>
        <c:gapWidth val="219"/>
        <c:overlap val="-27"/>
        <c:axId val="1177957103"/>
        <c:axId val="1177959023"/>
      </c:barChart>
      <c:catAx>
        <c:axId val="1177957103"/>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BC Sans" pitchFamily="2" charset="0"/>
                <a:ea typeface="BC Sans" pitchFamily="2" charset="0"/>
                <a:cs typeface="+mn-cs"/>
              </a:defRPr>
            </a:pPr>
            <a:endParaRPr lang="en-US"/>
          </a:p>
        </c:txPr>
        <c:crossAx val="1177959023"/>
        <c:crosses val="autoZero"/>
        <c:auto val="1"/>
        <c:lblAlgn val="ctr"/>
        <c:lblOffset val="100"/>
        <c:noMultiLvlLbl val="0"/>
      </c:catAx>
      <c:valAx>
        <c:axId val="11779590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BC Sans" pitchFamily="2" charset="0"/>
                <a:ea typeface="BC Sans" pitchFamily="2" charset="0"/>
                <a:cs typeface="+mn-cs"/>
              </a:defRPr>
            </a:pPr>
            <a:endParaRPr lang="en-US"/>
          </a:p>
        </c:txPr>
        <c:crossAx val="117795710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ysClr val="windowText" lastClr="000000"/>
          </a:solidFill>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613938873679309E-2"/>
          <c:y val="0.14941515743381389"/>
          <c:w val="0.92155812905439771"/>
          <c:h val="0.65698894445906819"/>
        </c:manualLayout>
      </c:layout>
      <c:barChart>
        <c:barDir val="col"/>
        <c:grouping val="clustered"/>
        <c:varyColors val="0"/>
        <c:ser>
          <c:idx val="0"/>
          <c:order val="0"/>
          <c:tx>
            <c:strRef>
              <c:f>'GHG intensity'!$F$133</c:f>
              <c:strCache>
                <c:ptCount val="1"/>
                <c:pt idx="0">
                  <c:v>Intensity</c:v>
                </c:pt>
              </c:strCache>
            </c:strRef>
          </c:tx>
          <c:spPr>
            <a:solidFill>
              <a:srgbClr val="51C8EB"/>
            </a:solidFill>
            <a:ln>
              <a:noFill/>
            </a:ln>
            <a:effectLst/>
          </c:spPr>
          <c:invertIfNegative val="0"/>
          <c:cat>
            <c:numRef>
              <c:f>'GHG intensity'!$E$134:$E$137</c:f>
              <c:numCache>
                <c:formatCode>General</c:formatCode>
                <c:ptCount val="4"/>
                <c:pt idx="0">
                  <c:v>2019</c:v>
                </c:pt>
                <c:pt idx="1">
                  <c:v>2020</c:v>
                </c:pt>
                <c:pt idx="2">
                  <c:v>2021</c:v>
                </c:pt>
                <c:pt idx="3">
                  <c:v>2022</c:v>
                </c:pt>
              </c:numCache>
            </c:numRef>
          </c:cat>
          <c:val>
            <c:numRef>
              <c:f>'GHG intensity'!$F$134:$F$137</c:f>
              <c:numCache>
                <c:formatCode>0.00</c:formatCode>
                <c:ptCount val="4"/>
                <c:pt idx="0">
                  <c:v>117.33535417516731</c:v>
                </c:pt>
                <c:pt idx="1">
                  <c:v>138.18881065459419</c:v>
                </c:pt>
                <c:pt idx="2">
                  <c:v>160.59898966778468</c:v>
                </c:pt>
                <c:pt idx="3">
                  <c:v>126.52193425840716</c:v>
                </c:pt>
              </c:numCache>
            </c:numRef>
          </c:val>
          <c:extLst>
            <c:ext xmlns:c16="http://schemas.microsoft.com/office/drawing/2014/chart" uri="{C3380CC4-5D6E-409C-BE32-E72D297353CC}">
              <c16:uniqueId val="{00000000-F656-4C7F-8F3F-520BEFB8FD21}"/>
            </c:ext>
          </c:extLst>
        </c:ser>
        <c:dLbls>
          <c:showLegendKey val="0"/>
          <c:showVal val="0"/>
          <c:showCatName val="0"/>
          <c:showSerName val="0"/>
          <c:showPercent val="0"/>
          <c:showBubbleSize val="0"/>
        </c:dLbls>
        <c:gapWidth val="219"/>
        <c:overlap val="-27"/>
        <c:axId val="65006575"/>
        <c:axId val="65007535"/>
      </c:barChart>
      <c:catAx>
        <c:axId val="65006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BC Sans" pitchFamily="2" charset="0"/>
                <a:ea typeface="BC Sans" pitchFamily="2" charset="0"/>
                <a:cs typeface="+mn-cs"/>
              </a:defRPr>
            </a:pPr>
            <a:endParaRPr lang="en-US"/>
          </a:p>
        </c:txPr>
        <c:crossAx val="65007535"/>
        <c:crosses val="autoZero"/>
        <c:auto val="1"/>
        <c:lblAlgn val="ctr"/>
        <c:lblOffset val="100"/>
        <c:noMultiLvlLbl val="0"/>
      </c:catAx>
      <c:valAx>
        <c:axId val="650075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BC Sans" pitchFamily="2" charset="0"/>
                <a:ea typeface="BC Sans" pitchFamily="2" charset="0"/>
                <a:cs typeface="+mn-cs"/>
              </a:defRPr>
            </a:pPr>
            <a:endParaRPr lang="en-US"/>
          </a:p>
        </c:txPr>
        <c:crossAx val="650065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ysClr val="windowText" lastClr="000000"/>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F46175-7F34-4049-A858-22297203B7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D0665C3-092C-46BB-AC00-F70BD5EE26AC}">
      <dgm:prSet phldrT="[Text]" phldr="0" custT="1"/>
      <dgm:spPr/>
      <dgm:t>
        <a:bodyPr/>
        <a:lstStyle/>
        <a:p>
          <a:r>
            <a:rPr lang="en-CA" sz="1800" b="1" dirty="0">
              <a:latin typeface="BC Sans" pitchFamily="2" charset="0"/>
              <a:ea typeface="BC Sans" pitchFamily="2" charset="0"/>
            </a:rPr>
            <a:t>Tourism Sector</a:t>
          </a:r>
          <a:br>
            <a:rPr lang="en-CA" sz="1800" b="1" dirty="0">
              <a:latin typeface="BC Sans" pitchFamily="2" charset="0"/>
              <a:ea typeface="BC Sans" pitchFamily="2" charset="0"/>
            </a:rPr>
          </a:br>
          <a:r>
            <a:rPr lang="en-CA" sz="1800" b="1" dirty="0">
              <a:latin typeface="BC Sans" pitchFamily="2" charset="0"/>
              <a:ea typeface="BC Sans" pitchFamily="2" charset="0"/>
            </a:rPr>
            <a:t>Demand</a:t>
          </a:r>
          <a:endParaRPr lang="en-US" sz="1800" b="1" dirty="0">
            <a:latin typeface="BC Sans" pitchFamily="2" charset="0"/>
            <a:ea typeface="BC Sans" pitchFamily="2" charset="0"/>
          </a:endParaRPr>
        </a:p>
      </dgm:t>
    </dgm:pt>
    <dgm:pt modelId="{927FE4BA-691A-4645-914C-B9B1E57374B8}" type="parTrans" cxnId="{F81771C5-A2C6-4756-8F2B-9484D8EF5A64}">
      <dgm:prSet/>
      <dgm:spPr/>
      <dgm:t>
        <a:bodyPr/>
        <a:lstStyle/>
        <a:p>
          <a:endParaRPr lang="en-US"/>
        </a:p>
      </dgm:t>
    </dgm:pt>
    <dgm:pt modelId="{226B2468-33A3-4180-9BDC-6B841A0AADAF}" type="sibTrans" cxnId="{F81771C5-A2C6-4756-8F2B-9484D8EF5A64}">
      <dgm:prSet/>
      <dgm:spPr/>
      <dgm:t>
        <a:bodyPr/>
        <a:lstStyle/>
        <a:p>
          <a:endParaRPr lang="en-US"/>
        </a:p>
      </dgm:t>
    </dgm:pt>
    <dgm:pt modelId="{C9AACC60-BD6D-41BE-B5DD-86A8AC6E4DF6}">
      <dgm:prSet phldrT="[Text]" phldr="0" custT="1"/>
      <dgm:spPr>
        <a:solidFill>
          <a:schemeClr val="accent3"/>
        </a:solidFill>
      </dgm:spPr>
      <dgm:t>
        <a:bodyPr/>
        <a:lstStyle/>
        <a:p>
          <a:pPr>
            <a:lnSpc>
              <a:spcPct val="100000"/>
            </a:lnSpc>
          </a:pPr>
          <a:r>
            <a:rPr lang="en-CA" sz="1800" b="1" dirty="0">
              <a:latin typeface="BC Sans" pitchFamily="2" charset="0"/>
              <a:ea typeface="BC Sans" pitchFamily="2" charset="0"/>
            </a:rPr>
            <a:t>Tourism Output by Industries</a:t>
          </a:r>
          <a:br>
            <a:rPr lang="en-CA" sz="1800" b="1" dirty="0">
              <a:latin typeface="BC Sans" pitchFamily="2" charset="0"/>
              <a:ea typeface="BC Sans" pitchFamily="2" charset="0"/>
            </a:rPr>
          </a:br>
          <a:r>
            <a:rPr lang="en-US" sz="1800" b="1" dirty="0">
              <a:latin typeface="BC Sans" pitchFamily="2" charset="0"/>
              <a:ea typeface="BC Sans" pitchFamily="2" charset="0"/>
            </a:rPr>
            <a:t>(Input-Output Modeling)</a:t>
          </a:r>
        </a:p>
      </dgm:t>
    </dgm:pt>
    <dgm:pt modelId="{AAA2A588-8FF1-4C52-80AD-68727F4060BC}" type="parTrans" cxnId="{234B550D-6D35-4033-AE44-637B24F57D8C}">
      <dgm:prSet/>
      <dgm:spPr/>
      <dgm:t>
        <a:bodyPr/>
        <a:lstStyle/>
        <a:p>
          <a:endParaRPr lang="en-US"/>
        </a:p>
      </dgm:t>
    </dgm:pt>
    <dgm:pt modelId="{A78BF8D0-F3DD-4A2D-AD2C-5BB9517B2B9F}" type="sibTrans" cxnId="{234B550D-6D35-4033-AE44-637B24F57D8C}">
      <dgm:prSet/>
      <dgm:spPr/>
      <dgm:t>
        <a:bodyPr/>
        <a:lstStyle/>
        <a:p>
          <a:endParaRPr lang="en-US"/>
        </a:p>
      </dgm:t>
    </dgm:pt>
    <dgm:pt modelId="{29889ECD-2E44-4241-A69B-411CE982BC37}">
      <dgm:prSet phldrT="[Text]" phldr="0" custT="1"/>
      <dgm:spPr/>
      <dgm:t>
        <a:bodyPr/>
        <a:lstStyle/>
        <a:p>
          <a:r>
            <a:rPr lang="en-CA" sz="1800" b="1" dirty="0">
              <a:latin typeface="BC Sans" pitchFamily="2" charset="0"/>
              <a:ea typeface="BC Sans" pitchFamily="2" charset="0"/>
            </a:rPr>
            <a:t>Industry Emission Multipliers </a:t>
          </a:r>
        </a:p>
        <a:p>
          <a:r>
            <a:rPr lang="en-US" sz="1800" b="1" dirty="0">
              <a:latin typeface="BC Sans" pitchFamily="2" charset="0"/>
              <a:ea typeface="BC Sans" pitchFamily="2" charset="0"/>
            </a:rPr>
            <a:t>(Estimated using Statistics Canada’s Data)</a:t>
          </a:r>
        </a:p>
      </dgm:t>
    </dgm:pt>
    <dgm:pt modelId="{48C1736E-6996-41F2-A5CD-32A27E9FB547}" type="parTrans" cxnId="{FF0F96D9-754F-458F-B879-7C233790C908}">
      <dgm:prSet/>
      <dgm:spPr/>
      <dgm:t>
        <a:bodyPr/>
        <a:lstStyle/>
        <a:p>
          <a:endParaRPr lang="en-US"/>
        </a:p>
      </dgm:t>
    </dgm:pt>
    <dgm:pt modelId="{82ECBC20-9DF6-4448-AA82-6224F3607EF3}" type="sibTrans" cxnId="{FF0F96D9-754F-458F-B879-7C233790C908}">
      <dgm:prSet/>
      <dgm:spPr/>
      <dgm:t>
        <a:bodyPr/>
        <a:lstStyle/>
        <a:p>
          <a:endParaRPr lang="en-US"/>
        </a:p>
      </dgm:t>
    </dgm:pt>
    <dgm:pt modelId="{20E07927-9100-4521-AB27-8E32AD441C81}">
      <dgm:prSet phldrT="[Text]" phldr="0" custT="1"/>
      <dgm:spPr>
        <a:solidFill>
          <a:schemeClr val="accent1"/>
        </a:solidFill>
        <a:ln>
          <a:noFill/>
        </a:ln>
      </dgm:spPr>
      <dgm:t>
        <a:bodyPr/>
        <a:lstStyle/>
        <a:p>
          <a:pPr algn="l"/>
          <a:r>
            <a:rPr lang="en-CA" sz="1800" dirty="0">
              <a:solidFill>
                <a:schemeClr val="bg1"/>
              </a:solidFill>
            </a:rPr>
            <a:t>  </a:t>
          </a:r>
          <a:r>
            <a:rPr lang="en-CA" sz="1800" b="1" dirty="0">
              <a:solidFill>
                <a:schemeClr val="bg1"/>
              </a:solidFill>
              <a:latin typeface="BC Sans" pitchFamily="2" charset="0"/>
              <a:ea typeface="BC Sans" pitchFamily="2" charset="0"/>
            </a:rPr>
            <a:t>Tourism Spending:</a:t>
          </a:r>
        </a:p>
        <a:p>
          <a:pPr algn="l"/>
          <a:r>
            <a:rPr lang="en-US" sz="1800" b="1" dirty="0">
              <a:solidFill>
                <a:schemeClr val="bg1"/>
              </a:solidFill>
              <a:latin typeface="BC Sans" pitchFamily="2" charset="0"/>
              <a:ea typeface="BC Sans" pitchFamily="2" charset="0"/>
            </a:rPr>
            <a:t>   - Accommodation</a:t>
          </a:r>
          <a:br>
            <a:rPr lang="en-US" sz="1800" b="1" dirty="0">
              <a:solidFill>
                <a:schemeClr val="bg1"/>
              </a:solidFill>
              <a:latin typeface="BC Sans" pitchFamily="2" charset="0"/>
              <a:ea typeface="BC Sans" pitchFamily="2" charset="0"/>
            </a:rPr>
          </a:br>
          <a:r>
            <a:rPr lang="en-US" sz="1800" b="1" dirty="0">
              <a:solidFill>
                <a:schemeClr val="bg1"/>
              </a:solidFill>
              <a:latin typeface="BC Sans" pitchFamily="2" charset="0"/>
              <a:ea typeface="BC Sans" pitchFamily="2" charset="0"/>
            </a:rPr>
            <a:t>   - Transportation</a:t>
          </a:r>
          <a:br>
            <a:rPr lang="en-US" sz="1800" b="1" dirty="0">
              <a:solidFill>
                <a:schemeClr val="bg1"/>
              </a:solidFill>
              <a:latin typeface="BC Sans" pitchFamily="2" charset="0"/>
              <a:ea typeface="BC Sans" pitchFamily="2" charset="0"/>
            </a:rPr>
          </a:br>
          <a:r>
            <a:rPr lang="en-US" sz="1800" b="1" dirty="0">
              <a:solidFill>
                <a:schemeClr val="bg1"/>
              </a:solidFill>
              <a:latin typeface="BC Sans" pitchFamily="2" charset="0"/>
              <a:ea typeface="BC Sans" pitchFamily="2" charset="0"/>
            </a:rPr>
            <a:t>   - Retail </a:t>
          </a:r>
          <a:br>
            <a:rPr lang="en-US" sz="1800" b="1" dirty="0">
              <a:solidFill>
                <a:schemeClr val="bg1"/>
              </a:solidFill>
              <a:latin typeface="BC Sans" pitchFamily="2" charset="0"/>
              <a:ea typeface="BC Sans" pitchFamily="2" charset="0"/>
            </a:rPr>
          </a:br>
          <a:r>
            <a:rPr lang="en-US" sz="1800" b="1" dirty="0">
              <a:solidFill>
                <a:schemeClr val="bg1"/>
              </a:solidFill>
              <a:latin typeface="BC Sans" pitchFamily="2" charset="0"/>
              <a:ea typeface="BC Sans" pitchFamily="2" charset="0"/>
            </a:rPr>
            <a:t>   - Recreation</a:t>
          </a:r>
        </a:p>
      </dgm:t>
    </dgm:pt>
    <dgm:pt modelId="{9F8DC9B2-F310-41A3-A7B1-DF8E826B0484}" type="parTrans" cxnId="{7BD239B7-D47D-4606-89EF-2BD8CB922626}">
      <dgm:prSet/>
      <dgm:spPr/>
      <dgm:t>
        <a:bodyPr/>
        <a:lstStyle/>
        <a:p>
          <a:endParaRPr lang="en-US"/>
        </a:p>
      </dgm:t>
    </dgm:pt>
    <dgm:pt modelId="{EE970EEA-02CB-4D21-B502-47B5C86BF9FD}" type="sibTrans" cxnId="{7BD239B7-D47D-4606-89EF-2BD8CB922626}">
      <dgm:prSet/>
      <dgm:spPr/>
      <dgm:t>
        <a:bodyPr/>
        <a:lstStyle/>
        <a:p>
          <a:endParaRPr lang="en-US"/>
        </a:p>
      </dgm:t>
    </dgm:pt>
    <dgm:pt modelId="{EA1ECA01-850C-4A40-9530-0FCCD5C01BCD}">
      <dgm:prSet phldrT="[Text]" phldr="0" custT="1"/>
      <dgm:spPr>
        <a:solidFill>
          <a:schemeClr val="tx2">
            <a:lumMod val="50000"/>
          </a:schemeClr>
        </a:solidFill>
        <a:ln>
          <a:noFill/>
        </a:ln>
      </dgm:spPr>
      <dgm:t>
        <a:bodyPr/>
        <a:lstStyle/>
        <a:p>
          <a:pPr algn="ctr"/>
          <a:br>
            <a:rPr lang="en-CA" sz="2000" b="1" dirty="0">
              <a:solidFill>
                <a:schemeClr val="bg1"/>
              </a:solidFill>
              <a:latin typeface="BC Sans" pitchFamily="2" charset="0"/>
              <a:ea typeface="BC Sans" pitchFamily="2" charset="0"/>
            </a:rPr>
          </a:br>
          <a:r>
            <a:rPr lang="en-CA" sz="2000" b="1" dirty="0">
              <a:solidFill>
                <a:schemeClr val="bg1"/>
              </a:solidFill>
              <a:latin typeface="BC Sans" pitchFamily="2" charset="0"/>
              <a:ea typeface="BC Sans" pitchFamily="2" charset="0"/>
            </a:rPr>
            <a:t>GHG Emissions by Tourism Industry and Consumption Categorie</a:t>
          </a:r>
          <a:r>
            <a:rPr lang="en-CA" sz="1800" b="1" dirty="0">
              <a:solidFill>
                <a:schemeClr val="bg1"/>
              </a:solidFill>
              <a:latin typeface="BC Sans" pitchFamily="2" charset="0"/>
              <a:ea typeface="BC Sans" pitchFamily="2" charset="0"/>
            </a:rPr>
            <a:t>s</a:t>
          </a:r>
        </a:p>
        <a:p>
          <a:pPr algn="l"/>
          <a:r>
            <a:rPr lang="en-US" sz="1800" dirty="0">
              <a:solidFill>
                <a:schemeClr val="bg1"/>
              </a:solidFill>
              <a:latin typeface="BC Sans" pitchFamily="2" charset="0"/>
              <a:ea typeface="BC Sans" pitchFamily="2" charset="0"/>
            </a:rPr>
            <a:t>   </a:t>
          </a:r>
        </a:p>
      </dgm:t>
    </dgm:pt>
    <dgm:pt modelId="{C44B05A5-668C-4026-8E35-758E52A6BD58}" type="parTrans" cxnId="{1DA066F1-FC2D-4853-8055-BD6B37B75B91}">
      <dgm:prSet/>
      <dgm:spPr/>
      <dgm:t>
        <a:bodyPr/>
        <a:lstStyle/>
        <a:p>
          <a:endParaRPr lang="en-US"/>
        </a:p>
      </dgm:t>
    </dgm:pt>
    <dgm:pt modelId="{6E4326B5-AF11-44A6-9FE9-83E6E74965B3}" type="sibTrans" cxnId="{1DA066F1-FC2D-4853-8055-BD6B37B75B91}">
      <dgm:prSet/>
      <dgm:spPr/>
      <dgm:t>
        <a:bodyPr/>
        <a:lstStyle/>
        <a:p>
          <a:endParaRPr lang="en-US"/>
        </a:p>
      </dgm:t>
    </dgm:pt>
    <dgm:pt modelId="{95614C86-0F54-4D25-9E24-62A176F1B402}" type="pres">
      <dgm:prSet presAssocID="{6FF46175-7F34-4049-A858-22297203B7B6}" presName="diagram" presStyleCnt="0">
        <dgm:presLayoutVars>
          <dgm:dir/>
          <dgm:resizeHandles val="exact"/>
        </dgm:presLayoutVars>
      </dgm:prSet>
      <dgm:spPr/>
    </dgm:pt>
    <dgm:pt modelId="{26C63716-867E-465B-A319-D3E3A93C07DD}" type="pres">
      <dgm:prSet presAssocID="{6D0665C3-092C-46BB-AC00-F70BD5EE26AC}" presName="node" presStyleLbl="node1" presStyleIdx="0" presStyleCnt="5">
        <dgm:presLayoutVars>
          <dgm:bulletEnabled val="1"/>
        </dgm:presLayoutVars>
      </dgm:prSet>
      <dgm:spPr/>
    </dgm:pt>
    <dgm:pt modelId="{57953CE9-96EC-4559-8D61-D45A428D886A}" type="pres">
      <dgm:prSet presAssocID="{226B2468-33A3-4180-9BDC-6B841A0AADAF}" presName="sibTrans" presStyleCnt="0"/>
      <dgm:spPr/>
    </dgm:pt>
    <dgm:pt modelId="{1921B20A-0B62-4A5B-86D6-5B89392229CC}" type="pres">
      <dgm:prSet presAssocID="{C9AACC60-BD6D-41BE-B5DD-86A8AC6E4DF6}" presName="node" presStyleLbl="node1" presStyleIdx="1" presStyleCnt="5">
        <dgm:presLayoutVars>
          <dgm:bulletEnabled val="1"/>
        </dgm:presLayoutVars>
      </dgm:prSet>
      <dgm:spPr/>
    </dgm:pt>
    <dgm:pt modelId="{43379014-627D-4EED-82AA-1F8DE521477E}" type="pres">
      <dgm:prSet presAssocID="{A78BF8D0-F3DD-4A2D-AD2C-5BB9517B2B9F}" presName="sibTrans" presStyleCnt="0"/>
      <dgm:spPr/>
    </dgm:pt>
    <dgm:pt modelId="{19711A95-B13B-4A41-B60F-89FCC7A9B3AD}" type="pres">
      <dgm:prSet presAssocID="{29889ECD-2E44-4241-A69B-411CE982BC37}" presName="node" presStyleLbl="node1" presStyleIdx="2" presStyleCnt="5">
        <dgm:presLayoutVars>
          <dgm:bulletEnabled val="1"/>
        </dgm:presLayoutVars>
      </dgm:prSet>
      <dgm:spPr/>
    </dgm:pt>
    <dgm:pt modelId="{A7CA3904-0D46-45C3-99E5-12E2765265F4}" type="pres">
      <dgm:prSet presAssocID="{82ECBC20-9DF6-4448-AA82-6224F3607EF3}" presName="sibTrans" presStyleCnt="0"/>
      <dgm:spPr/>
    </dgm:pt>
    <dgm:pt modelId="{B6217387-11F5-465A-A433-EFB118A4434B}" type="pres">
      <dgm:prSet presAssocID="{20E07927-9100-4521-AB27-8E32AD441C81}" presName="node" presStyleLbl="node1" presStyleIdx="3" presStyleCnt="5" custLinFactNeighborX="-9115" custLinFactNeighborY="25872">
        <dgm:presLayoutVars>
          <dgm:bulletEnabled val="1"/>
        </dgm:presLayoutVars>
      </dgm:prSet>
      <dgm:spPr/>
    </dgm:pt>
    <dgm:pt modelId="{478A8D88-2283-40D2-B017-49C9B9ECAE9B}" type="pres">
      <dgm:prSet presAssocID="{EE970EEA-02CB-4D21-B502-47B5C86BF9FD}" presName="sibTrans" presStyleCnt="0"/>
      <dgm:spPr/>
    </dgm:pt>
    <dgm:pt modelId="{9DF73D47-97CA-44E3-AB5E-4D7D9629CDFA}" type="pres">
      <dgm:prSet presAssocID="{EA1ECA01-850C-4A40-9530-0FCCD5C01BCD}" presName="node" presStyleLbl="node1" presStyleIdx="4" presStyleCnt="5" custLinFactNeighborX="11058" custLinFactNeighborY="25872">
        <dgm:presLayoutVars>
          <dgm:bulletEnabled val="1"/>
        </dgm:presLayoutVars>
      </dgm:prSet>
      <dgm:spPr/>
    </dgm:pt>
  </dgm:ptLst>
  <dgm:cxnLst>
    <dgm:cxn modelId="{234B550D-6D35-4033-AE44-637B24F57D8C}" srcId="{6FF46175-7F34-4049-A858-22297203B7B6}" destId="{C9AACC60-BD6D-41BE-B5DD-86A8AC6E4DF6}" srcOrd="1" destOrd="0" parTransId="{AAA2A588-8FF1-4C52-80AD-68727F4060BC}" sibTransId="{A78BF8D0-F3DD-4A2D-AD2C-5BB9517B2B9F}"/>
    <dgm:cxn modelId="{0D734E28-455D-48D0-A98D-2DBF11C0E804}" type="presOf" srcId="{20E07927-9100-4521-AB27-8E32AD441C81}" destId="{B6217387-11F5-465A-A433-EFB118A4434B}" srcOrd="0" destOrd="0" presId="urn:microsoft.com/office/officeart/2005/8/layout/default"/>
    <dgm:cxn modelId="{235AB263-E5CA-4311-BF11-C4DB7A219B76}" type="presOf" srcId="{EA1ECA01-850C-4A40-9530-0FCCD5C01BCD}" destId="{9DF73D47-97CA-44E3-AB5E-4D7D9629CDFA}" srcOrd="0" destOrd="0" presId="urn:microsoft.com/office/officeart/2005/8/layout/default"/>
    <dgm:cxn modelId="{A9426450-27A0-478C-8211-4A4040CFF6B5}" type="presOf" srcId="{6FF46175-7F34-4049-A858-22297203B7B6}" destId="{95614C86-0F54-4D25-9E24-62A176F1B402}" srcOrd="0" destOrd="0" presId="urn:microsoft.com/office/officeart/2005/8/layout/default"/>
    <dgm:cxn modelId="{9E9F3591-B47A-4F43-8AA6-570F4BFC5B77}" type="presOf" srcId="{29889ECD-2E44-4241-A69B-411CE982BC37}" destId="{19711A95-B13B-4A41-B60F-89FCC7A9B3AD}" srcOrd="0" destOrd="0" presId="urn:microsoft.com/office/officeart/2005/8/layout/default"/>
    <dgm:cxn modelId="{7BD239B7-D47D-4606-89EF-2BD8CB922626}" srcId="{6FF46175-7F34-4049-A858-22297203B7B6}" destId="{20E07927-9100-4521-AB27-8E32AD441C81}" srcOrd="3" destOrd="0" parTransId="{9F8DC9B2-F310-41A3-A7B1-DF8E826B0484}" sibTransId="{EE970EEA-02CB-4D21-B502-47B5C86BF9FD}"/>
    <dgm:cxn modelId="{F81771C5-A2C6-4756-8F2B-9484D8EF5A64}" srcId="{6FF46175-7F34-4049-A858-22297203B7B6}" destId="{6D0665C3-092C-46BB-AC00-F70BD5EE26AC}" srcOrd="0" destOrd="0" parTransId="{927FE4BA-691A-4645-914C-B9B1E57374B8}" sibTransId="{226B2468-33A3-4180-9BDC-6B841A0AADAF}"/>
    <dgm:cxn modelId="{FF0F96D9-754F-458F-B879-7C233790C908}" srcId="{6FF46175-7F34-4049-A858-22297203B7B6}" destId="{29889ECD-2E44-4241-A69B-411CE982BC37}" srcOrd="2" destOrd="0" parTransId="{48C1736E-6996-41F2-A5CD-32A27E9FB547}" sibTransId="{82ECBC20-9DF6-4448-AA82-6224F3607EF3}"/>
    <dgm:cxn modelId="{2C9C09F0-6D75-4A0C-A335-C381A843EDBE}" type="presOf" srcId="{C9AACC60-BD6D-41BE-B5DD-86A8AC6E4DF6}" destId="{1921B20A-0B62-4A5B-86D6-5B89392229CC}" srcOrd="0" destOrd="0" presId="urn:microsoft.com/office/officeart/2005/8/layout/default"/>
    <dgm:cxn modelId="{1DA066F1-FC2D-4853-8055-BD6B37B75B91}" srcId="{6FF46175-7F34-4049-A858-22297203B7B6}" destId="{EA1ECA01-850C-4A40-9530-0FCCD5C01BCD}" srcOrd="4" destOrd="0" parTransId="{C44B05A5-668C-4026-8E35-758E52A6BD58}" sibTransId="{6E4326B5-AF11-44A6-9FE9-83E6E74965B3}"/>
    <dgm:cxn modelId="{CE27BBF8-7E70-4DB2-A62B-F7DC6F82F1C1}" type="presOf" srcId="{6D0665C3-092C-46BB-AC00-F70BD5EE26AC}" destId="{26C63716-867E-465B-A319-D3E3A93C07DD}" srcOrd="0" destOrd="0" presId="urn:microsoft.com/office/officeart/2005/8/layout/default"/>
    <dgm:cxn modelId="{222E2DC9-F1B9-409E-A669-F29522A5D5A4}" type="presParOf" srcId="{95614C86-0F54-4D25-9E24-62A176F1B402}" destId="{26C63716-867E-465B-A319-D3E3A93C07DD}" srcOrd="0" destOrd="0" presId="urn:microsoft.com/office/officeart/2005/8/layout/default"/>
    <dgm:cxn modelId="{68874172-C027-4900-9CC4-6DB94E1BC46B}" type="presParOf" srcId="{95614C86-0F54-4D25-9E24-62A176F1B402}" destId="{57953CE9-96EC-4559-8D61-D45A428D886A}" srcOrd="1" destOrd="0" presId="urn:microsoft.com/office/officeart/2005/8/layout/default"/>
    <dgm:cxn modelId="{507A81B4-B768-4B48-BD91-20E068CF8D42}" type="presParOf" srcId="{95614C86-0F54-4D25-9E24-62A176F1B402}" destId="{1921B20A-0B62-4A5B-86D6-5B89392229CC}" srcOrd="2" destOrd="0" presId="urn:microsoft.com/office/officeart/2005/8/layout/default"/>
    <dgm:cxn modelId="{64F38BED-BE7D-4A76-87DB-4BD86072D8CF}" type="presParOf" srcId="{95614C86-0F54-4D25-9E24-62A176F1B402}" destId="{43379014-627D-4EED-82AA-1F8DE521477E}" srcOrd="3" destOrd="0" presId="urn:microsoft.com/office/officeart/2005/8/layout/default"/>
    <dgm:cxn modelId="{94C8417D-D7F4-4E29-87F9-035EBC33511B}" type="presParOf" srcId="{95614C86-0F54-4D25-9E24-62A176F1B402}" destId="{19711A95-B13B-4A41-B60F-89FCC7A9B3AD}" srcOrd="4" destOrd="0" presId="urn:microsoft.com/office/officeart/2005/8/layout/default"/>
    <dgm:cxn modelId="{B34AD64C-54ED-41F5-9595-1BDC787861A4}" type="presParOf" srcId="{95614C86-0F54-4D25-9E24-62A176F1B402}" destId="{A7CA3904-0D46-45C3-99E5-12E2765265F4}" srcOrd="5" destOrd="0" presId="urn:microsoft.com/office/officeart/2005/8/layout/default"/>
    <dgm:cxn modelId="{3C4C6483-28A1-4B8D-8086-B486C601375E}" type="presParOf" srcId="{95614C86-0F54-4D25-9E24-62A176F1B402}" destId="{B6217387-11F5-465A-A433-EFB118A4434B}" srcOrd="6" destOrd="0" presId="urn:microsoft.com/office/officeart/2005/8/layout/default"/>
    <dgm:cxn modelId="{8E326EEC-6668-4710-B769-6C0CB7837B95}" type="presParOf" srcId="{95614C86-0F54-4D25-9E24-62A176F1B402}" destId="{478A8D88-2283-40D2-B017-49C9B9ECAE9B}" srcOrd="7" destOrd="0" presId="urn:microsoft.com/office/officeart/2005/8/layout/default"/>
    <dgm:cxn modelId="{9F08C124-6351-4402-9EB6-F22D9F245D15}" type="presParOf" srcId="{95614C86-0F54-4D25-9E24-62A176F1B402}" destId="{9DF73D47-97CA-44E3-AB5E-4D7D9629CDF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F46175-7F34-4049-A858-22297203B7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D0665C3-092C-46BB-AC00-F70BD5EE26AC}">
      <dgm:prSet phldrT="[Text]" phldr="0" custT="1"/>
      <dgm:spPr>
        <a:solidFill>
          <a:schemeClr val="accent2"/>
        </a:solidFill>
      </dgm:spPr>
      <dgm:t>
        <a:bodyPr/>
        <a:lstStyle/>
        <a:p>
          <a:r>
            <a:rPr lang="en-CA" sz="1800" b="1" dirty="0">
              <a:solidFill>
                <a:schemeClr val="bg1"/>
              </a:solidFill>
              <a:latin typeface="BC Sans" pitchFamily="2" charset="0"/>
              <a:ea typeface="BC Sans" pitchFamily="2" charset="0"/>
            </a:rPr>
            <a:t>Tourism Output by Industries</a:t>
          </a:r>
          <a:endParaRPr lang="en-US" sz="1800" b="1" dirty="0">
            <a:solidFill>
              <a:schemeClr val="bg1"/>
            </a:solidFill>
            <a:latin typeface="BC Sans" pitchFamily="2" charset="0"/>
            <a:ea typeface="BC Sans" pitchFamily="2" charset="0"/>
          </a:endParaRPr>
        </a:p>
      </dgm:t>
    </dgm:pt>
    <dgm:pt modelId="{927FE4BA-691A-4645-914C-B9B1E57374B8}" type="parTrans" cxnId="{F81771C5-A2C6-4756-8F2B-9484D8EF5A64}">
      <dgm:prSet/>
      <dgm:spPr/>
      <dgm:t>
        <a:bodyPr/>
        <a:lstStyle/>
        <a:p>
          <a:endParaRPr lang="en-US"/>
        </a:p>
      </dgm:t>
    </dgm:pt>
    <dgm:pt modelId="{226B2468-33A3-4180-9BDC-6B841A0AADAF}" type="sibTrans" cxnId="{F81771C5-A2C6-4756-8F2B-9484D8EF5A64}">
      <dgm:prSet/>
      <dgm:spPr/>
      <dgm:t>
        <a:bodyPr/>
        <a:lstStyle/>
        <a:p>
          <a:endParaRPr lang="en-US"/>
        </a:p>
      </dgm:t>
    </dgm:pt>
    <dgm:pt modelId="{29889ECD-2E44-4241-A69B-411CE982BC37}">
      <dgm:prSet phldrT="[Text]" phldr="0" custT="1"/>
      <dgm:spPr/>
      <dgm:t>
        <a:bodyPr/>
        <a:lstStyle/>
        <a:p>
          <a:r>
            <a:rPr lang="en-CA" sz="1800" b="1" dirty="0">
              <a:latin typeface="BC Sans" pitchFamily="2" charset="0"/>
              <a:ea typeface="BC Sans" pitchFamily="2" charset="0"/>
            </a:rPr>
            <a:t>GHG Emission Multipliers for Industries</a:t>
          </a:r>
          <a:endParaRPr lang="en-US" sz="1800" b="1" dirty="0">
            <a:latin typeface="BC Sans" pitchFamily="2" charset="0"/>
            <a:ea typeface="BC Sans" pitchFamily="2" charset="0"/>
          </a:endParaRPr>
        </a:p>
      </dgm:t>
    </dgm:pt>
    <dgm:pt modelId="{48C1736E-6996-41F2-A5CD-32A27E9FB547}" type="parTrans" cxnId="{FF0F96D9-754F-458F-B879-7C233790C908}">
      <dgm:prSet/>
      <dgm:spPr/>
      <dgm:t>
        <a:bodyPr/>
        <a:lstStyle/>
        <a:p>
          <a:endParaRPr lang="en-US"/>
        </a:p>
      </dgm:t>
    </dgm:pt>
    <dgm:pt modelId="{82ECBC20-9DF6-4448-AA82-6224F3607EF3}" type="sibTrans" cxnId="{FF0F96D9-754F-458F-B879-7C233790C908}">
      <dgm:prSet/>
      <dgm:spPr/>
      <dgm:t>
        <a:bodyPr/>
        <a:lstStyle/>
        <a:p>
          <a:endParaRPr lang="en-US"/>
        </a:p>
      </dgm:t>
    </dgm:pt>
    <dgm:pt modelId="{C9AACC60-BD6D-41BE-B5DD-86A8AC6E4DF6}">
      <dgm:prSet phldrT="[Text]" phldr="0" custT="1"/>
      <dgm:spPr>
        <a:solidFill>
          <a:schemeClr val="tx2">
            <a:lumMod val="50000"/>
          </a:schemeClr>
        </a:solidFill>
      </dgm:spPr>
      <dgm:t>
        <a:bodyPr/>
        <a:lstStyle/>
        <a:p>
          <a:pPr>
            <a:lnSpc>
              <a:spcPct val="100000"/>
            </a:lnSpc>
          </a:pPr>
          <a:r>
            <a:rPr lang="en-CA" sz="1800" b="1" dirty="0">
              <a:solidFill>
                <a:schemeClr val="bg1"/>
              </a:solidFill>
              <a:latin typeface="BC Sans" pitchFamily="2" charset="0"/>
              <a:ea typeface="BC Sans" pitchFamily="2" charset="0"/>
            </a:rPr>
            <a:t>GHG Emissions by Tourism Industry</a:t>
          </a:r>
          <a:br>
            <a:rPr lang="en-CA" sz="1800" b="1" dirty="0">
              <a:solidFill>
                <a:schemeClr val="bg1"/>
              </a:solidFill>
              <a:latin typeface="BC Sans" pitchFamily="2" charset="0"/>
              <a:ea typeface="BC Sans" pitchFamily="2" charset="0"/>
            </a:rPr>
          </a:br>
          <a:endParaRPr lang="en-US" sz="1800" b="1" dirty="0">
            <a:solidFill>
              <a:schemeClr val="bg1"/>
            </a:solidFill>
            <a:latin typeface="BC Sans" pitchFamily="2" charset="0"/>
            <a:ea typeface="BC Sans" pitchFamily="2" charset="0"/>
          </a:endParaRPr>
        </a:p>
      </dgm:t>
    </dgm:pt>
    <dgm:pt modelId="{A78BF8D0-F3DD-4A2D-AD2C-5BB9517B2B9F}" type="sibTrans" cxnId="{234B550D-6D35-4033-AE44-637B24F57D8C}">
      <dgm:prSet/>
      <dgm:spPr/>
      <dgm:t>
        <a:bodyPr/>
        <a:lstStyle/>
        <a:p>
          <a:endParaRPr lang="en-US"/>
        </a:p>
      </dgm:t>
    </dgm:pt>
    <dgm:pt modelId="{AAA2A588-8FF1-4C52-80AD-68727F4060BC}" type="parTrans" cxnId="{234B550D-6D35-4033-AE44-637B24F57D8C}">
      <dgm:prSet/>
      <dgm:spPr/>
      <dgm:t>
        <a:bodyPr/>
        <a:lstStyle/>
        <a:p>
          <a:endParaRPr lang="en-US"/>
        </a:p>
      </dgm:t>
    </dgm:pt>
    <dgm:pt modelId="{95614C86-0F54-4D25-9E24-62A176F1B402}" type="pres">
      <dgm:prSet presAssocID="{6FF46175-7F34-4049-A858-22297203B7B6}" presName="diagram" presStyleCnt="0">
        <dgm:presLayoutVars>
          <dgm:dir/>
          <dgm:resizeHandles val="exact"/>
        </dgm:presLayoutVars>
      </dgm:prSet>
      <dgm:spPr/>
    </dgm:pt>
    <dgm:pt modelId="{26C63716-867E-465B-A319-D3E3A93C07DD}" type="pres">
      <dgm:prSet presAssocID="{6D0665C3-092C-46BB-AC00-F70BD5EE26AC}" presName="node" presStyleLbl="node1" presStyleIdx="0" presStyleCnt="3" custScaleX="31163" custScaleY="31043" custLinFactNeighborX="-7681" custLinFactNeighborY="5721">
        <dgm:presLayoutVars>
          <dgm:bulletEnabled val="1"/>
        </dgm:presLayoutVars>
      </dgm:prSet>
      <dgm:spPr/>
    </dgm:pt>
    <dgm:pt modelId="{57953CE9-96EC-4559-8D61-D45A428D886A}" type="pres">
      <dgm:prSet presAssocID="{226B2468-33A3-4180-9BDC-6B841A0AADAF}" presName="sibTrans" presStyleCnt="0"/>
      <dgm:spPr/>
    </dgm:pt>
    <dgm:pt modelId="{1921B20A-0B62-4A5B-86D6-5B89392229CC}" type="pres">
      <dgm:prSet presAssocID="{C9AACC60-BD6D-41BE-B5DD-86A8AC6E4DF6}" presName="node" presStyleLbl="node1" presStyleIdx="1" presStyleCnt="3" custScaleX="31163" custScaleY="31043" custLinFactNeighborX="217" custLinFactNeighborY="52561">
        <dgm:presLayoutVars>
          <dgm:bulletEnabled val="1"/>
        </dgm:presLayoutVars>
      </dgm:prSet>
      <dgm:spPr/>
    </dgm:pt>
    <dgm:pt modelId="{43379014-627D-4EED-82AA-1F8DE521477E}" type="pres">
      <dgm:prSet presAssocID="{A78BF8D0-F3DD-4A2D-AD2C-5BB9517B2B9F}" presName="sibTrans" presStyleCnt="0"/>
      <dgm:spPr/>
    </dgm:pt>
    <dgm:pt modelId="{19711A95-B13B-4A41-B60F-89FCC7A9B3AD}" type="pres">
      <dgm:prSet presAssocID="{29889ECD-2E44-4241-A69B-411CE982BC37}" presName="node" presStyleLbl="node1" presStyleIdx="2" presStyleCnt="3" custScaleX="31163" custScaleY="31043" custLinFactNeighborX="21127" custLinFactNeighborY="-41989">
        <dgm:presLayoutVars>
          <dgm:bulletEnabled val="1"/>
        </dgm:presLayoutVars>
      </dgm:prSet>
      <dgm:spPr/>
    </dgm:pt>
  </dgm:ptLst>
  <dgm:cxnLst>
    <dgm:cxn modelId="{234B550D-6D35-4033-AE44-637B24F57D8C}" srcId="{6FF46175-7F34-4049-A858-22297203B7B6}" destId="{C9AACC60-BD6D-41BE-B5DD-86A8AC6E4DF6}" srcOrd="1" destOrd="0" parTransId="{AAA2A588-8FF1-4C52-80AD-68727F4060BC}" sibTransId="{A78BF8D0-F3DD-4A2D-AD2C-5BB9517B2B9F}"/>
    <dgm:cxn modelId="{A9426450-27A0-478C-8211-4A4040CFF6B5}" type="presOf" srcId="{6FF46175-7F34-4049-A858-22297203B7B6}" destId="{95614C86-0F54-4D25-9E24-62A176F1B402}" srcOrd="0" destOrd="0" presId="urn:microsoft.com/office/officeart/2005/8/layout/default"/>
    <dgm:cxn modelId="{9E9F3591-B47A-4F43-8AA6-570F4BFC5B77}" type="presOf" srcId="{29889ECD-2E44-4241-A69B-411CE982BC37}" destId="{19711A95-B13B-4A41-B60F-89FCC7A9B3AD}" srcOrd="0" destOrd="0" presId="urn:microsoft.com/office/officeart/2005/8/layout/default"/>
    <dgm:cxn modelId="{F81771C5-A2C6-4756-8F2B-9484D8EF5A64}" srcId="{6FF46175-7F34-4049-A858-22297203B7B6}" destId="{6D0665C3-092C-46BB-AC00-F70BD5EE26AC}" srcOrd="0" destOrd="0" parTransId="{927FE4BA-691A-4645-914C-B9B1E57374B8}" sibTransId="{226B2468-33A3-4180-9BDC-6B841A0AADAF}"/>
    <dgm:cxn modelId="{FF0F96D9-754F-458F-B879-7C233790C908}" srcId="{6FF46175-7F34-4049-A858-22297203B7B6}" destId="{29889ECD-2E44-4241-A69B-411CE982BC37}" srcOrd="2" destOrd="0" parTransId="{48C1736E-6996-41F2-A5CD-32A27E9FB547}" sibTransId="{82ECBC20-9DF6-4448-AA82-6224F3607EF3}"/>
    <dgm:cxn modelId="{2C9C09F0-6D75-4A0C-A335-C381A843EDBE}" type="presOf" srcId="{C9AACC60-BD6D-41BE-B5DD-86A8AC6E4DF6}" destId="{1921B20A-0B62-4A5B-86D6-5B89392229CC}" srcOrd="0" destOrd="0" presId="urn:microsoft.com/office/officeart/2005/8/layout/default"/>
    <dgm:cxn modelId="{CE27BBF8-7E70-4DB2-A62B-F7DC6F82F1C1}" type="presOf" srcId="{6D0665C3-092C-46BB-AC00-F70BD5EE26AC}" destId="{26C63716-867E-465B-A319-D3E3A93C07DD}" srcOrd="0" destOrd="0" presId="urn:microsoft.com/office/officeart/2005/8/layout/default"/>
    <dgm:cxn modelId="{222E2DC9-F1B9-409E-A669-F29522A5D5A4}" type="presParOf" srcId="{95614C86-0F54-4D25-9E24-62A176F1B402}" destId="{26C63716-867E-465B-A319-D3E3A93C07DD}" srcOrd="0" destOrd="0" presId="urn:microsoft.com/office/officeart/2005/8/layout/default"/>
    <dgm:cxn modelId="{68874172-C027-4900-9CC4-6DB94E1BC46B}" type="presParOf" srcId="{95614C86-0F54-4D25-9E24-62A176F1B402}" destId="{57953CE9-96EC-4559-8D61-D45A428D886A}" srcOrd="1" destOrd="0" presId="urn:microsoft.com/office/officeart/2005/8/layout/default"/>
    <dgm:cxn modelId="{507A81B4-B768-4B48-BD91-20E068CF8D42}" type="presParOf" srcId="{95614C86-0F54-4D25-9E24-62A176F1B402}" destId="{1921B20A-0B62-4A5B-86D6-5B89392229CC}" srcOrd="2" destOrd="0" presId="urn:microsoft.com/office/officeart/2005/8/layout/default"/>
    <dgm:cxn modelId="{64F38BED-BE7D-4A76-87DB-4BD86072D8CF}" type="presParOf" srcId="{95614C86-0F54-4D25-9E24-62A176F1B402}" destId="{43379014-627D-4EED-82AA-1F8DE521477E}" srcOrd="3" destOrd="0" presId="urn:microsoft.com/office/officeart/2005/8/layout/default"/>
    <dgm:cxn modelId="{94C8417D-D7F4-4E29-87F9-035EBC33511B}" type="presParOf" srcId="{95614C86-0F54-4D25-9E24-62A176F1B402}" destId="{19711A95-B13B-4A41-B60F-89FCC7A9B3AD}" srcOrd="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F46175-7F34-4049-A858-22297203B7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5614C86-0F54-4D25-9E24-62A176F1B402}" type="pres">
      <dgm:prSet presAssocID="{6FF46175-7F34-4049-A858-22297203B7B6}" presName="diagram" presStyleCnt="0">
        <dgm:presLayoutVars>
          <dgm:dir/>
          <dgm:resizeHandles val="exact"/>
        </dgm:presLayoutVars>
      </dgm:prSet>
      <dgm:spPr/>
    </dgm:pt>
  </dgm:ptLst>
  <dgm:cxnLst>
    <dgm:cxn modelId="{A9426450-27A0-478C-8211-4A4040CFF6B5}" type="presOf" srcId="{6FF46175-7F34-4049-A858-22297203B7B6}" destId="{95614C86-0F54-4D25-9E24-62A176F1B40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63716-867E-465B-A319-D3E3A93C07DD}">
      <dsp:nvSpPr>
        <dsp:cNvPr id="0" name=""/>
        <dsp:cNvSpPr/>
      </dsp:nvSpPr>
      <dsp:spPr>
        <a:xfrm>
          <a:off x="0" y="804629"/>
          <a:ext cx="3122451" cy="187347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BC Sans" pitchFamily="2" charset="0"/>
              <a:ea typeface="BC Sans" pitchFamily="2" charset="0"/>
            </a:rPr>
            <a:t>Tourism Sector</a:t>
          </a:r>
          <a:br>
            <a:rPr lang="en-CA" sz="1800" b="1" kern="1200" dirty="0">
              <a:latin typeface="BC Sans" pitchFamily="2" charset="0"/>
              <a:ea typeface="BC Sans" pitchFamily="2" charset="0"/>
            </a:rPr>
          </a:br>
          <a:r>
            <a:rPr lang="en-CA" sz="1800" b="1" kern="1200" dirty="0">
              <a:latin typeface="BC Sans" pitchFamily="2" charset="0"/>
              <a:ea typeface="BC Sans" pitchFamily="2" charset="0"/>
            </a:rPr>
            <a:t>Demand</a:t>
          </a:r>
          <a:endParaRPr lang="en-US" sz="1800" b="1" kern="1200" dirty="0">
            <a:latin typeface="BC Sans" pitchFamily="2" charset="0"/>
            <a:ea typeface="BC Sans" pitchFamily="2" charset="0"/>
          </a:endParaRPr>
        </a:p>
      </dsp:txBody>
      <dsp:txXfrm>
        <a:off x="0" y="804629"/>
        <a:ext cx="3122451" cy="1873470"/>
      </dsp:txXfrm>
    </dsp:sp>
    <dsp:sp modelId="{1921B20A-0B62-4A5B-86D6-5B89392229CC}">
      <dsp:nvSpPr>
        <dsp:cNvPr id="0" name=""/>
        <dsp:cNvSpPr/>
      </dsp:nvSpPr>
      <dsp:spPr>
        <a:xfrm>
          <a:off x="3434696" y="804629"/>
          <a:ext cx="3122451" cy="187347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CA" sz="1800" b="1" kern="1200" dirty="0">
              <a:latin typeface="BC Sans" pitchFamily="2" charset="0"/>
              <a:ea typeface="BC Sans" pitchFamily="2" charset="0"/>
            </a:rPr>
            <a:t>Tourism Output by Industries</a:t>
          </a:r>
          <a:br>
            <a:rPr lang="en-CA" sz="1800" b="1" kern="1200" dirty="0">
              <a:latin typeface="BC Sans" pitchFamily="2" charset="0"/>
              <a:ea typeface="BC Sans" pitchFamily="2" charset="0"/>
            </a:rPr>
          </a:br>
          <a:r>
            <a:rPr lang="en-US" sz="1800" b="1" kern="1200" dirty="0">
              <a:latin typeface="BC Sans" pitchFamily="2" charset="0"/>
              <a:ea typeface="BC Sans" pitchFamily="2" charset="0"/>
            </a:rPr>
            <a:t>(Input-Output Modeling)</a:t>
          </a:r>
        </a:p>
      </dsp:txBody>
      <dsp:txXfrm>
        <a:off x="3434696" y="804629"/>
        <a:ext cx="3122451" cy="1873470"/>
      </dsp:txXfrm>
    </dsp:sp>
    <dsp:sp modelId="{19711A95-B13B-4A41-B60F-89FCC7A9B3AD}">
      <dsp:nvSpPr>
        <dsp:cNvPr id="0" name=""/>
        <dsp:cNvSpPr/>
      </dsp:nvSpPr>
      <dsp:spPr>
        <a:xfrm>
          <a:off x="6869393" y="804629"/>
          <a:ext cx="3122451" cy="187347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BC Sans" pitchFamily="2" charset="0"/>
              <a:ea typeface="BC Sans" pitchFamily="2" charset="0"/>
            </a:rPr>
            <a:t>Industry Emission Multipliers </a:t>
          </a:r>
        </a:p>
        <a:p>
          <a:pPr marL="0" lvl="0" indent="0" algn="ctr" defTabSz="800100">
            <a:lnSpc>
              <a:spcPct val="90000"/>
            </a:lnSpc>
            <a:spcBef>
              <a:spcPct val="0"/>
            </a:spcBef>
            <a:spcAft>
              <a:spcPct val="35000"/>
            </a:spcAft>
            <a:buNone/>
          </a:pPr>
          <a:r>
            <a:rPr lang="en-US" sz="1800" b="1" kern="1200" dirty="0">
              <a:latin typeface="BC Sans" pitchFamily="2" charset="0"/>
              <a:ea typeface="BC Sans" pitchFamily="2" charset="0"/>
            </a:rPr>
            <a:t>(Estimated using Statistics Canada’s Data)</a:t>
          </a:r>
        </a:p>
      </dsp:txBody>
      <dsp:txXfrm>
        <a:off x="6869393" y="804629"/>
        <a:ext cx="3122451" cy="1873470"/>
      </dsp:txXfrm>
    </dsp:sp>
    <dsp:sp modelId="{B6217387-11F5-465A-A433-EFB118A4434B}">
      <dsp:nvSpPr>
        <dsp:cNvPr id="0" name=""/>
        <dsp:cNvSpPr/>
      </dsp:nvSpPr>
      <dsp:spPr>
        <a:xfrm>
          <a:off x="1432736" y="3475050"/>
          <a:ext cx="3122451" cy="18734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solidFill>
                <a:schemeClr val="bg1"/>
              </a:solidFill>
            </a:rPr>
            <a:t>  </a:t>
          </a:r>
          <a:r>
            <a:rPr lang="en-CA" sz="1800" b="1" kern="1200" dirty="0">
              <a:solidFill>
                <a:schemeClr val="bg1"/>
              </a:solidFill>
              <a:latin typeface="BC Sans" pitchFamily="2" charset="0"/>
              <a:ea typeface="BC Sans" pitchFamily="2" charset="0"/>
            </a:rPr>
            <a:t>Tourism Spending:</a:t>
          </a:r>
        </a:p>
        <a:p>
          <a:pPr marL="0" lvl="0" indent="0" algn="l" defTabSz="800100">
            <a:lnSpc>
              <a:spcPct val="90000"/>
            </a:lnSpc>
            <a:spcBef>
              <a:spcPct val="0"/>
            </a:spcBef>
            <a:spcAft>
              <a:spcPct val="35000"/>
            </a:spcAft>
            <a:buNone/>
          </a:pPr>
          <a:r>
            <a:rPr lang="en-US" sz="1800" b="1" kern="1200" dirty="0">
              <a:solidFill>
                <a:schemeClr val="bg1"/>
              </a:solidFill>
              <a:latin typeface="BC Sans" pitchFamily="2" charset="0"/>
              <a:ea typeface="BC Sans" pitchFamily="2" charset="0"/>
            </a:rPr>
            <a:t>   - Accommodation</a:t>
          </a:r>
          <a:br>
            <a:rPr lang="en-US" sz="1800" b="1" kern="1200" dirty="0">
              <a:solidFill>
                <a:schemeClr val="bg1"/>
              </a:solidFill>
              <a:latin typeface="BC Sans" pitchFamily="2" charset="0"/>
              <a:ea typeface="BC Sans" pitchFamily="2" charset="0"/>
            </a:rPr>
          </a:br>
          <a:r>
            <a:rPr lang="en-US" sz="1800" b="1" kern="1200" dirty="0">
              <a:solidFill>
                <a:schemeClr val="bg1"/>
              </a:solidFill>
              <a:latin typeface="BC Sans" pitchFamily="2" charset="0"/>
              <a:ea typeface="BC Sans" pitchFamily="2" charset="0"/>
            </a:rPr>
            <a:t>   - Transportation</a:t>
          </a:r>
          <a:br>
            <a:rPr lang="en-US" sz="1800" b="1" kern="1200" dirty="0">
              <a:solidFill>
                <a:schemeClr val="bg1"/>
              </a:solidFill>
              <a:latin typeface="BC Sans" pitchFamily="2" charset="0"/>
              <a:ea typeface="BC Sans" pitchFamily="2" charset="0"/>
            </a:rPr>
          </a:br>
          <a:r>
            <a:rPr lang="en-US" sz="1800" b="1" kern="1200" dirty="0">
              <a:solidFill>
                <a:schemeClr val="bg1"/>
              </a:solidFill>
              <a:latin typeface="BC Sans" pitchFamily="2" charset="0"/>
              <a:ea typeface="BC Sans" pitchFamily="2" charset="0"/>
            </a:rPr>
            <a:t>   - Retail </a:t>
          </a:r>
          <a:br>
            <a:rPr lang="en-US" sz="1800" b="1" kern="1200" dirty="0">
              <a:solidFill>
                <a:schemeClr val="bg1"/>
              </a:solidFill>
              <a:latin typeface="BC Sans" pitchFamily="2" charset="0"/>
              <a:ea typeface="BC Sans" pitchFamily="2" charset="0"/>
            </a:rPr>
          </a:br>
          <a:r>
            <a:rPr lang="en-US" sz="1800" b="1" kern="1200" dirty="0">
              <a:solidFill>
                <a:schemeClr val="bg1"/>
              </a:solidFill>
              <a:latin typeface="BC Sans" pitchFamily="2" charset="0"/>
              <a:ea typeface="BC Sans" pitchFamily="2" charset="0"/>
            </a:rPr>
            <a:t>   - Recreation</a:t>
          </a:r>
        </a:p>
      </dsp:txBody>
      <dsp:txXfrm>
        <a:off x="1432736" y="3475050"/>
        <a:ext cx="3122451" cy="1873470"/>
      </dsp:txXfrm>
    </dsp:sp>
    <dsp:sp modelId="{9DF73D47-97CA-44E3-AB5E-4D7D9629CDFA}">
      <dsp:nvSpPr>
        <dsp:cNvPr id="0" name=""/>
        <dsp:cNvSpPr/>
      </dsp:nvSpPr>
      <dsp:spPr>
        <a:xfrm>
          <a:off x="5497325" y="3475050"/>
          <a:ext cx="3122451" cy="1873470"/>
        </a:xfrm>
        <a:prstGeom prst="rect">
          <a:avLst/>
        </a:prstGeom>
        <a:solidFill>
          <a:schemeClr val="tx2">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br>
            <a:rPr lang="en-CA" sz="2000" b="1" kern="1200" dirty="0">
              <a:solidFill>
                <a:schemeClr val="bg1"/>
              </a:solidFill>
              <a:latin typeface="BC Sans" pitchFamily="2" charset="0"/>
              <a:ea typeface="BC Sans" pitchFamily="2" charset="0"/>
            </a:rPr>
          </a:br>
          <a:r>
            <a:rPr lang="en-CA" sz="2000" b="1" kern="1200" dirty="0">
              <a:solidFill>
                <a:schemeClr val="bg1"/>
              </a:solidFill>
              <a:latin typeface="BC Sans" pitchFamily="2" charset="0"/>
              <a:ea typeface="BC Sans" pitchFamily="2" charset="0"/>
            </a:rPr>
            <a:t>GHG Emissions by Tourism Industry and Consumption Categorie</a:t>
          </a:r>
          <a:r>
            <a:rPr lang="en-CA" sz="1800" b="1" kern="1200" dirty="0">
              <a:solidFill>
                <a:schemeClr val="bg1"/>
              </a:solidFill>
              <a:latin typeface="BC Sans" pitchFamily="2" charset="0"/>
              <a:ea typeface="BC Sans" pitchFamily="2" charset="0"/>
            </a:rPr>
            <a:t>s</a:t>
          </a:r>
        </a:p>
        <a:p>
          <a:pPr marL="0" lvl="0" indent="0" algn="l" defTabSz="889000">
            <a:lnSpc>
              <a:spcPct val="90000"/>
            </a:lnSpc>
            <a:spcBef>
              <a:spcPct val="0"/>
            </a:spcBef>
            <a:spcAft>
              <a:spcPct val="35000"/>
            </a:spcAft>
            <a:buNone/>
          </a:pPr>
          <a:r>
            <a:rPr lang="en-US" sz="1800" kern="1200" dirty="0">
              <a:solidFill>
                <a:schemeClr val="bg1"/>
              </a:solidFill>
              <a:latin typeface="BC Sans" pitchFamily="2" charset="0"/>
              <a:ea typeface="BC Sans" pitchFamily="2" charset="0"/>
            </a:rPr>
            <a:t>   </a:t>
          </a:r>
        </a:p>
      </dsp:txBody>
      <dsp:txXfrm>
        <a:off x="5497325" y="3475050"/>
        <a:ext cx="3122451" cy="1873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63716-867E-465B-A319-D3E3A93C07DD}">
      <dsp:nvSpPr>
        <dsp:cNvPr id="0" name=""/>
        <dsp:cNvSpPr/>
      </dsp:nvSpPr>
      <dsp:spPr>
        <a:xfrm>
          <a:off x="618705" y="661846"/>
          <a:ext cx="3132020" cy="18719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solidFill>
                <a:schemeClr val="bg1"/>
              </a:solidFill>
              <a:latin typeface="BC Sans" pitchFamily="2" charset="0"/>
              <a:ea typeface="BC Sans" pitchFamily="2" charset="0"/>
            </a:rPr>
            <a:t>Tourism Output by Industries</a:t>
          </a:r>
          <a:endParaRPr lang="en-US" sz="1800" b="1" kern="1200" dirty="0">
            <a:solidFill>
              <a:schemeClr val="bg1"/>
            </a:solidFill>
            <a:latin typeface="BC Sans" pitchFamily="2" charset="0"/>
            <a:ea typeface="BC Sans" pitchFamily="2" charset="0"/>
          </a:endParaRPr>
        </a:p>
      </dsp:txBody>
      <dsp:txXfrm>
        <a:off x="618705" y="661846"/>
        <a:ext cx="3132020" cy="1871975"/>
      </dsp:txXfrm>
    </dsp:sp>
    <dsp:sp modelId="{1921B20A-0B62-4A5B-86D6-5B89392229CC}">
      <dsp:nvSpPr>
        <dsp:cNvPr id="0" name=""/>
        <dsp:cNvSpPr/>
      </dsp:nvSpPr>
      <dsp:spPr>
        <a:xfrm>
          <a:off x="5549554" y="3486423"/>
          <a:ext cx="3132020" cy="1871975"/>
        </a:xfrm>
        <a:prstGeom prst="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CA" sz="1800" b="1" kern="1200" dirty="0">
              <a:solidFill>
                <a:schemeClr val="bg1"/>
              </a:solidFill>
              <a:latin typeface="BC Sans" pitchFamily="2" charset="0"/>
              <a:ea typeface="BC Sans" pitchFamily="2" charset="0"/>
            </a:rPr>
            <a:t>GHG Emissions by Tourism Industry</a:t>
          </a:r>
          <a:br>
            <a:rPr lang="en-CA" sz="1800" b="1" kern="1200" dirty="0">
              <a:solidFill>
                <a:schemeClr val="bg1"/>
              </a:solidFill>
              <a:latin typeface="BC Sans" pitchFamily="2" charset="0"/>
              <a:ea typeface="BC Sans" pitchFamily="2" charset="0"/>
            </a:rPr>
          </a:br>
          <a:endParaRPr lang="en-US" sz="1800" b="1" kern="1200" dirty="0">
            <a:solidFill>
              <a:schemeClr val="bg1"/>
            </a:solidFill>
            <a:latin typeface="BC Sans" pitchFamily="2" charset="0"/>
            <a:ea typeface="BC Sans" pitchFamily="2" charset="0"/>
          </a:endParaRPr>
        </a:p>
      </dsp:txBody>
      <dsp:txXfrm>
        <a:off x="5549554" y="3486423"/>
        <a:ext cx="3132020" cy="1871975"/>
      </dsp:txXfrm>
    </dsp:sp>
    <dsp:sp modelId="{19711A95-B13B-4A41-B60F-89FCC7A9B3AD}">
      <dsp:nvSpPr>
        <dsp:cNvPr id="0" name=""/>
        <dsp:cNvSpPr/>
      </dsp:nvSpPr>
      <dsp:spPr>
        <a:xfrm>
          <a:off x="5582569" y="661826"/>
          <a:ext cx="3132020" cy="18719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latin typeface="BC Sans" pitchFamily="2" charset="0"/>
              <a:ea typeface="BC Sans" pitchFamily="2" charset="0"/>
            </a:rPr>
            <a:t>GHG Emission Multipliers for Industries</a:t>
          </a:r>
          <a:endParaRPr lang="en-US" sz="1800" b="1" kern="1200" dirty="0">
            <a:latin typeface="BC Sans" pitchFamily="2" charset="0"/>
            <a:ea typeface="BC Sans" pitchFamily="2" charset="0"/>
          </a:endParaRPr>
        </a:p>
      </dsp:txBody>
      <dsp:txXfrm>
        <a:off x="5582569" y="661826"/>
        <a:ext cx="3132020" cy="1871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0.02983</cdr:y>
    </cdr:from>
    <cdr:to>
      <cdr:x>0.2</cdr:x>
      <cdr:y>0.26119</cdr:y>
    </cdr:to>
    <cdr:sp macro="" textlink="">
      <cdr:nvSpPr>
        <cdr:cNvPr id="2" name="TextBox 1">
          <a:extLst xmlns:a="http://schemas.openxmlformats.org/drawingml/2006/main">
            <a:ext uri="{FF2B5EF4-FFF2-40B4-BE49-F238E27FC236}">
              <a16:creationId xmlns:a16="http://schemas.microsoft.com/office/drawing/2014/main" id="{FE618858-70C0-8F8F-4445-C4486953B62C}"/>
            </a:ext>
          </a:extLst>
        </cdr:cNvPr>
        <cdr:cNvSpPr txBox="1"/>
      </cdr:nvSpPr>
      <cdr:spPr>
        <a:xfrm xmlns:a="http://schemas.openxmlformats.org/drawingml/2006/main">
          <a:off x="0" y="101244"/>
          <a:ext cx="995948" cy="7851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1100" kern="1200" dirty="0">
              <a:latin typeface="BC Sans" pitchFamily="2" charset="0"/>
              <a:ea typeface="BC Sans" pitchFamily="2" charset="0"/>
            </a:rPr>
            <a:t>As percent of total GHG emissions in BC</a:t>
          </a:r>
          <a:endParaRPr lang="en-US" sz="1100" kern="1200" dirty="0">
            <a:latin typeface="BC Sans" pitchFamily="2" charset="0"/>
            <a:ea typeface="BC Sans" pitchFamily="2"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0.13502</cdr:x>
      <cdr:y>0.26051</cdr:y>
    </cdr:to>
    <cdr:sp macro="" textlink="">
      <cdr:nvSpPr>
        <cdr:cNvPr id="2" name="TextBox 1">
          <a:extLst xmlns:a="http://schemas.openxmlformats.org/drawingml/2006/main">
            <a:ext uri="{FF2B5EF4-FFF2-40B4-BE49-F238E27FC236}">
              <a16:creationId xmlns:a16="http://schemas.microsoft.com/office/drawing/2014/main" id="{F68A2C9E-C1D9-A68D-A6F7-18F8284C87E7}"/>
            </a:ext>
          </a:extLst>
        </cdr:cNvPr>
        <cdr:cNvSpPr txBox="1"/>
      </cdr:nvSpPr>
      <cdr:spPr>
        <a:xfrm xmlns:a="http://schemas.openxmlformats.org/drawingml/2006/main">
          <a:off x="-6654338" y="-1928076"/>
          <a:ext cx="648339" cy="10093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0" kern="1200" dirty="0" err="1">
              <a:solidFill>
                <a:sysClr val="windowText" lastClr="000000"/>
              </a:solidFill>
              <a:latin typeface="BC Sans" pitchFamily="2" charset="0"/>
              <a:ea typeface="BC Sans" pitchFamily="2" charset="0"/>
            </a:rPr>
            <a:t>Tonnes</a:t>
          </a:r>
          <a:r>
            <a:rPr lang="en-US" sz="1100" b="0" kern="1200" dirty="0">
              <a:solidFill>
                <a:sysClr val="windowText" lastClr="000000"/>
              </a:solidFill>
              <a:latin typeface="BC Sans" pitchFamily="2" charset="0"/>
              <a:ea typeface="BC Sans" pitchFamily="2" charset="0"/>
            </a:rPr>
            <a:t> of GHG per million dollar output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BD377-3E5A-443F-861B-D20C504B756B}"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BA4A4-F35B-4D02-994E-77DBDF99CC98}" type="slidenum">
              <a:rPr lang="en-US" smtClean="0"/>
              <a:t>‹#›</a:t>
            </a:fld>
            <a:endParaRPr lang="en-US"/>
          </a:p>
        </p:txBody>
      </p:sp>
    </p:spTree>
    <p:extLst>
      <p:ext uri="{BB962C8B-B14F-4D97-AF65-F5344CB8AC3E}">
        <p14:creationId xmlns:p14="http://schemas.microsoft.com/office/powerpoint/2010/main" val="372225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2.gov.bc.ca/assets/gov/environment/climate-%20change/action/cleanbc/cleanbc_2018-bc-climate-strategy.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E4DFD-45C2-387E-2E6B-AB9A185DA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54597-1046-A319-1C63-7492051B3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6A48C-5C19-369B-D185-7D792F4FD6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41873A-F5B6-06C0-5EA1-CDC80CE53184}"/>
              </a:ext>
            </a:extLst>
          </p:cNvPr>
          <p:cNvSpPr>
            <a:spLocks noGrp="1"/>
          </p:cNvSpPr>
          <p:nvPr>
            <p:ph type="sldNum" sz="quarter" idx="5"/>
          </p:nvPr>
        </p:nvSpPr>
        <p:spPr/>
        <p:txBody>
          <a:bodyPr/>
          <a:lstStyle/>
          <a:p>
            <a:fld id="{E3CBA4A4-F35B-4D02-994E-77DBDF99CC98}" type="slidenum">
              <a:rPr lang="en-US" smtClean="0"/>
              <a:t>1</a:t>
            </a:fld>
            <a:endParaRPr lang="en-US"/>
          </a:p>
        </p:txBody>
      </p:sp>
    </p:spTree>
    <p:extLst>
      <p:ext uri="{BB962C8B-B14F-4D97-AF65-F5344CB8AC3E}">
        <p14:creationId xmlns:p14="http://schemas.microsoft.com/office/powerpoint/2010/main" val="499993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DB233-EFB8-8860-8F24-A784CBA91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79F77-9C9C-2F55-570F-FCD1AF845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9388B-3AA3-2E56-4467-3F221CB261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0A0FB7-B4C4-64FE-7D04-A28A48DD79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BA4A4-F35B-4D02-994E-77DBDF99CC9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3089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BA4A4-F35B-4D02-994E-77DBDF99CC98}" type="slidenum">
              <a:rPr lang="en-US" smtClean="0"/>
              <a:t>11</a:t>
            </a:fld>
            <a:endParaRPr lang="en-US"/>
          </a:p>
        </p:txBody>
      </p:sp>
    </p:spTree>
    <p:extLst>
      <p:ext uri="{BB962C8B-B14F-4D97-AF65-F5344CB8AC3E}">
        <p14:creationId xmlns:p14="http://schemas.microsoft.com/office/powerpoint/2010/main" val="3620070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BA4A4-F35B-4D02-994E-77DBDF99CC98}" type="slidenum">
              <a:rPr lang="en-US" smtClean="0"/>
              <a:t>12</a:t>
            </a:fld>
            <a:endParaRPr lang="en-US"/>
          </a:p>
        </p:txBody>
      </p:sp>
    </p:spTree>
    <p:extLst>
      <p:ext uri="{BB962C8B-B14F-4D97-AF65-F5344CB8AC3E}">
        <p14:creationId xmlns:p14="http://schemas.microsoft.com/office/powerpoint/2010/main" val="2494421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BA4A4-F35B-4D02-994E-77DBDF99CC98}" type="slidenum">
              <a:rPr lang="en-US" smtClean="0"/>
              <a:t>13</a:t>
            </a:fld>
            <a:endParaRPr lang="en-US"/>
          </a:p>
        </p:txBody>
      </p:sp>
    </p:spTree>
    <p:extLst>
      <p:ext uri="{BB962C8B-B14F-4D97-AF65-F5344CB8AC3E}">
        <p14:creationId xmlns:p14="http://schemas.microsoft.com/office/powerpoint/2010/main" val="337659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BA4A4-F35B-4D02-994E-77DBDF99CC98}" type="slidenum">
              <a:rPr lang="en-US" smtClean="0"/>
              <a:t>2</a:t>
            </a:fld>
            <a:endParaRPr lang="en-US"/>
          </a:p>
        </p:txBody>
      </p:sp>
    </p:spTree>
    <p:extLst>
      <p:ext uri="{BB962C8B-B14F-4D97-AF65-F5344CB8AC3E}">
        <p14:creationId xmlns:p14="http://schemas.microsoft.com/office/powerpoint/2010/main" val="2856404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3126E-A400-6CA1-3F2E-76F9E2B81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AAC98-3E6B-AA2D-DA17-E76AF946F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7FF71-1C29-75DE-7AB8-DB8F1C913812}"/>
              </a:ext>
            </a:extLst>
          </p:cNvPr>
          <p:cNvSpPr>
            <a:spLocks noGrp="1"/>
          </p:cNvSpPr>
          <p:nvPr>
            <p:ph type="body" idx="1"/>
          </p:nvPr>
        </p:nvSpPr>
        <p:spPr/>
        <p:txBody>
          <a:bodyPr/>
          <a:lstStyle/>
          <a:p>
            <a:r>
              <a:rPr lang="en-CA" dirty="0"/>
              <a:t>Original content on the slide:</a:t>
            </a:r>
            <a:br>
              <a:rPr lang="en-CA" dirty="0"/>
            </a:br>
            <a:endParaRPr lang="en-CA" dirty="0"/>
          </a:p>
          <a:p>
            <a:r>
              <a:rPr lang="en-CA" sz="2000" kern="1200" dirty="0">
                <a:solidFill>
                  <a:schemeClr val="tx1"/>
                </a:solidFill>
                <a:latin typeface="+mn-lt"/>
                <a:ea typeface="+mn-ea"/>
                <a:cs typeface="+mn-cs"/>
              </a:rPr>
              <a:t>This project was undertaken in response to the BC government CleanBC strategy to build “</a:t>
            </a:r>
            <a:r>
              <a:rPr lang="en-US" sz="2000" i="0" kern="1200" dirty="0">
                <a:solidFill>
                  <a:schemeClr val="tx1"/>
                </a:solidFill>
                <a:effectLst/>
                <a:latin typeface="+mn-lt"/>
                <a:ea typeface="+mn-ea"/>
                <a:cs typeface="+mn-cs"/>
              </a:rPr>
              <a:t>The Sustainability &amp; Climate Adaptation Data Framework”, </a:t>
            </a:r>
            <a:r>
              <a:rPr lang="en-US" sz="2000" kern="1200" dirty="0">
                <a:solidFill>
                  <a:schemeClr val="tx1"/>
                </a:solidFill>
                <a:latin typeface="+mn-lt"/>
                <a:ea typeface="+mn-ea"/>
                <a:cs typeface="+mn-cs"/>
              </a:rPr>
              <a:t>designed</a:t>
            </a:r>
            <a:r>
              <a:rPr lang="en-US" sz="2000" i="0" kern="1200" dirty="0">
                <a:solidFill>
                  <a:schemeClr val="tx1"/>
                </a:solidFill>
                <a:effectLst/>
                <a:latin typeface="+mn-lt"/>
                <a:ea typeface="+mn-ea"/>
                <a:cs typeface="+mn-cs"/>
              </a:rPr>
              <a:t> to measure the province’s progress in meeting its climate action targets and building climate change resilience. </a:t>
            </a:r>
          </a:p>
          <a:p>
            <a:pPr marL="0" indent="0">
              <a:buNone/>
            </a:pPr>
            <a:endParaRPr lang="en-US" sz="2000" i="0" kern="1200" dirty="0">
              <a:solidFill>
                <a:schemeClr val="tx1"/>
              </a:solidFill>
              <a:effectLst/>
              <a:latin typeface="+mn-lt"/>
              <a:ea typeface="+mn-ea"/>
              <a:cs typeface="+mn-cs"/>
            </a:endParaRPr>
          </a:p>
          <a:p>
            <a:r>
              <a:rPr lang="en-US" sz="2000" kern="1200" dirty="0">
                <a:solidFill>
                  <a:schemeClr val="tx1"/>
                </a:solidFill>
                <a:latin typeface="+mn-lt"/>
                <a:ea typeface="+mn-ea"/>
                <a:cs typeface="+mn-cs"/>
              </a:rPr>
              <a:t>Using this framework, BC Tourism industry can focus on </a:t>
            </a:r>
            <a:r>
              <a:rPr lang="en-US" sz="2000" i="1" kern="1200" dirty="0">
                <a:solidFill>
                  <a:schemeClr val="tx1"/>
                </a:solidFill>
                <a:latin typeface="+mn-lt"/>
                <a:ea typeface="+mn-ea"/>
                <a:cs typeface="+mn-cs"/>
              </a:rPr>
              <a:t>what needs to change</a:t>
            </a:r>
            <a:r>
              <a:rPr lang="en-US" sz="2000" kern="1200" dirty="0">
                <a:solidFill>
                  <a:schemeClr val="tx1"/>
                </a:solidFill>
                <a:latin typeface="+mn-lt"/>
                <a:ea typeface="+mn-ea"/>
                <a:cs typeface="+mn-cs"/>
              </a:rPr>
              <a:t> to effectively build a cleaner tourism industry that is better prepared to adapt to climate change. </a:t>
            </a:r>
          </a:p>
          <a:p>
            <a:pPr marL="0" indent="0">
              <a:buNone/>
            </a:pPr>
            <a:endParaRPr lang="en-US" sz="2000" kern="1200" dirty="0">
              <a:solidFill>
                <a:schemeClr val="tx1"/>
              </a:solidFill>
              <a:latin typeface="+mn-lt"/>
              <a:ea typeface="+mn-ea"/>
              <a:cs typeface="+mn-cs"/>
            </a:endParaRPr>
          </a:p>
          <a:p>
            <a:r>
              <a:rPr lang="en-US" sz="2000" kern="1200" dirty="0">
                <a:solidFill>
                  <a:schemeClr val="tx1"/>
                </a:solidFill>
                <a:latin typeface="+mn-lt"/>
                <a:ea typeface="+mn-ea"/>
                <a:cs typeface="+mn-cs"/>
              </a:rPr>
              <a:t>For more information about Clean BC strategy and related tourism indicators please visit:</a:t>
            </a:r>
            <a:br>
              <a:rPr lang="en-US" sz="2000" kern="1200" dirty="0">
                <a:solidFill>
                  <a:schemeClr val="tx1"/>
                </a:solidFill>
                <a:latin typeface="+mn-lt"/>
                <a:ea typeface="+mn-ea"/>
                <a:cs typeface="+mn-cs"/>
              </a:rPr>
            </a:br>
            <a:endParaRPr lang="en-US" sz="2000" kern="1200" dirty="0">
              <a:solidFill>
                <a:schemeClr val="tx1"/>
              </a:solidFill>
              <a:latin typeface="+mn-lt"/>
              <a:ea typeface="+mn-ea"/>
              <a:cs typeface="+mn-cs"/>
            </a:endParaRPr>
          </a:p>
          <a:p>
            <a:pPr lvl="1"/>
            <a:r>
              <a:rPr lang="en-US" sz="16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https://www2.gov.bc.ca/assets/gov/environment/climate- change/action/</a:t>
            </a:r>
            <a:r>
              <a:rPr lang="en-US" sz="1600" kern="1200" dirty="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cleanbc</a:t>
            </a:r>
            <a:r>
              <a:rPr lang="en-US" sz="16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/cleanbc_2018-bc-climate-strategy.pdf</a:t>
            </a:r>
            <a:br>
              <a:rPr lang="en-US" sz="1600" kern="1200" dirty="0">
                <a:solidFill>
                  <a:schemeClr val="tx1"/>
                </a:solidFill>
                <a:latin typeface="+mn-lt"/>
                <a:ea typeface="+mn-ea"/>
                <a:cs typeface="+mn-cs"/>
              </a:rPr>
            </a:br>
            <a:endParaRPr lang="en-US" sz="1600" kern="1200" dirty="0">
              <a:solidFill>
                <a:schemeClr val="tx1"/>
              </a:solidFill>
              <a:latin typeface="+mn-lt"/>
              <a:ea typeface="+mn-ea"/>
              <a:cs typeface="+mn-cs"/>
            </a:endParaRPr>
          </a:p>
          <a:p>
            <a:pPr lvl="1"/>
            <a:r>
              <a:rPr lang="en-US" sz="1600" kern="1200" dirty="0">
                <a:solidFill>
                  <a:schemeClr val="tx1"/>
                </a:solidFill>
                <a:latin typeface="+mn-lt"/>
                <a:ea typeface="+mn-ea"/>
                <a:cs typeface="+mn-cs"/>
              </a:rPr>
              <a:t>https://www.destinationbc.ca/</a:t>
            </a:r>
          </a:p>
          <a:p>
            <a:br>
              <a:rPr lang="en-CA" dirty="0"/>
            </a:br>
            <a:endParaRPr lang="en-US" dirty="0"/>
          </a:p>
        </p:txBody>
      </p:sp>
      <p:sp>
        <p:nvSpPr>
          <p:cNvPr id="4" name="Slide Number Placeholder 3">
            <a:extLst>
              <a:ext uri="{FF2B5EF4-FFF2-40B4-BE49-F238E27FC236}">
                <a16:creationId xmlns:a16="http://schemas.microsoft.com/office/drawing/2014/main" id="{39B8D52F-7269-82B5-F8F1-FC9C59B45A79}"/>
              </a:ext>
            </a:extLst>
          </p:cNvPr>
          <p:cNvSpPr>
            <a:spLocks noGrp="1"/>
          </p:cNvSpPr>
          <p:nvPr>
            <p:ph type="sldNum" sz="quarter" idx="5"/>
          </p:nvPr>
        </p:nvSpPr>
        <p:spPr/>
        <p:txBody>
          <a:bodyPr/>
          <a:lstStyle/>
          <a:p>
            <a:fld id="{E3CBA4A4-F35B-4D02-994E-77DBDF99CC98}" type="slidenum">
              <a:rPr lang="en-US" smtClean="0"/>
              <a:t>3</a:t>
            </a:fld>
            <a:endParaRPr lang="en-US"/>
          </a:p>
        </p:txBody>
      </p:sp>
    </p:spTree>
    <p:extLst>
      <p:ext uri="{BB962C8B-B14F-4D97-AF65-F5344CB8AC3E}">
        <p14:creationId xmlns:p14="http://schemas.microsoft.com/office/powerpoint/2010/main" val="288024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3: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800"/>
              </a:spcAft>
              <a:buClr>
                <a:schemeClr val="dk1"/>
              </a:buClr>
              <a:buSzPts val="1100"/>
              <a:buFont typeface="Arial"/>
              <a:buNone/>
            </a:pPr>
            <a:endParaRPr lang="en-US" dirty="0"/>
          </a:p>
          <a:p>
            <a:pPr marL="0" lvl="0" indent="0" algn="l" rtl="0">
              <a:lnSpc>
                <a:spcPct val="115000"/>
              </a:lnSpc>
              <a:spcBef>
                <a:spcPts val="0"/>
              </a:spcBef>
              <a:spcAft>
                <a:spcPts val="800"/>
              </a:spcAft>
              <a:buClr>
                <a:schemeClr val="dk1"/>
              </a:buClr>
              <a:buSzPts val="1100"/>
              <a:buFont typeface="Arial"/>
              <a:buNone/>
            </a:pPr>
            <a:r>
              <a:rPr lang="en-US" dirty="0"/>
              <a:t>The BC Tourism Climate Resiliency Initiative was a two-year project that was developed by the Province of BC to support </a:t>
            </a:r>
            <a:r>
              <a:rPr lang="en-CA" sz="1200" b="0" i="0" u="none" strike="noStrike" cap="none" dirty="0">
                <a:solidFill>
                  <a:schemeClr val="dk1"/>
                </a:solidFill>
                <a:effectLst/>
                <a:latin typeface="Arial"/>
                <a:ea typeface="Arial"/>
                <a:cs typeface="Arial"/>
                <a:sym typeface="Arial"/>
              </a:rPr>
              <a:t>a provincial approach to sustainability and climate adaptation in the tourism sector</a:t>
            </a:r>
            <a:r>
              <a:rPr lang="en-US" dirty="0"/>
              <a:t>. </a:t>
            </a:r>
          </a:p>
          <a:p>
            <a:pPr marL="0" lvl="0" indent="0" algn="l" rtl="0">
              <a:lnSpc>
                <a:spcPct val="115000"/>
              </a:lnSpc>
              <a:spcBef>
                <a:spcPts val="0"/>
              </a:spcBef>
              <a:spcAft>
                <a:spcPts val="800"/>
              </a:spcAft>
              <a:buClr>
                <a:schemeClr val="dk1"/>
              </a:buClr>
              <a:buSzPts val="1100"/>
              <a:buFont typeface="Arial"/>
              <a:buNone/>
            </a:pPr>
            <a:endParaRPr lang="en-US" dirty="0"/>
          </a:p>
          <a:p>
            <a:pPr marL="0" marR="0" lvl="0" indent="0" algn="l" defTabSz="914400" rtl="0" eaLnBrk="1" fontAlgn="auto" latinLnBrk="0" hangingPunct="1">
              <a:lnSpc>
                <a:spcPct val="115000"/>
              </a:lnSpc>
              <a:spcBef>
                <a:spcPts val="0"/>
              </a:spcBef>
              <a:spcAft>
                <a:spcPts val="800"/>
              </a:spcAft>
              <a:buClr>
                <a:schemeClr val="dk1"/>
              </a:buClr>
              <a:buSzPts val="1100"/>
              <a:buFont typeface="Arial"/>
              <a:buNone/>
              <a:tabLst/>
              <a:defRPr/>
            </a:pPr>
            <a:r>
              <a:rPr lang="en-US" dirty="0"/>
              <a:t>Working in partnership with regional tourism associations and Indigenous Tourism BC, Destination BC, our provincial tourism Destination Management Organization, led four pieces of work to address both short- and long-term strategies. </a:t>
            </a:r>
          </a:p>
          <a:p>
            <a:pPr marL="0" marR="0" lvl="0" indent="0" algn="l" defTabSz="914400" rtl="0" eaLnBrk="1" fontAlgn="auto" latinLnBrk="0" hangingPunct="1">
              <a:lnSpc>
                <a:spcPct val="115000"/>
              </a:lnSpc>
              <a:spcBef>
                <a:spcPts val="0"/>
              </a:spcBef>
              <a:spcAft>
                <a:spcPts val="800"/>
              </a:spcAft>
              <a:buClr>
                <a:schemeClr val="dk1"/>
              </a:buClr>
              <a:buSzPts val="1100"/>
              <a:buFont typeface="Arial"/>
              <a:buNone/>
              <a:tabLst/>
              <a:defRPr/>
            </a:pPr>
            <a:endParaRPr lang="en-US" dirty="0"/>
          </a:p>
          <a:p>
            <a:pPr marL="0" marR="0" lvl="0" indent="0" algn="l" defTabSz="914400" rtl="0" eaLnBrk="1" fontAlgn="auto" latinLnBrk="0" hangingPunct="1">
              <a:lnSpc>
                <a:spcPct val="115000"/>
              </a:lnSpc>
              <a:spcBef>
                <a:spcPts val="0"/>
              </a:spcBef>
              <a:spcAft>
                <a:spcPts val="800"/>
              </a:spcAft>
              <a:buClr>
                <a:schemeClr val="dk1"/>
              </a:buClr>
              <a:buSzPts val="1100"/>
              <a:buFont typeface="Arial"/>
              <a:buNone/>
              <a:tabLst/>
              <a:defRPr/>
            </a:pPr>
            <a:r>
              <a:rPr lang="en-US" dirty="0"/>
              <a:t>One project was focused on the development of a new provincial data framework for setting standards and targets for measuring industry-wide improvement on climate change. In order to measure the reduction in the amount of fossil fuels used by tourism businesses, BC Stats was commissioned to develop a framework for measuring the sectors overall GHG emissions so that it can be tracked over time and compared to other BC industries. </a:t>
            </a:r>
          </a:p>
          <a:p>
            <a:pPr marL="0" marR="0" lvl="0" indent="0" algn="l" defTabSz="914400" rtl="0" eaLnBrk="1" fontAlgn="auto" latinLnBrk="0" hangingPunct="1">
              <a:lnSpc>
                <a:spcPct val="115000"/>
              </a:lnSpc>
              <a:spcBef>
                <a:spcPts val="0"/>
              </a:spcBef>
              <a:spcAft>
                <a:spcPts val="800"/>
              </a:spcAft>
              <a:buClr>
                <a:schemeClr val="dk1"/>
              </a:buClr>
              <a:buSzPts val="1100"/>
              <a:buFont typeface="Arial"/>
              <a:buNone/>
              <a:tabLst/>
              <a:defRPr/>
            </a:pPr>
            <a:endParaRPr lang="en-US" dirty="0"/>
          </a:p>
        </p:txBody>
      </p:sp>
      <p:sp>
        <p:nvSpPr>
          <p:cNvPr id="182" name="Google Shape;182;p3: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306DB-59E7-033D-E8FC-7F9BAC50B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82EBE-FD08-6BF4-4E40-9D8C3E422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800CC-7D94-52BC-2DD3-DE49D6F03E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75A0F2-2347-57E2-6F3A-851171D7378E}"/>
              </a:ext>
            </a:extLst>
          </p:cNvPr>
          <p:cNvSpPr>
            <a:spLocks noGrp="1"/>
          </p:cNvSpPr>
          <p:nvPr>
            <p:ph type="sldNum" sz="quarter" idx="5"/>
          </p:nvPr>
        </p:nvSpPr>
        <p:spPr/>
        <p:txBody>
          <a:bodyPr/>
          <a:lstStyle/>
          <a:p>
            <a:fld id="{E3CBA4A4-F35B-4D02-994E-77DBDF99CC98}" type="slidenum">
              <a:rPr lang="en-US" smtClean="0"/>
              <a:t>5</a:t>
            </a:fld>
            <a:endParaRPr lang="en-US"/>
          </a:p>
        </p:txBody>
      </p:sp>
    </p:spTree>
    <p:extLst>
      <p:ext uri="{BB962C8B-B14F-4D97-AF65-F5344CB8AC3E}">
        <p14:creationId xmlns:p14="http://schemas.microsoft.com/office/powerpoint/2010/main" val="3287815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AEDC8-0A2F-1944-BB26-1EC93D54E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FD66F-E257-332B-E102-16E2CA8BB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AF4CE-8B4F-FC13-393F-75508A53DA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C8A775-09F9-76C9-CB94-16F4C0E2A4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BA4A4-F35B-4D02-994E-77DBDF99CC9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19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5DE8-CC6D-08AF-7A90-FE4E74445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394C4-6058-432A-3851-FD50E3D6C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1B9EB-5BCB-4146-D1C7-9DA434F53A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02DB37-78F9-472D-8FCA-130E9AD0B2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BA4A4-F35B-4D02-994E-77DBDF99CC9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459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7DBD4-FDED-4CFC-1C37-A4C39C9B6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DD7FD-A9C4-A8E6-4E1A-98E91A3C97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3894F-3810-C57C-84BC-CEF1454903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AD854A-D147-F2B3-012F-E4943578D6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BA4A4-F35B-4D02-994E-77DBDF99CC9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6417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294F4-D6E2-2F5F-1026-5F6177FC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37045-28BF-86F6-50A8-7843FB24B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A2653-8406-344E-4BDF-644E8A1A6F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FF8729-0438-F449-0FF7-C2BE8D0681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BA4A4-F35B-4D02-994E-77DBDF99CC9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2867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arge Title 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281" y="5943600"/>
            <a:ext cx="7443439" cy="415499"/>
          </a:xfrm>
        </p:spPr>
        <p:txBody>
          <a:bodyPr wrap="square">
            <a:noAutofit/>
          </a:bodyPr>
          <a:lstStyle>
            <a:lvl1pPr marL="0" indent="0" algn="l">
              <a:buNone/>
              <a:defRPr sz="2400">
                <a:solidFill>
                  <a:schemeClr val="accent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dirty="0"/>
              <a:t>With Subtitle (e.g. define acronyms)</a:t>
            </a:r>
          </a:p>
        </p:txBody>
      </p:sp>
      <p:sp>
        <p:nvSpPr>
          <p:cNvPr id="2" name="Title 1"/>
          <p:cNvSpPr>
            <a:spLocks noGrp="1"/>
          </p:cNvSpPr>
          <p:nvPr>
            <p:ph type="ctrTitle" hasCustomPrompt="1"/>
          </p:nvPr>
        </p:nvSpPr>
        <p:spPr>
          <a:xfrm>
            <a:off x="914281" y="5257800"/>
            <a:ext cx="7443439" cy="697114"/>
          </a:xfrm>
        </p:spPr>
        <p:txBody>
          <a:bodyPr anchor="t">
            <a:noAutofit/>
          </a:bodyPr>
          <a:lstStyle>
            <a:lvl1pPr algn="l">
              <a:defRPr sz="4699"/>
            </a:lvl1pPr>
          </a:lstStyle>
          <a:p>
            <a:r>
              <a:rPr lang="en-US" dirty="0"/>
              <a:t>Large Short Title</a:t>
            </a:r>
          </a:p>
        </p:txBody>
      </p:sp>
      <p:sp>
        <p:nvSpPr>
          <p:cNvPr id="12" name="Text Placeholder 11">
            <a:extLst>
              <a:ext uri="{FF2B5EF4-FFF2-40B4-BE49-F238E27FC236}">
                <a16:creationId xmlns:a16="http://schemas.microsoft.com/office/drawing/2014/main" id="{ADF16930-0BB1-5F1E-199E-A9A8C383EDB5}"/>
              </a:ext>
            </a:extLst>
          </p:cNvPr>
          <p:cNvSpPr>
            <a:spLocks noGrp="1"/>
          </p:cNvSpPr>
          <p:nvPr>
            <p:ph type="body" sz="quarter" idx="12" hasCustomPrompt="1"/>
          </p:nvPr>
        </p:nvSpPr>
        <p:spPr>
          <a:xfrm>
            <a:off x="914281" y="4907943"/>
            <a:ext cx="3367912" cy="320431"/>
          </a:xfrm>
        </p:spPr>
        <p:txBody>
          <a:bodyPr anchor="b" anchorCtr="0">
            <a:noAutofit/>
          </a:bodyPr>
          <a:lstStyle>
            <a:lvl1pPr marL="0" indent="0">
              <a:buFontTx/>
              <a:buNone/>
              <a:defRPr sz="1200">
                <a:solidFill>
                  <a:schemeClr val="accent1"/>
                </a:solidFill>
              </a:defRPr>
            </a:lvl1pPr>
            <a:lvl2pPr marL="114277" indent="0">
              <a:buFontTx/>
              <a:buNone/>
              <a:defRPr sz="1200"/>
            </a:lvl2pPr>
            <a:lvl3pPr marL="114277" indent="0">
              <a:buFontTx/>
              <a:buNone/>
              <a:defRPr sz="1200"/>
            </a:lvl3pPr>
            <a:lvl4pPr marL="114277" indent="0">
              <a:buFontTx/>
              <a:buNone/>
              <a:defRPr sz="1200"/>
            </a:lvl4pPr>
            <a:lvl5pPr marL="114277" indent="0">
              <a:buFontTx/>
              <a:buNone/>
              <a:defRPr sz="1200"/>
            </a:lvl5pPr>
          </a:lstStyle>
          <a:p>
            <a:pPr lvl="0"/>
            <a:r>
              <a:rPr lang="en-CA" dirty="0"/>
              <a:t>DD Month </a:t>
            </a:r>
            <a:r>
              <a:rPr lang="en-CA" dirty="0" err="1"/>
              <a:t>YYYY</a:t>
            </a:r>
            <a:endParaRPr lang="en-CA" dirty="0"/>
          </a:p>
        </p:txBody>
      </p:sp>
      <p:pic>
        <p:nvPicPr>
          <p:cNvPr id="4" name="Graphic 3">
            <a:extLst>
              <a:ext uri="{FF2B5EF4-FFF2-40B4-BE49-F238E27FC236}">
                <a16:creationId xmlns:a16="http://schemas.microsoft.com/office/drawing/2014/main" id="{CB45D497-6819-E0B6-7FB8-85F8F4DF19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88596" y="5549628"/>
            <a:ext cx="2056417" cy="793085"/>
          </a:xfrm>
          <a:prstGeom prst="rect">
            <a:avLst/>
          </a:prstGeom>
        </p:spPr>
      </p:pic>
    </p:spTree>
    <p:extLst>
      <p:ext uri="{BB962C8B-B14F-4D97-AF65-F5344CB8AC3E}">
        <p14:creationId xmlns:p14="http://schemas.microsoft.com/office/powerpoint/2010/main" val="1823651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D0DDD39-AA87-BD7F-3E3B-91CE564E29AF}"/>
              </a:ext>
            </a:extLst>
          </p:cNvPr>
          <p:cNvSpPr>
            <a:spLocks noGrp="1"/>
          </p:cNvSpPr>
          <p:nvPr>
            <p:ph type="ftr" sz="quarter" idx="10"/>
          </p:nvPr>
        </p:nvSpPr>
        <p:spPr/>
        <p:txBody>
          <a:bodyPr/>
          <a:lstStyle/>
          <a:p>
            <a:r>
              <a:rPr lang="en-CA"/>
              <a:t>Name of Presentation</a:t>
            </a:r>
            <a:endParaRPr lang="en-CA" dirty="0"/>
          </a:p>
        </p:txBody>
      </p:sp>
      <p:sp>
        <p:nvSpPr>
          <p:cNvPr id="7" name="Slide Number Placeholder 6">
            <a:extLst>
              <a:ext uri="{FF2B5EF4-FFF2-40B4-BE49-F238E27FC236}">
                <a16:creationId xmlns:a16="http://schemas.microsoft.com/office/drawing/2014/main" id="{6C432411-C442-E350-66F1-6D4614C4EEB6}"/>
              </a:ext>
            </a:extLst>
          </p:cNvPr>
          <p:cNvSpPr>
            <a:spLocks noGrp="1"/>
          </p:cNvSpPr>
          <p:nvPr>
            <p:ph type="sldNum" sz="quarter" idx="11"/>
          </p:nvPr>
        </p:nvSpPr>
        <p:spPr/>
        <p:txBody>
          <a:bodyPr/>
          <a:lstStyle/>
          <a:p>
            <a:fld id="{891815AD-FF60-4C4A-90A6-5545E4304684}" type="slidenum">
              <a:rPr lang="en-CA" smtClean="0"/>
              <a:pPr/>
              <a:t>‹#›</a:t>
            </a:fld>
            <a:endParaRPr lang="en-CA"/>
          </a:p>
        </p:txBody>
      </p:sp>
      <p:sp>
        <p:nvSpPr>
          <p:cNvPr id="2" name="Title 1"/>
          <p:cNvSpPr>
            <a:spLocks noGrp="1"/>
          </p:cNvSpPr>
          <p:nvPr>
            <p:ph type="title"/>
          </p:nvPr>
        </p:nvSpPr>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57300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C290A1DF-D94B-5CA0-77EC-EA0CC6C5BAD9}"/>
              </a:ext>
            </a:extLst>
          </p:cNvPr>
          <p:cNvSpPr>
            <a:spLocks noGrp="1"/>
          </p:cNvSpPr>
          <p:nvPr>
            <p:ph type="ftr" sz="quarter" idx="15"/>
          </p:nvPr>
        </p:nvSpPr>
        <p:spPr/>
        <p:txBody>
          <a:bodyPr/>
          <a:lstStyle/>
          <a:p>
            <a:r>
              <a:rPr lang="en-CA"/>
              <a:t>Name of Presentation</a:t>
            </a:r>
            <a:endParaRPr lang="en-CA" dirty="0"/>
          </a:p>
        </p:txBody>
      </p:sp>
      <p:sp>
        <p:nvSpPr>
          <p:cNvPr id="13" name="Slide Number Placeholder 12">
            <a:extLst>
              <a:ext uri="{FF2B5EF4-FFF2-40B4-BE49-F238E27FC236}">
                <a16:creationId xmlns:a16="http://schemas.microsoft.com/office/drawing/2014/main" id="{DB284E38-FF7B-10E3-5CD9-182BEBF9EFEB}"/>
              </a:ext>
            </a:extLst>
          </p:cNvPr>
          <p:cNvSpPr>
            <a:spLocks noGrp="1"/>
          </p:cNvSpPr>
          <p:nvPr>
            <p:ph type="sldNum" sz="quarter" idx="16"/>
          </p:nvPr>
        </p:nvSpPr>
        <p:spPr/>
        <p:txBody>
          <a:bodyPr/>
          <a:lstStyle/>
          <a:p>
            <a:fld id="{891815AD-FF60-4C4A-90A6-5545E4304684}" type="slidenum">
              <a:rPr lang="en-CA" smtClean="0"/>
              <a:pPr/>
              <a:t>‹#›</a:t>
            </a:fld>
            <a:endParaRPr lang="en-CA"/>
          </a:p>
        </p:txBody>
      </p:sp>
      <p:sp>
        <p:nvSpPr>
          <p:cNvPr id="11" name="Content Placeholder 10">
            <a:extLst>
              <a:ext uri="{FF2B5EF4-FFF2-40B4-BE49-F238E27FC236}">
                <a16:creationId xmlns:a16="http://schemas.microsoft.com/office/drawing/2014/main" id="{4E57D142-887C-60F6-EA1A-41E64C6A3848}"/>
              </a:ext>
            </a:extLst>
          </p:cNvPr>
          <p:cNvSpPr>
            <a:spLocks noGrp="1"/>
          </p:cNvSpPr>
          <p:nvPr>
            <p:ph sz="quarter" idx="14"/>
          </p:nvPr>
        </p:nvSpPr>
        <p:spPr>
          <a:xfrm>
            <a:off x="5701557" y="2111099"/>
            <a:ext cx="4419025" cy="3578502"/>
          </a:xfrm>
        </p:spPr>
        <p:txBody>
          <a:bodyPr>
            <a:noAutofit/>
          </a:bodyPr>
          <a:lstStyle/>
          <a:p>
            <a:pPr lvl="0"/>
            <a:r>
              <a:rPr lang="en-US"/>
              <a:t>Click to edit Master text styles</a:t>
            </a:r>
          </a:p>
        </p:txBody>
      </p:sp>
      <p:sp>
        <p:nvSpPr>
          <p:cNvPr id="9" name="Text Placeholder 8">
            <a:extLst>
              <a:ext uri="{FF2B5EF4-FFF2-40B4-BE49-F238E27FC236}">
                <a16:creationId xmlns:a16="http://schemas.microsoft.com/office/drawing/2014/main" id="{E0D0FB42-62FC-07D0-892E-F98D6CB66FC2}"/>
              </a:ext>
            </a:extLst>
          </p:cNvPr>
          <p:cNvSpPr>
            <a:spLocks noGrp="1"/>
          </p:cNvSpPr>
          <p:nvPr>
            <p:ph type="body" sz="quarter" idx="13"/>
          </p:nvPr>
        </p:nvSpPr>
        <p:spPr>
          <a:xfrm>
            <a:off x="5701557" y="1656279"/>
            <a:ext cx="4419025" cy="457200"/>
          </a:xfrm>
        </p:spPr>
        <p:txBody>
          <a:bodyPr>
            <a:noAutofit/>
          </a:bodyPr>
          <a:lstStyle>
            <a:lvl1pPr marL="0" indent="0">
              <a:buFontTx/>
              <a:buNone/>
              <a:defRPr sz="2100" b="1">
                <a:solidFill>
                  <a:schemeClr val="accent1"/>
                </a:solidFill>
              </a:defRPr>
            </a:lvl1pPr>
          </a:lstStyle>
          <a:p>
            <a:pPr lvl="0"/>
            <a:r>
              <a:rPr lang="en-US"/>
              <a:t>Click to edit Master text styles</a:t>
            </a:r>
          </a:p>
        </p:txBody>
      </p:sp>
      <p:sp>
        <p:nvSpPr>
          <p:cNvPr id="3" name="Content Placeholder 2"/>
          <p:cNvSpPr>
            <a:spLocks noGrp="1"/>
          </p:cNvSpPr>
          <p:nvPr>
            <p:ph sz="half" idx="1"/>
          </p:nvPr>
        </p:nvSpPr>
        <p:spPr>
          <a:xfrm>
            <a:off x="955669" y="1630879"/>
            <a:ext cx="4159978" cy="4351338"/>
          </a:xfrm>
        </p:spPr>
        <p:txBody>
          <a:bodyPr>
            <a:noAutofit/>
          </a:bodyPr>
          <a:lstStyle>
            <a:lvl1pPr>
              <a:lnSpc>
                <a:spcPct val="110000"/>
              </a:lnSpc>
              <a:spcAft>
                <a:spcPts val="900"/>
              </a:spcAft>
              <a:defRPr/>
            </a:lvl1pPr>
          </a:lstStyle>
          <a:p>
            <a:pPr lvl="0"/>
            <a:r>
              <a:rPr lang="en-US"/>
              <a:t>Click to edit Master text styles</a:t>
            </a:r>
          </a:p>
        </p:txBody>
      </p:sp>
      <p:sp>
        <p:nvSpPr>
          <p:cNvPr id="2" name="Title 1"/>
          <p:cNvSpPr>
            <a:spLocks noGrp="1"/>
          </p:cNvSpPr>
          <p:nvPr>
            <p:ph type="title"/>
          </p:nvPr>
        </p:nvSpPr>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70616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023578-E694-6FD6-1342-33B7D36BF959}"/>
              </a:ext>
            </a:extLst>
          </p:cNvPr>
          <p:cNvSpPr>
            <a:spLocks noGrp="1"/>
          </p:cNvSpPr>
          <p:nvPr>
            <p:ph type="ftr" sz="quarter" idx="10"/>
          </p:nvPr>
        </p:nvSpPr>
        <p:spPr/>
        <p:txBody>
          <a:bodyPr/>
          <a:lstStyle/>
          <a:p>
            <a:r>
              <a:rPr lang="en-CA"/>
              <a:t>Name of Presentation</a:t>
            </a:r>
            <a:endParaRPr lang="en-CA" dirty="0"/>
          </a:p>
        </p:txBody>
      </p:sp>
      <p:sp>
        <p:nvSpPr>
          <p:cNvPr id="8" name="Slide Number Placeholder 7">
            <a:extLst>
              <a:ext uri="{FF2B5EF4-FFF2-40B4-BE49-F238E27FC236}">
                <a16:creationId xmlns:a16="http://schemas.microsoft.com/office/drawing/2014/main" id="{A34B2957-FF9D-9048-17E9-CE9D1021C3B1}"/>
              </a:ext>
            </a:extLst>
          </p:cNvPr>
          <p:cNvSpPr>
            <a:spLocks noGrp="1"/>
          </p:cNvSpPr>
          <p:nvPr>
            <p:ph type="sldNum" sz="quarter" idx="11"/>
          </p:nvPr>
        </p:nvSpPr>
        <p:spPr/>
        <p:txBody>
          <a:bodyPr/>
          <a:lstStyle/>
          <a:p>
            <a:fld id="{891815AD-FF60-4C4A-90A6-5545E4304684}" type="slidenum">
              <a:rPr lang="en-CA" smtClean="0"/>
              <a:pPr/>
              <a:t>‹#›</a:t>
            </a:fld>
            <a:endParaRPr lang="en-CA"/>
          </a:p>
        </p:txBody>
      </p:sp>
      <p:sp>
        <p:nvSpPr>
          <p:cNvPr id="3" name="Content Placeholder 2"/>
          <p:cNvSpPr>
            <a:spLocks noGrp="1"/>
          </p:cNvSpPr>
          <p:nvPr>
            <p:ph idx="1"/>
          </p:nvPr>
        </p:nvSpPr>
        <p:spPr/>
        <p:txBody>
          <a:bodyPr>
            <a:noAutofit/>
          </a:bodyPr>
          <a:lstStyle>
            <a:lvl3pPr marL="447585" indent="-91263">
              <a:defRPr/>
            </a:lvl3pPr>
            <a:lvl4pPr marL="676140" indent="-136498">
              <a:buClr>
                <a:schemeClr val="tx1"/>
              </a:buClr>
              <a:defRPr/>
            </a:lvl4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2" name="Title 1"/>
          <p:cNvSpPr>
            <a:spLocks noGrp="1"/>
          </p:cNvSpPr>
          <p:nvPr>
            <p:ph type="title"/>
          </p:nvPr>
        </p:nvSpPr>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440245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 Circles">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023578-E694-6FD6-1342-33B7D36BF959}"/>
              </a:ext>
            </a:extLst>
          </p:cNvPr>
          <p:cNvSpPr>
            <a:spLocks noGrp="1"/>
          </p:cNvSpPr>
          <p:nvPr>
            <p:ph type="ftr" sz="quarter" idx="10"/>
          </p:nvPr>
        </p:nvSpPr>
        <p:spPr/>
        <p:txBody>
          <a:bodyPr/>
          <a:lstStyle/>
          <a:p>
            <a:r>
              <a:rPr lang="en-CA"/>
              <a:t>Name of Presentation</a:t>
            </a:r>
            <a:endParaRPr lang="en-CA" dirty="0"/>
          </a:p>
        </p:txBody>
      </p:sp>
      <p:sp>
        <p:nvSpPr>
          <p:cNvPr id="8" name="Slide Number Placeholder 7">
            <a:extLst>
              <a:ext uri="{FF2B5EF4-FFF2-40B4-BE49-F238E27FC236}">
                <a16:creationId xmlns:a16="http://schemas.microsoft.com/office/drawing/2014/main" id="{A34B2957-FF9D-9048-17E9-CE9D1021C3B1}"/>
              </a:ext>
            </a:extLst>
          </p:cNvPr>
          <p:cNvSpPr>
            <a:spLocks noGrp="1"/>
          </p:cNvSpPr>
          <p:nvPr>
            <p:ph type="sldNum" sz="quarter" idx="11"/>
          </p:nvPr>
        </p:nvSpPr>
        <p:spPr/>
        <p:txBody>
          <a:bodyPr/>
          <a:lstStyle/>
          <a:p>
            <a:fld id="{891815AD-FF60-4C4A-90A6-5545E4304684}" type="slidenum">
              <a:rPr lang="en-CA" smtClean="0"/>
              <a:pPr/>
              <a:t>‹#›</a:t>
            </a:fld>
            <a:endParaRPr lang="en-CA"/>
          </a:p>
        </p:txBody>
      </p:sp>
      <p:sp>
        <p:nvSpPr>
          <p:cNvPr id="3" name="Content Placeholder 2"/>
          <p:cNvSpPr>
            <a:spLocks noGrp="1"/>
          </p:cNvSpPr>
          <p:nvPr>
            <p:ph idx="1"/>
          </p:nvPr>
        </p:nvSpPr>
        <p:spPr>
          <a:xfrm>
            <a:off x="914391" y="1657904"/>
            <a:ext cx="5714256" cy="4297680"/>
          </a:xfrm>
        </p:spPr>
        <p:txBody>
          <a:bodyPr>
            <a:noAutofit/>
          </a:bodyPr>
          <a:lstStyle>
            <a:lvl1pPr>
              <a:spcAft>
                <a:spcPts val="900"/>
              </a:spcAft>
              <a:defRPr/>
            </a:lvl1pPr>
            <a:lvl2pPr>
              <a:spcBef>
                <a:spcPts val="600"/>
              </a:spcBef>
              <a:defRPr/>
            </a:lvl2pPr>
            <a:lvl3pPr marL="491233" indent="-137292">
              <a:spcBef>
                <a:spcPts val="600"/>
              </a:spcBef>
              <a:defRPr/>
            </a:lvl3pPr>
            <a:lvl4pPr marL="765816" indent="-137292">
              <a:spcBef>
                <a:spcPts val="600"/>
              </a:spcBef>
              <a:buClr>
                <a:schemeClr val="accent3"/>
              </a:buClr>
              <a:defRPr/>
            </a:lvl4pPr>
            <a:lvl5pPr>
              <a:spcBef>
                <a:spcPts val="600"/>
              </a:spcBef>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2" name="Title 1"/>
          <p:cNvSpPr>
            <a:spLocks noGrp="1"/>
          </p:cNvSpPr>
          <p:nvPr>
            <p:ph type="title" hasCustomPrompt="1"/>
          </p:nvPr>
        </p:nvSpPr>
        <p:spPr>
          <a:xfrm>
            <a:off x="914281" y="750016"/>
            <a:ext cx="6034254" cy="880864"/>
          </a:xfrm>
        </p:spPr>
        <p:txBody>
          <a:bodyPr>
            <a:noAutofit/>
          </a:bodyPr>
          <a:lstStyle>
            <a:lvl1pPr>
              <a:defRPr/>
            </a:lvl1pPr>
          </a:lstStyle>
          <a:p>
            <a:r>
              <a:rPr lang="en-US" dirty="0"/>
              <a:t>Title</a:t>
            </a:r>
          </a:p>
        </p:txBody>
      </p:sp>
    </p:spTree>
    <p:extLst>
      <p:ext uri="{BB962C8B-B14F-4D97-AF65-F5344CB8AC3E}">
        <p14:creationId xmlns:p14="http://schemas.microsoft.com/office/powerpoint/2010/main" val="402390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 Bars Lef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023578-E694-6FD6-1342-33B7D36BF959}"/>
              </a:ext>
            </a:extLst>
          </p:cNvPr>
          <p:cNvSpPr>
            <a:spLocks noGrp="1"/>
          </p:cNvSpPr>
          <p:nvPr>
            <p:ph type="ftr" sz="quarter" idx="10"/>
          </p:nvPr>
        </p:nvSpPr>
        <p:spPr/>
        <p:txBody>
          <a:bodyPr/>
          <a:lstStyle/>
          <a:p>
            <a:r>
              <a:rPr lang="en-CA"/>
              <a:t>Name of Presentation</a:t>
            </a:r>
            <a:endParaRPr lang="en-CA" dirty="0"/>
          </a:p>
        </p:txBody>
      </p:sp>
      <p:sp>
        <p:nvSpPr>
          <p:cNvPr id="8" name="Slide Number Placeholder 7">
            <a:extLst>
              <a:ext uri="{FF2B5EF4-FFF2-40B4-BE49-F238E27FC236}">
                <a16:creationId xmlns:a16="http://schemas.microsoft.com/office/drawing/2014/main" id="{A34B2957-FF9D-9048-17E9-CE9D1021C3B1}"/>
              </a:ext>
            </a:extLst>
          </p:cNvPr>
          <p:cNvSpPr>
            <a:spLocks noGrp="1"/>
          </p:cNvSpPr>
          <p:nvPr>
            <p:ph type="sldNum" sz="quarter" idx="11"/>
          </p:nvPr>
        </p:nvSpPr>
        <p:spPr/>
        <p:txBody>
          <a:bodyPr/>
          <a:lstStyle/>
          <a:p>
            <a:fld id="{891815AD-FF60-4C4A-90A6-5545E4304684}" type="slidenum">
              <a:rPr lang="en-CA" smtClean="0"/>
              <a:pPr/>
              <a:t>‹#›</a:t>
            </a:fld>
            <a:endParaRPr lang="en-CA"/>
          </a:p>
        </p:txBody>
      </p:sp>
      <p:sp>
        <p:nvSpPr>
          <p:cNvPr id="3" name="Content Placeholder 2"/>
          <p:cNvSpPr>
            <a:spLocks noGrp="1"/>
          </p:cNvSpPr>
          <p:nvPr>
            <p:ph idx="1"/>
          </p:nvPr>
        </p:nvSpPr>
        <p:spPr>
          <a:xfrm>
            <a:off x="5348544" y="1657904"/>
            <a:ext cx="4937117" cy="4297680"/>
          </a:xfrm>
        </p:spPr>
        <p:txBody>
          <a:bodyPr>
            <a:noAutofit/>
          </a:bodyPr>
          <a:lstStyle>
            <a:lvl1pPr marL="137133" indent="-137133" algn="l" defTabSz="914217" rtl="0" eaLnBrk="1" latinLnBrk="0" hangingPunct="1">
              <a:lnSpc>
                <a:spcPct val="100000"/>
              </a:lnSpc>
              <a:spcBef>
                <a:spcPts val="0"/>
              </a:spcBef>
              <a:spcAft>
                <a:spcPts val="600"/>
              </a:spcAft>
              <a:buClr>
                <a:schemeClr val="accent4"/>
              </a:buClr>
              <a:buFont typeface="Arial" panose="020B0604020202020204" pitchFamily="34" charset="0"/>
              <a:buChar char="•"/>
              <a:defRPr lang="en-US" sz="1500" kern="1200" dirty="0">
                <a:solidFill>
                  <a:schemeClr val="tx1"/>
                </a:solidFill>
                <a:latin typeface="+mn-lt"/>
                <a:ea typeface="+mn-ea"/>
                <a:cs typeface="+mn-cs"/>
              </a:defRPr>
            </a:lvl1pPr>
            <a:lvl2pPr marL="137133" indent="-137133" algn="l" defTabSz="914217" rtl="0" eaLnBrk="1" latinLnBrk="0" hangingPunct="1">
              <a:lnSpc>
                <a:spcPct val="100000"/>
              </a:lnSpc>
              <a:spcBef>
                <a:spcPts val="600"/>
              </a:spcBef>
              <a:buClr>
                <a:schemeClr val="accent4"/>
              </a:buClr>
              <a:buFont typeface="Arial" panose="020B0604020202020204" pitchFamily="34" charset="0"/>
              <a:buChar char="•"/>
              <a:defRPr lang="en-US" sz="1500" kern="1200" dirty="0">
                <a:solidFill>
                  <a:schemeClr val="tx1"/>
                </a:solidFill>
                <a:latin typeface="+mn-lt"/>
                <a:ea typeface="+mn-ea"/>
                <a:cs typeface="+mn-cs"/>
              </a:defRPr>
            </a:lvl2pPr>
            <a:lvl3pPr marL="137133" indent="-137133" algn="l" defTabSz="914217" rtl="0" eaLnBrk="1" latinLnBrk="0" hangingPunct="1">
              <a:lnSpc>
                <a:spcPct val="100000"/>
              </a:lnSpc>
              <a:spcBef>
                <a:spcPts val="600"/>
              </a:spcBef>
              <a:buClr>
                <a:schemeClr val="accent4"/>
              </a:buClr>
              <a:buFont typeface="Arial" panose="020B0604020202020204" pitchFamily="34" charset="0"/>
              <a:buChar char="•"/>
              <a:defRPr lang="en-US" sz="1500" kern="1200" dirty="0">
                <a:solidFill>
                  <a:schemeClr val="tx1"/>
                </a:solidFill>
                <a:latin typeface="+mn-lt"/>
                <a:ea typeface="+mn-ea"/>
                <a:cs typeface="+mn-cs"/>
              </a:defRPr>
            </a:lvl3pPr>
            <a:lvl4pPr>
              <a:spcBef>
                <a:spcPts val="600"/>
              </a:spcBef>
              <a:defRPr/>
            </a:lvl4pPr>
            <a:lvl5pPr>
              <a:spcBef>
                <a:spcPts val="600"/>
              </a:spcBef>
              <a:defRPr/>
            </a:lvl5pPr>
          </a:lstStyle>
          <a:p>
            <a:pPr lvl="0"/>
            <a:r>
              <a:rPr lang="en-US"/>
              <a:t>Click to edit Master text styles</a:t>
            </a:r>
          </a:p>
        </p:txBody>
      </p:sp>
      <p:sp>
        <p:nvSpPr>
          <p:cNvPr id="2" name="Title 1"/>
          <p:cNvSpPr>
            <a:spLocks noGrp="1"/>
          </p:cNvSpPr>
          <p:nvPr>
            <p:ph type="title" hasCustomPrompt="1"/>
          </p:nvPr>
        </p:nvSpPr>
        <p:spPr>
          <a:xfrm>
            <a:off x="5348544" y="750016"/>
            <a:ext cx="4937117" cy="880864"/>
          </a:xfrm>
        </p:spPr>
        <p:txBody>
          <a:bodyPr>
            <a:noAutofit/>
          </a:bodyPr>
          <a:lstStyle>
            <a:lvl1pPr>
              <a:defRPr/>
            </a:lvl1pPr>
          </a:lstStyle>
          <a:p>
            <a:r>
              <a:rPr lang="en-US" dirty="0"/>
              <a:t>Title</a:t>
            </a:r>
          </a:p>
        </p:txBody>
      </p:sp>
    </p:spTree>
    <p:extLst>
      <p:ext uri="{BB962C8B-B14F-4D97-AF65-F5344CB8AC3E}">
        <p14:creationId xmlns:p14="http://schemas.microsoft.com/office/powerpoint/2010/main" val="73084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w/ Shap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023578-E694-6FD6-1342-33B7D36BF959}"/>
              </a:ext>
            </a:extLst>
          </p:cNvPr>
          <p:cNvSpPr>
            <a:spLocks noGrp="1"/>
          </p:cNvSpPr>
          <p:nvPr>
            <p:ph type="ftr" sz="quarter" idx="10"/>
          </p:nvPr>
        </p:nvSpPr>
        <p:spPr/>
        <p:txBody>
          <a:bodyPr/>
          <a:lstStyle/>
          <a:p>
            <a:r>
              <a:rPr lang="en-CA"/>
              <a:t>Name of Presentation</a:t>
            </a:r>
            <a:endParaRPr lang="en-CA" dirty="0"/>
          </a:p>
        </p:txBody>
      </p:sp>
      <p:sp>
        <p:nvSpPr>
          <p:cNvPr id="8" name="Slide Number Placeholder 7">
            <a:extLst>
              <a:ext uri="{FF2B5EF4-FFF2-40B4-BE49-F238E27FC236}">
                <a16:creationId xmlns:a16="http://schemas.microsoft.com/office/drawing/2014/main" id="{A34B2957-FF9D-9048-17E9-CE9D1021C3B1}"/>
              </a:ext>
            </a:extLst>
          </p:cNvPr>
          <p:cNvSpPr>
            <a:spLocks noGrp="1"/>
          </p:cNvSpPr>
          <p:nvPr>
            <p:ph type="sldNum" sz="quarter" idx="11"/>
          </p:nvPr>
        </p:nvSpPr>
        <p:spPr/>
        <p:txBody>
          <a:bodyPr/>
          <a:lstStyle>
            <a:lvl1pPr>
              <a:defRPr>
                <a:solidFill>
                  <a:schemeClr val="bg1"/>
                </a:solidFill>
              </a:defRPr>
            </a:lvl1pPr>
          </a:lstStyle>
          <a:p>
            <a:fld id="{891815AD-FF60-4C4A-90A6-5545E4304684}" type="slidenum">
              <a:rPr lang="en-CA" smtClean="0"/>
              <a:pPr/>
              <a:t>‹#›</a:t>
            </a:fld>
            <a:endParaRPr lang="en-CA"/>
          </a:p>
        </p:txBody>
      </p:sp>
      <p:sp>
        <p:nvSpPr>
          <p:cNvPr id="3" name="Content Placeholder 2"/>
          <p:cNvSpPr>
            <a:spLocks noGrp="1"/>
          </p:cNvSpPr>
          <p:nvPr>
            <p:ph idx="1"/>
          </p:nvPr>
        </p:nvSpPr>
        <p:spPr>
          <a:xfrm>
            <a:off x="914391" y="1657904"/>
            <a:ext cx="5714256" cy="4297680"/>
          </a:xfrm>
        </p:spPr>
        <p:txBody>
          <a:bodyPr>
            <a:noAutofit/>
          </a:bodyPr>
          <a:lstStyle>
            <a:lvl1pPr>
              <a:spcAft>
                <a:spcPts val="900"/>
              </a:spcAft>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2" name="Title 1"/>
          <p:cNvSpPr>
            <a:spLocks noGrp="1"/>
          </p:cNvSpPr>
          <p:nvPr>
            <p:ph type="title" hasCustomPrompt="1"/>
          </p:nvPr>
        </p:nvSpPr>
        <p:spPr>
          <a:xfrm>
            <a:off x="914281" y="750016"/>
            <a:ext cx="7999958" cy="880864"/>
          </a:xfrm>
        </p:spPr>
        <p:txBody>
          <a:bodyPr>
            <a:noAutofit/>
          </a:bodyPr>
          <a:lstStyle>
            <a:lvl1pPr>
              <a:defRPr/>
            </a:lvl1pPr>
          </a:lstStyle>
          <a:p>
            <a:r>
              <a:rPr lang="en-US" dirty="0"/>
              <a:t>Title</a:t>
            </a:r>
          </a:p>
        </p:txBody>
      </p:sp>
    </p:spTree>
    <p:extLst>
      <p:ext uri="{BB962C8B-B14F-4D97-AF65-F5344CB8AC3E}">
        <p14:creationId xmlns:p14="http://schemas.microsoft.com/office/powerpoint/2010/main" val="44782497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 4 Images">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34B2957-FF9D-9048-17E9-CE9D1021C3B1}"/>
              </a:ext>
            </a:extLst>
          </p:cNvPr>
          <p:cNvSpPr>
            <a:spLocks noGrp="1"/>
          </p:cNvSpPr>
          <p:nvPr>
            <p:ph type="sldNum" sz="quarter" idx="11"/>
          </p:nvPr>
        </p:nvSpPr>
        <p:spPr/>
        <p:txBody>
          <a:bodyPr/>
          <a:lstStyle>
            <a:lvl1pPr>
              <a:defRPr>
                <a:solidFill>
                  <a:schemeClr val="bg1"/>
                </a:solidFill>
              </a:defRPr>
            </a:lvl1pPr>
          </a:lstStyle>
          <a:p>
            <a:fld id="{891815AD-FF60-4C4A-90A6-5545E4304684}" type="slidenum">
              <a:rPr lang="en-CA" smtClean="0"/>
              <a:pPr/>
              <a:t>‹#›</a:t>
            </a:fld>
            <a:endParaRPr lang="en-CA"/>
          </a:p>
        </p:txBody>
      </p:sp>
      <p:sp>
        <p:nvSpPr>
          <p:cNvPr id="7" name="Footer Placeholder 6">
            <a:extLst>
              <a:ext uri="{FF2B5EF4-FFF2-40B4-BE49-F238E27FC236}">
                <a16:creationId xmlns:a16="http://schemas.microsoft.com/office/drawing/2014/main" id="{74023578-E694-6FD6-1342-33B7D36BF959}"/>
              </a:ext>
            </a:extLst>
          </p:cNvPr>
          <p:cNvSpPr>
            <a:spLocks noGrp="1"/>
          </p:cNvSpPr>
          <p:nvPr>
            <p:ph type="ftr" sz="quarter" idx="10"/>
          </p:nvPr>
        </p:nvSpPr>
        <p:spPr/>
        <p:txBody>
          <a:bodyPr/>
          <a:lstStyle/>
          <a:p>
            <a:r>
              <a:rPr lang="en-CA"/>
              <a:t>Name of Presentation</a:t>
            </a:r>
            <a:endParaRPr lang="en-CA" dirty="0"/>
          </a:p>
        </p:txBody>
      </p:sp>
      <p:sp>
        <p:nvSpPr>
          <p:cNvPr id="3" name="Content Placeholder 2"/>
          <p:cNvSpPr>
            <a:spLocks noGrp="1"/>
          </p:cNvSpPr>
          <p:nvPr>
            <p:ph idx="1"/>
          </p:nvPr>
        </p:nvSpPr>
        <p:spPr>
          <a:xfrm>
            <a:off x="914391" y="1657904"/>
            <a:ext cx="5714256" cy="4297680"/>
          </a:xfrm>
        </p:spPr>
        <p:txBody>
          <a:bodyPr>
            <a:noAutofit/>
          </a:bodyPr>
          <a:lstStyle>
            <a:lvl1pPr>
              <a:spcAft>
                <a:spcPts val="900"/>
              </a:spcAft>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2" name="Title 1"/>
          <p:cNvSpPr>
            <a:spLocks noGrp="1"/>
          </p:cNvSpPr>
          <p:nvPr>
            <p:ph type="title" hasCustomPrompt="1"/>
          </p:nvPr>
        </p:nvSpPr>
        <p:spPr>
          <a:xfrm>
            <a:off x="914281" y="750016"/>
            <a:ext cx="7999958" cy="880864"/>
          </a:xfrm>
        </p:spPr>
        <p:txBody>
          <a:bodyPr>
            <a:noAutofit/>
          </a:bodyPr>
          <a:lstStyle>
            <a:lvl1pPr>
              <a:defRPr/>
            </a:lvl1pPr>
          </a:lstStyle>
          <a:p>
            <a:r>
              <a:rPr lang="en-US" dirty="0"/>
              <a:t>Title</a:t>
            </a:r>
          </a:p>
        </p:txBody>
      </p:sp>
    </p:spTree>
    <p:extLst>
      <p:ext uri="{BB962C8B-B14F-4D97-AF65-F5344CB8AC3E}">
        <p14:creationId xmlns:p14="http://schemas.microsoft.com/office/powerpoint/2010/main" val="287182034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44B84C-60AE-1F95-92FB-62FB0184FD23}"/>
              </a:ext>
            </a:extLst>
          </p:cNvPr>
          <p:cNvSpPr>
            <a:spLocks noGrp="1"/>
          </p:cNvSpPr>
          <p:nvPr>
            <p:ph type="ftr" sz="quarter" idx="10"/>
          </p:nvPr>
        </p:nvSpPr>
        <p:spPr/>
        <p:txBody>
          <a:bodyPr/>
          <a:lstStyle/>
          <a:p>
            <a:r>
              <a:rPr lang="en-CA"/>
              <a:t>Name of Presentation</a:t>
            </a:r>
            <a:endParaRPr lang="en-CA" dirty="0"/>
          </a:p>
        </p:txBody>
      </p:sp>
      <p:sp>
        <p:nvSpPr>
          <p:cNvPr id="4" name="Slide Number Placeholder 3">
            <a:extLst>
              <a:ext uri="{FF2B5EF4-FFF2-40B4-BE49-F238E27FC236}">
                <a16:creationId xmlns:a16="http://schemas.microsoft.com/office/drawing/2014/main" id="{CE4538C4-D346-B8B9-F6A9-DE72659D9636}"/>
              </a:ext>
            </a:extLst>
          </p:cNvPr>
          <p:cNvSpPr>
            <a:spLocks noGrp="1"/>
          </p:cNvSpPr>
          <p:nvPr>
            <p:ph type="sldNum" sz="quarter" idx="11"/>
          </p:nvPr>
        </p:nvSpPr>
        <p:spPr/>
        <p:txBody>
          <a:bodyPr/>
          <a:lstStyle>
            <a:lvl1pPr>
              <a:defRPr>
                <a:solidFill>
                  <a:schemeClr val="bg1"/>
                </a:solidFill>
              </a:defRPr>
            </a:lvl1pPr>
          </a:lstStyle>
          <a:p>
            <a:fld id="{891815AD-FF60-4C4A-90A6-5545E4304684}" type="slidenum">
              <a:rPr lang="en-CA" smtClean="0"/>
              <a:pPr/>
              <a:t>‹#›</a:t>
            </a:fld>
            <a:endParaRPr lang="en-CA"/>
          </a:p>
        </p:txBody>
      </p:sp>
      <p:sp>
        <p:nvSpPr>
          <p:cNvPr id="13" name="Picture Placeholder 12">
            <a:extLst>
              <a:ext uri="{FF2B5EF4-FFF2-40B4-BE49-F238E27FC236}">
                <a16:creationId xmlns:a16="http://schemas.microsoft.com/office/drawing/2014/main" id="{264B135D-9328-11C7-AB9D-F1104EFFC296}"/>
              </a:ext>
            </a:extLst>
          </p:cNvPr>
          <p:cNvSpPr>
            <a:spLocks noGrp="1"/>
          </p:cNvSpPr>
          <p:nvPr>
            <p:ph type="pic" sz="quarter" idx="16"/>
          </p:nvPr>
        </p:nvSpPr>
        <p:spPr>
          <a:xfrm>
            <a:off x="7098376" y="0"/>
            <a:ext cx="5092037" cy="6858000"/>
          </a:xfrm>
          <a:blipFill>
            <a:blip r:embed="rId2"/>
            <a:stretch>
              <a:fillRect/>
            </a:stretch>
          </a:blipFill>
        </p:spPr>
        <p:txBody>
          <a:bodyPr/>
          <a:lstStyle/>
          <a:p>
            <a:r>
              <a:rPr lang="en-US"/>
              <a:t>Click icon to add picture</a:t>
            </a:r>
            <a:endParaRPr lang="en-CA"/>
          </a:p>
        </p:txBody>
      </p:sp>
      <p:sp>
        <p:nvSpPr>
          <p:cNvPr id="11" name="Text Placeholder 7">
            <a:extLst>
              <a:ext uri="{FF2B5EF4-FFF2-40B4-BE49-F238E27FC236}">
                <a16:creationId xmlns:a16="http://schemas.microsoft.com/office/drawing/2014/main" id="{3EC29256-0BBC-CEE6-66AA-959CBCF01B21}"/>
              </a:ext>
            </a:extLst>
          </p:cNvPr>
          <p:cNvSpPr>
            <a:spLocks noGrp="1"/>
          </p:cNvSpPr>
          <p:nvPr>
            <p:ph type="body" sz="quarter" idx="15"/>
          </p:nvPr>
        </p:nvSpPr>
        <p:spPr>
          <a:xfrm>
            <a:off x="914281" y="3723205"/>
            <a:ext cx="5194417" cy="1191695"/>
          </a:xfrm>
        </p:spPr>
        <p:txBody>
          <a:bodyPr/>
          <a:lstStyle>
            <a:lvl1pPr marL="0" indent="0">
              <a:buFontTx/>
              <a:buNone/>
              <a:defRPr sz="1500" b="0">
                <a:solidFill>
                  <a:schemeClr val="tx1"/>
                </a:solidFill>
                <a:latin typeface="+mn-lt"/>
              </a:defRPr>
            </a:lvl1pPr>
          </a:lstStyle>
          <a:p>
            <a:pPr lvl="0"/>
            <a:r>
              <a:rPr lang="en-US"/>
              <a:t>Click to edit Master text styles</a:t>
            </a:r>
          </a:p>
        </p:txBody>
      </p:sp>
      <p:sp>
        <p:nvSpPr>
          <p:cNvPr id="9" name="Text Placeholder 7">
            <a:extLst>
              <a:ext uri="{FF2B5EF4-FFF2-40B4-BE49-F238E27FC236}">
                <a16:creationId xmlns:a16="http://schemas.microsoft.com/office/drawing/2014/main" id="{2E0A398D-EA43-6E61-2729-F2EB5C483015}"/>
              </a:ext>
            </a:extLst>
          </p:cNvPr>
          <p:cNvSpPr>
            <a:spLocks noGrp="1"/>
          </p:cNvSpPr>
          <p:nvPr>
            <p:ph type="body" sz="quarter" idx="13" hasCustomPrompt="1"/>
          </p:nvPr>
        </p:nvSpPr>
        <p:spPr>
          <a:xfrm>
            <a:off x="901583" y="3360203"/>
            <a:ext cx="5194417" cy="304800"/>
          </a:xfrm>
        </p:spPr>
        <p:txBody>
          <a:bodyPr/>
          <a:lstStyle>
            <a:lvl1pPr marL="0" indent="0">
              <a:buFontTx/>
              <a:buNone/>
              <a:defRPr sz="2100" b="1">
                <a:solidFill>
                  <a:schemeClr val="accent1"/>
                </a:solidFill>
                <a:latin typeface="+mj-lt"/>
              </a:defRPr>
            </a:lvl1pPr>
          </a:lstStyle>
          <a:p>
            <a:pPr lvl="0"/>
            <a:r>
              <a:rPr lang="en-CA" dirty="0"/>
              <a:t>Subtitle</a:t>
            </a:r>
          </a:p>
        </p:txBody>
      </p:sp>
      <p:sp>
        <p:nvSpPr>
          <p:cNvPr id="10" name="Text Placeholder 7">
            <a:extLst>
              <a:ext uri="{FF2B5EF4-FFF2-40B4-BE49-F238E27FC236}">
                <a16:creationId xmlns:a16="http://schemas.microsoft.com/office/drawing/2014/main" id="{AC90DCBF-F5F2-BF54-7F30-0DFD3F89D360}"/>
              </a:ext>
            </a:extLst>
          </p:cNvPr>
          <p:cNvSpPr>
            <a:spLocks noGrp="1"/>
          </p:cNvSpPr>
          <p:nvPr>
            <p:ph type="body" sz="quarter" idx="14"/>
          </p:nvPr>
        </p:nvSpPr>
        <p:spPr>
          <a:xfrm>
            <a:off x="914281" y="2801403"/>
            <a:ext cx="5194417" cy="558800"/>
          </a:xfrm>
        </p:spPr>
        <p:txBody>
          <a:bodyPr/>
          <a:lstStyle>
            <a:lvl1pPr marL="0" indent="0">
              <a:buFontTx/>
              <a:buNone/>
              <a:defRPr sz="1500" b="0">
                <a:solidFill>
                  <a:schemeClr val="tx1"/>
                </a:solidFill>
                <a:latin typeface="+mn-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AB0ECA3-4E20-001E-75A9-EEDB8F05AA08}"/>
              </a:ext>
            </a:extLst>
          </p:cNvPr>
          <p:cNvSpPr>
            <a:spLocks noGrp="1"/>
          </p:cNvSpPr>
          <p:nvPr>
            <p:ph type="body" sz="quarter" idx="12" hasCustomPrompt="1"/>
          </p:nvPr>
        </p:nvSpPr>
        <p:spPr>
          <a:xfrm>
            <a:off x="901583" y="2413000"/>
            <a:ext cx="5194417" cy="304800"/>
          </a:xfrm>
        </p:spPr>
        <p:txBody>
          <a:bodyPr/>
          <a:lstStyle>
            <a:lvl1pPr marL="0" indent="0">
              <a:buFontTx/>
              <a:buNone/>
              <a:defRPr sz="2100" b="1">
                <a:solidFill>
                  <a:schemeClr val="accent1"/>
                </a:solidFill>
                <a:latin typeface="+mj-lt"/>
              </a:defRPr>
            </a:lvl1pPr>
          </a:lstStyle>
          <a:p>
            <a:pPr lvl="0"/>
            <a:r>
              <a:rPr lang="en-CA" dirty="0"/>
              <a:t>Subtitle</a:t>
            </a:r>
          </a:p>
        </p:txBody>
      </p:sp>
      <p:sp>
        <p:nvSpPr>
          <p:cNvPr id="2" name="Title 1">
            <a:extLst>
              <a:ext uri="{FF2B5EF4-FFF2-40B4-BE49-F238E27FC236}">
                <a16:creationId xmlns:a16="http://schemas.microsoft.com/office/drawing/2014/main" id="{382725EA-B45B-67BF-BD74-58E34EBD6E31}"/>
              </a:ext>
            </a:extLst>
          </p:cNvPr>
          <p:cNvSpPr>
            <a:spLocks noGrp="1"/>
          </p:cNvSpPr>
          <p:nvPr>
            <p:ph type="title"/>
          </p:nvPr>
        </p:nvSpPr>
        <p:spPr>
          <a:xfrm>
            <a:off x="914281" y="750016"/>
            <a:ext cx="5803144" cy="1472485"/>
          </a:xfrm>
        </p:spPr>
        <p:txBody>
          <a:bodyPr/>
          <a:lstStyle/>
          <a:p>
            <a:r>
              <a:rPr lang="en-US"/>
              <a:t>Click to edit Master title style</a:t>
            </a:r>
            <a:endParaRPr lang="en-CA" dirty="0"/>
          </a:p>
        </p:txBody>
      </p:sp>
    </p:spTree>
    <p:extLst>
      <p:ext uri="{BB962C8B-B14F-4D97-AF65-F5344CB8AC3E}">
        <p14:creationId xmlns:p14="http://schemas.microsoft.com/office/powerpoint/2010/main" val="118781250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18EC4FF-9770-053A-06ED-7890F9DFE61F}"/>
              </a:ext>
            </a:extLst>
          </p:cNvPr>
          <p:cNvSpPr>
            <a:spLocks noGrp="1"/>
          </p:cNvSpPr>
          <p:nvPr>
            <p:ph type="ftr" sz="quarter" idx="10"/>
          </p:nvPr>
        </p:nvSpPr>
        <p:spPr/>
        <p:txBody>
          <a:bodyPr/>
          <a:lstStyle/>
          <a:p>
            <a:r>
              <a:rPr lang="en-CA"/>
              <a:t>Name of Presentation</a:t>
            </a:r>
            <a:endParaRPr lang="en-CA" dirty="0"/>
          </a:p>
        </p:txBody>
      </p:sp>
      <p:sp>
        <p:nvSpPr>
          <p:cNvPr id="6" name="Slide Number Placeholder 5">
            <a:extLst>
              <a:ext uri="{FF2B5EF4-FFF2-40B4-BE49-F238E27FC236}">
                <a16:creationId xmlns:a16="http://schemas.microsoft.com/office/drawing/2014/main" id="{AE619CEE-677D-4D82-1678-EAE5A79EEC24}"/>
              </a:ext>
            </a:extLst>
          </p:cNvPr>
          <p:cNvSpPr>
            <a:spLocks noGrp="1"/>
          </p:cNvSpPr>
          <p:nvPr>
            <p:ph type="sldNum" sz="quarter" idx="11"/>
          </p:nvPr>
        </p:nvSpPr>
        <p:spPr/>
        <p:txBody>
          <a:bodyPr/>
          <a:lstStyle/>
          <a:p>
            <a:fld id="{891815AD-FF60-4C4A-90A6-5545E4304684}" type="slidenum">
              <a:rPr lang="en-CA" smtClean="0"/>
              <a:pPr/>
              <a:t>‹#›</a:t>
            </a:fld>
            <a:endParaRPr lang="en-CA"/>
          </a:p>
        </p:txBody>
      </p:sp>
    </p:spTree>
    <p:extLst>
      <p:ext uri="{BB962C8B-B14F-4D97-AF65-F5344CB8AC3E}">
        <p14:creationId xmlns:p14="http://schemas.microsoft.com/office/powerpoint/2010/main" val="677637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bject 6">
            <a:extLst>
              <a:ext uri="{FF2B5EF4-FFF2-40B4-BE49-F238E27FC236}">
                <a16:creationId xmlns:a16="http://schemas.microsoft.com/office/drawing/2014/main" id="{345A5A88-D148-FE19-52F5-4B709175D2BC}"/>
              </a:ext>
              <a:ext uri="{C183D7F6-B498-43B3-948B-1728B52AA6E4}">
                <adec:decorative xmlns:adec="http://schemas.microsoft.com/office/drawing/2017/decorative" val="1"/>
              </a:ext>
            </a:extLst>
          </p:cNvPr>
          <p:cNvSpPr/>
          <p:nvPr/>
        </p:nvSpPr>
        <p:spPr>
          <a:xfrm>
            <a:off x="8781512" y="5155838"/>
            <a:ext cx="2457162" cy="0"/>
          </a:xfrm>
          <a:custGeom>
            <a:avLst/>
            <a:gdLst/>
            <a:ahLst/>
            <a:cxnLst/>
            <a:rect l="l" t="t" r="r" b="b"/>
            <a:pathLst>
              <a:path w="4052569">
                <a:moveTo>
                  <a:pt x="0" y="0"/>
                </a:moveTo>
                <a:lnTo>
                  <a:pt x="4052232" y="0"/>
                </a:lnTo>
              </a:path>
            </a:pathLst>
          </a:custGeom>
          <a:ln w="20941">
            <a:solidFill>
              <a:srgbClr val="FDB913"/>
            </a:solidFill>
          </a:ln>
        </p:spPr>
        <p:txBody>
          <a:bodyPr wrap="square" lIns="0" tIns="0" rIns="0" bIns="0" rtlCol="0">
            <a:noAutofit/>
          </a:bodyPr>
          <a:lstStyle/>
          <a:p>
            <a:endParaRPr sz="900"/>
          </a:p>
        </p:txBody>
      </p:sp>
      <p:sp>
        <p:nvSpPr>
          <p:cNvPr id="37" name="Text Placeholder 34">
            <a:extLst>
              <a:ext uri="{FF2B5EF4-FFF2-40B4-BE49-F238E27FC236}">
                <a16:creationId xmlns:a16="http://schemas.microsoft.com/office/drawing/2014/main" id="{64B7CCE0-B857-6F8C-CCA2-D27111772EFD}"/>
              </a:ext>
            </a:extLst>
          </p:cNvPr>
          <p:cNvSpPr>
            <a:spLocks noGrp="1"/>
          </p:cNvSpPr>
          <p:nvPr>
            <p:ph type="body" sz="quarter" idx="11" hasCustomPrompt="1"/>
          </p:nvPr>
        </p:nvSpPr>
        <p:spPr>
          <a:xfrm>
            <a:off x="8752899" y="5453401"/>
            <a:ext cx="3139666" cy="795467"/>
          </a:xfrm>
        </p:spPr>
        <p:txBody>
          <a:bodyPr>
            <a:noAutofit/>
          </a:bodyPr>
          <a:lstStyle>
            <a:lvl1pPr marL="0" indent="0">
              <a:spcAft>
                <a:spcPts val="600"/>
              </a:spcAft>
              <a:buFontTx/>
              <a:buNone/>
              <a:defRPr sz="2100" b="1">
                <a:solidFill>
                  <a:schemeClr val="bg1"/>
                </a:solidFill>
              </a:defRPr>
            </a:lvl1pPr>
            <a:lvl2pPr marL="0" indent="0">
              <a:buFontTx/>
              <a:buNone/>
              <a:defRPr u="sng">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stStyle>
          <a:p>
            <a:pPr lvl="0"/>
            <a:r>
              <a:rPr lang="en-US" dirty="0"/>
              <a:t>Name</a:t>
            </a:r>
          </a:p>
          <a:p>
            <a:pPr lvl="1"/>
            <a:r>
              <a:rPr lang="en-US" dirty="0"/>
              <a:t>Email</a:t>
            </a:r>
          </a:p>
        </p:txBody>
      </p:sp>
      <p:sp>
        <p:nvSpPr>
          <p:cNvPr id="35" name="Text Placeholder 34">
            <a:extLst>
              <a:ext uri="{FF2B5EF4-FFF2-40B4-BE49-F238E27FC236}">
                <a16:creationId xmlns:a16="http://schemas.microsoft.com/office/drawing/2014/main" id="{B5754E33-EFBF-1B89-5085-1462A8960C94}"/>
              </a:ext>
            </a:extLst>
          </p:cNvPr>
          <p:cNvSpPr>
            <a:spLocks noGrp="1"/>
          </p:cNvSpPr>
          <p:nvPr>
            <p:ph type="body" sz="quarter" idx="10" hasCustomPrompt="1"/>
          </p:nvPr>
        </p:nvSpPr>
        <p:spPr>
          <a:xfrm>
            <a:off x="8752899" y="4236039"/>
            <a:ext cx="3139666" cy="795467"/>
          </a:xfrm>
        </p:spPr>
        <p:txBody>
          <a:bodyPr>
            <a:noAutofit/>
          </a:bodyPr>
          <a:lstStyle>
            <a:lvl1pPr marL="0" indent="0">
              <a:spcAft>
                <a:spcPts val="600"/>
              </a:spcAft>
              <a:buFontTx/>
              <a:buNone/>
              <a:defRPr sz="2100" b="1">
                <a:solidFill>
                  <a:schemeClr val="bg1"/>
                </a:solidFill>
              </a:defRPr>
            </a:lvl1pPr>
            <a:lvl2pPr marL="0" indent="0">
              <a:buFontTx/>
              <a:buNone/>
              <a:defRPr u="sng">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stStyle>
          <a:p>
            <a:pPr lvl="0"/>
            <a:r>
              <a:rPr lang="en-US" dirty="0"/>
              <a:t>Name</a:t>
            </a:r>
          </a:p>
          <a:p>
            <a:pPr lvl="1"/>
            <a:r>
              <a:rPr lang="en-US" dirty="0"/>
              <a:t>Email</a:t>
            </a:r>
          </a:p>
        </p:txBody>
      </p:sp>
      <p:sp>
        <p:nvSpPr>
          <p:cNvPr id="3" name="Text Placeholder 2"/>
          <p:cNvSpPr>
            <a:spLocks noGrp="1"/>
          </p:cNvSpPr>
          <p:nvPr>
            <p:ph type="body" idx="1"/>
          </p:nvPr>
        </p:nvSpPr>
        <p:spPr>
          <a:xfrm>
            <a:off x="914281" y="5721349"/>
            <a:ext cx="6317319" cy="717551"/>
          </a:xfrm>
        </p:spPr>
        <p:txBody>
          <a:bodyPr>
            <a:noAutofit/>
          </a:bodyPr>
          <a:lstStyle>
            <a:lvl1pPr marL="0" indent="0">
              <a:buNone/>
              <a:defRPr sz="24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914281" y="5011628"/>
            <a:ext cx="6317319" cy="773222"/>
          </a:xfrm>
        </p:spPr>
        <p:txBody>
          <a:bodyPr anchor="t">
            <a:noAutofit/>
          </a:bodyPr>
          <a:lstStyle>
            <a:lvl1pPr>
              <a:defRPr sz="4999">
                <a:solidFill>
                  <a:schemeClr val="bg1"/>
                </a:solidFill>
              </a:defRPr>
            </a:lvl1pPr>
          </a:lstStyle>
          <a:p>
            <a:r>
              <a:rPr lang="en-US" dirty="0"/>
              <a:t>Closing</a:t>
            </a:r>
          </a:p>
        </p:txBody>
      </p:sp>
      <p:pic>
        <p:nvPicPr>
          <p:cNvPr id="33" name="Graphic 32">
            <a:extLst>
              <a:ext uri="{FF2B5EF4-FFF2-40B4-BE49-F238E27FC236}">
                <a16:creationId xmlns:a16="http://schemas.microsoft.com/office/drawing/2014/main" id="{5840D35A-BF09-8A38-1724-C1E0EBB4A19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2930" y="299930"/>
            <a:ext cx="2003420" cy="773222"/>
          </a:xfrm>
          <a:prstGeom prst="rect">
            <a:avLst/>
          </a:prstGeom>
        </p:spPr>
      </p:pic>
    </p:spTree>
    <p:extLst>
      <p:ext uri="{BB962C8B-B14F-4D97-AF65-F5344CB8AC3E}">
        <p14:creationId xmlns:p14="http://schemas.microsoft.com/office/powerpoint/2010/main" val="82149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maller Title Slide 1">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5096545-D744-5C0A-2D89-255544870C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88596" y="5549628"/>
            <a:ext cx="2056417" cy="793085"/>
          </a:xfrm>
          <a:prstGeom prst="rect">
            <a:avLst/>
          </a:prstGeom>
        </p:spPr>
      </p:pic>
      <p:sp>
        <p:nvSpPr>
          <p:cNvPr id="2" name="Title 1"/>
          <p:cNvSpPr>
            <a:spLocks noGrp="1"/>
          </p:cNvSpPr>
          <p:nvPr>
            <p:ph type="ctrTitle" hasCustomPrompt="1"/>
          </p:nvPr>
        </p:nvSpPr>
        <p:spPr>
          <a:xfrm>
            <a:off x="914281" y="5257800"/>
            <a:ext cx="8427285" cy="1084913"/>
          </a:xfrm>
        </p:spPr>
        <p:txBody>
          <a:bodyPr wrap="square" anchor="t">
            <a:noAutofit/>
          </a:bodyPr>
          <a:lstStyle>
            <a:lvl1pPr algn="l">
              <a:defRPr sz="3749" spc="-50" baseline="0"/>
            </a:lvl1pPr>
          </a:lstStyle>
          <a:p>
            <a:r>
              <a:rPr lang="en-US" dirty="0"/>
              <a:t>Smaller Title Best for Long Titles or Long Words No Subtitle</a:t>
            </a:r>
          </a:p>
        </p:txBody>
      </p:sp>
      <p:sp>
        <p:nvSpPr>
          <p:cNvPr id="3" name="Text Placeholder 11">
            <a:extLst>
              <a:ext uri="{FF2B5EF4-FFF2-40B4-BE49-F238E27FC236}">
                <a16:creationId xmlns:a16="http://schemas.microsoft.com/office/drawing/2014/main" id="{72CC5F91-1DC5-EF08-AF89-60ACFDA16748}"/>
              </a:ext>
            </a:extLst>
          </p:cNvPr>
          <p:cNvSpPr>
            <a:spLocks noGrp="1"/>
          </p:cNvSpPr>
          <p:nvPr>
            <p:ph type="body" sz="quarter" idx="12" hasCustomPrompt="1"/>
          </p:nvPr>
        </p:nvSpPr>
        <p:spPr>
          <a:xfrm>
            <a:off x="914281" y="4907943"/>
            <a:ext cx="3367912" cy="320431"/>
          </a:xfrm>
        </p:spPr>
        <p:txBody>
          <a:bodyPr anchor="b" anchorCtr="0">
            <a:noAutofit/>
          </a:bodyPr>
          <a:lstStyle>
            <a:lvl1pPr marL="0" indent="0">
              <a:buFontTx/>
              <a:buNone/>
              <a:defRPr sz="1200">
                <a:solidFill>
                  <a:schemeClr val="accent1"/>
                </a:solidFill>
              </a:defRPr>
            </a:lvl1pPr>
            <a:lvl2pPr marL="114277" indent="0">
              <a:buFontTx/>
              <a:buNone/>
              <a:defRPr sz="1200"/>
            </a:lvl2pPr>
            <a:lvl3pPr marL="114277" indent="0">
              <a:buFontTx/>
              <a:buNone/>
              <a:defRPr sz="1200"/>
            </a:lvl3pPr>
            <a:lvl4pPr marL="114277" indent="0">
              <a:buFontTx/>
              <a:buNone/>
              <a:defRPr sz="1200"/>
            </a:lvl4pPr>
            <a:lvl5pPr marL="114277" indent="0">
              <a:buFontTx/>
              <a:buNone/>
              <a:defRPr sz="1200"/>
            </a:lvl5pPr>
          </a:lstStyle>
          <a:p>
            <a:pPr lvl="0"/>
            <a:r>
              <a:rPr lang="en-CA" dirty="0"/>
              <a:t>DD Month </a:t>
            </a:r>
            <a:r>
              <a:rPr lang="en-CA" dirty="0" err="1"/>
              <a:t>YYYY</a:t>
            </a:r>
            <a:endParaRPr lang="en-CA" dirty="0"/>
          </a:p>
        </p:txBody>
      </p:sp>
    </p:spTree>
    <p:extLst>
      <p:ext uri="{BB962C8B-B14F-4D97-AF65-F5344CB8AC3E}">
        <p14:creationId xmlns:p14="http://schemas.microsoft.com/office/powerpoint/2010/main" val="1421509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All Blank">
  <p:cSld name="3_All Blank">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3401633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1_Comparison">
    <p:spTree>
      <p:nvGrpSpPr>
        <p:cNvPr id="1" name="Shape 94"/>
        <p:cNvGrpSpPr/>
        <p:nvPr/>
      </p:nvGrpSpPr>
      <p:grpSpPr>
        <a:xfrm>
          <a:off x="0" y="0"/>
          <a:ext cx="0" cy="0"/>
          <a:chOff x="0" y="0"/>
          <a:chExt cx="0" cy="0"/>
        </a:xfrm>
      </p:grpSpPr>
      <p:sp>
        <p:nvSpPr>
          <p:cNvPr id="95" name="Google Shape;95;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7" name="Google Shape;97;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 name="Google Shape;99;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8614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arge Title Slide 2">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28E10D2C-4022-6F9F-8138-89D0E7C04178}"/>
              </a:ext>
            </a:extLst>
          </p:cNvPr>
          <p:cNvSpPr>
            <a:spLocks noGrp="1"/>
          </p:cNvSpPr>
          <p:nvPr>
            <p:ph type="ftr" sz="quarter" idx="10"/>
          </p:nvPr>
        </p:nvSpPr>
        <p:spPr/>
        <p:txBody>
          <a:bodyPr/>
          <a:lstStyle/>
          <a:p>
            <a:r>
              <a:rPr lang="en-CA"/>
              <a:t>Name of Presentation</a:t>
            </a:r>
            <a:endParaRPr lang="en-CA" dirty="0"/>
          </a:p>
        </p:txBody>
      </p:sp>
      <p:sp>
        <p:nvSpPr>
          <p:cNvPr id="8" name="Slide Number Placeholder 7">
            <a:extLst>
              <a:ext uri="{FF2B5EF4-FFF2-40B4-BE49-F238E27FC236}">
                <a16:creationId xmlns:a16="http://schemas.microsoft.com/office/drawing/2014/main" id="{B078BDEF-111E-D955-C43B-A570374C1014}"/>
              </a:ext>
            </a:extLst>
          </p:cNvPr>
          <p:cNvSpPr>
            <a:spLocks noGrp="1"/>
          </p:cNvSpPr>
          <p:nvPr>
            <p:ph type="sldNum" sz="quarter" idx="11"/>
          </p:nvPr>
        </p:nvSpPr>
        <p:spPr/>
        <p:txBody>
          <a:bodyPr/>
          <a:lstStyle/>
          <a:p>
            <a:fld id="{891815AD-FF60-4C4A-90A6-5545E4304684}" type="slidenum">
              <a:rPr lang="en-CA" smtClean="0"/>
              <a:pPr/>
              <a:t>‹#›</a:t>
            </a:fld>
            <a:endParaRPr lang="en-CA"/>
          </a:p>
        </p:txBody>
      </p:sp>
      <p:sp>
        <p:nvSpPr>
          <p:cNvPr id="3" name="Subtitle 2"/>
          <p:cNvSpPr>
            <a:spLocks noGrp="1"/>
          </p:cNvSpPr>
          <p:nvPr>
            <p:ph type="subTitle" idx="1"/>
          </p:nvPr>
        </p:nvSpPr>
        <p:spPr>
          <a:xfrm>
            <a:off x="876385" y="3919538"/>
            <a:ext cx="5625169" cy="614362"/>
          </a:xfrm>
        </p:spPr>
        <p:txBody>
          <a:bodyPr>
            <a:noAutofit/>
          </a:bodyPr>
          <a:lstStyle>
            <a:lvl1pPr marL="0" indent="0" algn="l">
              <a:buNone/>
              <a:defRPr sz="2400">
                <a:solidFill>
                  <a:schemeClr val="accent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876385" y="2451100"/>
            <a:ext cx="5625169" cy="1468438"/>
          </a:xfrm>
        </p:spPr>
        <p:txBody>
          <a:bodyPr anchor="t">
            <a:noAutofit/>
          </a:bodyPr>
          <a:lstStyle>
            <a:lvl1pPr algn="l">
              <a:defRPr sz="4999"/>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3ACF49DE-D95D-33E0-2A6B-B9CADE344868}"/>
              </a:ext>
            </a:extLst>
          </p:cNvPr>
          <p:cNvSpPr>
            <a:spLocks noGrp="1"/>
          </p:cNvSpPr>
          <p:nvPr>
            <p:ph type="body" sz="quarter" idx="12" hasCustomPrompt="1"/>
          </p:nvPr>
        </p:nvSpPr>
        <p:spPr>
          <a:xfrm>
            <a:off x="877710" y="2120730"/>
            <a:ext cx="2978900" cy="320431"/>
          </a:xfrm>
        </p:spPr>
        <p:txBody>
          <a:bodyPr anchor="b" anchorCtr="0">
            <a:noAutofit/>
          </a:bodyPr>
          <a:lstStyle>
            <a:lvl1pPr marL="0" indent="0">
              <a:buFontTx/>
              <a:buNone/>
              <a:defRPr sz="1200">
                <a:solidFill>
                  <a:schemeClr val="accent1"/>
                </a:solidFill>
              </a:defRPr>
            </a:lvl1pPr>
            <a:lvl2pPr marL="114277" indent="0">
              <a:buFontTx/>
              <a:buNone/>
              <a:defRPr sz="1200"/>
            </a:lvl2pPr>
            <a:lvl3pPr marL="114277" indent="0">
              <a:buFontTx/>
              <a:buNone/>
              <a:defRPr sz="1200"/>
            </a:lvl3pPr>
            <a:lvl4pPr marL="114277" indent="0">
              <a:buFontTx/>
              <a:buNone/>
              <a:defRPr sz="1200"/>
            </a:lvl4pPr>
            <a:lvl5pPr marL="114277" indent="0">
              <a:buFontTx/>
              <a:buNone/>
              <a:defRPr sz="1200"/>
            </a:lvl5pPr>
          </a:lstStyle>
          <a:p>
            <a:pPr lvl="0"/>
            <a:r>
              <a:rPr lang="en-CA" dirty="0"/>
              <a:t>DD Month </a:t>
            </a:r>
            <a:r>
              <a:rPr lang="en-CA" dirty="0" err="1"/>
              <a:t>YYYY</a:t>
            </a:r>
            <a:endParaRPr lang="en-CA" dirty="0"/>
          </a:p>
        </p:txBody>
      </p:sp>
      <p:sp>
        <p:nvSpPr>
          <p:cNvPr id="5" name="Picture Placeholder 5">
            <a:extLst>
              <a:ext uri="{FF2B5EF4-FFF2-40B4-BE49-F238E27FC236}">
                <a16:creationId xmlns:a16="http://schemas.microsoft.com/office/drawing/2014/main" id="{AB649DDA-3933-1FE7-C6C6-FDB3001B208A}"/>
              </a:ext>
            </a:extLst>
          </p:cNvPr>
          <p:cNvSpPr>
            <a:spLocks noGrp="1"/>
          </p:cNvSpPr>
          <p:nvPr>
            <p:ph type="pic" sz="quarter" idx="13"/>
          </p:nvPr>
        </p:nvSpPr>
        <p:spPr>
          <a:xfrm>
            <a:off x="6560796" y="0"/>
            <a:ext cx="5631204" cy="6858000"/>
          </a:xfrm>
        </p:spPr>
        <p:txBody>
          <a:bodyPr/>
          <a:lstStyle/>
          <a:p>
            <a:endParaRPr lang="en-US"/>
          </a:p>
        </p:txBody>
      </p:sp>
      <p:pic>
        <p:nvPicPr>
          <p:cNvPr id="9" name="Graphic 3">
            <a:extLst>
              <a:ext uri="{FF2B5EF4-FFF2-40B4-BE49-F238E27FC236}">
                <a16:creationId xmlns:a16="http://schemas.microsoft.com/office/drawing/2014/main" id="{EBCF10F5-4ACA-57A4-2439-9EC020C442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4889" y="310324"/>
            <a:ext cx="1779384" cy="686244"/>
          </a:xfrm>
          <a:prstGeom prst="rect">
            <a:avLst/>
          </a:prstGeom>
        </p:spPr>
      </p:pic>
    </p:spTree>
    <p:extLst>
      <p:ext uri="{BB962C8B-B14F-4D97-AF65-F5344CB8AC3E}">
        <p14:creationId xmlns:p14="http://schemas.microsoft.com/office/powerpoint/2010/main" val="145796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maller Title Slide 2">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28E10D2C-4022-6F9F-8138-89D0E7C04178}"/>
              </a:ext>
            </a:extLst>
          </p:cNvPr>
          <p:cNvSpPr>
            <a:spLocks noGrp="1"/>
          </p:cNvSpPr>
          <p:nvPr>
            <p:ph type="ftr" sz="quarter" idx="10"/>
          </p:nvPr>
        </p:nvSpPr>
        <p:spPr/>
        <p:txBody>
          <a:bodyPr/>
          <a:lstStyle/>
          <a:p>
            <a:r>
              <a:rPr lang="en-CA"/>
              <a:t>Name of Presentation</a:t>
            </a:r>
            <a:endParaRPr lang="en-CA" dirty="0"/>
          </a:p>
        </p:txBody>
      </p:sp>
      <p:sp>
        <p:nvSpPr>
          <p:cNvPr id="8" name="Slide Number Placeholder 7">
            <a:extLst>
              <a:ext uri="{FF2B5EF4-FFF2-40B4-BE49-F238E27FC236}">
                <a16:creationId xmlns:a16="http://schemas.microsoft.com/office/drawing/2014/main" id="{B078BDEF-111E-D955-C43B-A570374C1014}"/>
              </a:ext>
            </a:extLst>
          </p:cNvPr>
          <p:cNvSpPr>
            <a:spLocks noGrp="1"/>
          </p:cNvSpPr>
          <p:nvPr>
            <p:ph type="sldNum" sz="quarter" idx="11"/>
          </p:nvPr>
        </p:nvSpPr>
        <p:spPr/>
        <p:txBody>
          <a:bodyPr/>
          <a:lstStyle/>
          <a:p>
            <a:fld id="{891815AD-FF60-4C4A-90A6-5545E4304684}" type="slidenum">
              <a:rPr lang="en-CA" smtClean="0"/>
              <a:pPr/>
              <a:t>‹#›</a:t>
            </a:fld>
            <a:endParaRPr lang="en-CA"/>
          </a:p>
        </p:txBody>
      </p:sp>
      <p:sp>
        <p:nvSpPr>
          <p:cNvPr id="3" name="Subtitle 2"/>
          <p:cNvSpPr>
            <a:spLocks noGrp="1"/>
          </p:cNvSpPr>
          <p:nvPr>
            <p:ph type="subTitle" idx="1"/>
          </p:nvPr>
        </p:nvSpPr>
        <p:spPr>
          <a:xfrm>
            <a:off x="876385" y="4084638"/>
            <a:ext cx="5625169" cy="614362"/>
          </a:xfrm>
        </p:spPr>
        <p:txBody>
          <a:bodyPr>
            <a:noAutofit/>
          </a:bodyPr>
          <a:lstStyle>
            <a:lvl1pPr marL="0" indent="0" algn="l">
              <a:buNone/>
              <a:defRPr sz="2400">
                <a:solidFill>
                  <a:schemeClr val="accent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876385" y="2451100"/>
            <a:ext cx="5625169" cy="1690848"/>
          </a:xfrm>
        </p:spPr>
        <p:txBody>
          <a:bodyPr anchor="t">
            <a:noAutofit/>
          </a:bodyPr>
          <a:lstStyle>
            <a:lvl1pPr algn="l">
              <a:lnSpc>
                <a:spcPct val="95000"/>
              </a:lnSpc>
              <a:defRPr sz="3749" spc="-50" baseline="0"/>
            </a:lvl1pPr>
          </a:lstStyle>
          <a:p>
            <a:r>
              <a:rPr lang="en-US" dirty="0"/>
              <a:t>Smaller Title Best for Long Titles or Titles with Long Words</a:t>
            </a:r>
          </a:p>
        </p:txBody>
      </p:sp>
      <p:sp>
        <p:nvSpPr>
          <p:cNvPr id="4" name="Text Placeholder 11">
            <a:extLst>
              <a:ext uri="{FF2B5EF4-FFF2-40B4-BE49-F238E27FC236}">
                <a16:creationId xmlns:a16="http://schemas.microsoft.com/office/drawing/2014/main" id="{C53DCC7F-5A86-4B6F-C8AB-8EDED1832658}"/>
              </a:ext>
            </a:extLst>
          </p:cNvPr>
          <p:cNvSpPr>
            <a:spLocks noGrp="1"/>
          </p:cNvSpPr>
          <p:nvPr>
            <p:ph type="body" sz="quarter" idx="12" hasCustomPrompt="1"/>
          </p:nvPr>
        </p:nvSpPr>
        <p:spPr>
          <a:xfrm>
            <a:off x="877710" y="2120730"/>
            <a:ext cx="2978900" cy="320431"/>
          </a:xfrm>
        </p:spPr>
        <p:txBody>
          <a:bodyPr anchor="b" anchorCtr="0">
            <a:noAutofit/>
          </a:bodyPr>
          <a:lstStyle>
            <a:lvl1pPr marL="0" indent="0">
              <a:buFontTx/>
              <a:buNone/>
              <a:defRPr sz="1200">
                <a:solidFill>
                  <a:schemeClr val="accent1"/>
                </a:solidFill>
              </a:defRPr>
            </a:lvl1pPr>
            <a:lvl2pPr marL="114277" indent="0">
              <a:buFontTx/>
              <a:buNone/>
              <a:defRPr sz="1200"/>
            </a:lvl2pPr>
            <a:lvl3pPr marL="114277" indent="0">
              <a:buFontTx/>
              <a:buNone/>
              <a:defRPr sz="1200"/>
            </a:lvl3pPr>
            <a:lvl4pPr marL="114277" indent="0">
              <a:buFontTx/>
              <a:buNone/>
              <a:defRPr sz="1200"/>
            </a:lvl4pPr>
            <a:lvl5pPr marL="114277" indent="0">
              <a:buFontTx/>
              <a:buNone/>
              <a:defRPr sz="1200"/>
            </a:lvl5pPr>
          </a:lstStyle>
          <a:p>
            <a:pPr lvl="0"/>
            <a:r>
              <a:rPr lang="en-CA" dirty="0"/>
              <a:t>DD Month </a:t>
            </a:r>
            <a:r>
              <a:rPr lang="en-CA" dirty="0" err="1"/>
              <a:t>YYYY</a:t>
            </a:r>
            <a:endParaRPr lang="en-CA" dirty="0"/>
          </a:p>
        </p:txBody>
      </p:sp>
      <p:sp>
        <p:nvSpPr>
          <p:cNvPr id="6" name="Picture Placeholder 5">
            <a:extLst>
              <a:ext uri="{FF2B5EF4-FFF2-40B4-BE49-F238E27FC236}">
                <a16:creationId xmlns:a16="http://schemas.microsoft.com/office/drawing/2014/main" id="{4B37433B-75CA-D765-A95F-7E1AFD511227}"/>
              </a:ext>
            </a:extLst>
          </p:cNvPr>
          <p:cNvSpPr>
            <a:spLocks noGrp="1"/>
          </p:cNvSpPr>
          <p:nvPr>
            <p:ph type="pic" sz="quarter" idx="13"/>
          </p:nvPr>
        </p:nvSpPr>
        <p:spPr>
          <a:xfrm>
            <a:off x="6560796" y="0"/>
            <a:ext cx="5631204" cy="6858000"/>
          </a:xfrm>
        </p:spPr>
        <p:txBody>
          <a:bodyPr/>
          <a:lstStyle/>
          <a:p>
            <a:endParaRPr lang="en-US"/>
          </a:p>
        </p:txBody>
      </p:sp>
      <p:pic>
        <p:nvPicPr>
          <p:cNvPr id="5" name="Graphic 3">
            <a:extLst>
              <a:ext uri="{FF2B5EF4-FFF2-40B4-BE49-F238E27FC236}">
                <a16:creationId xmlns:a16="http://schemas.microsoft.com/office/drawing/2014/main" id="{8F072654-D555-B6DA-41FB-5C19AC00AD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6385" y="409850"/>
            <a:ext cx="1779384" cy="686244"/>
          </a:xfrm>
          <a:prstGeom prst="rect">
            <a:avLst/>
          </a:prstGeom>
        </p:spPr>
      </p:pic>
    </p:spTree>
    <p:extLst>
      <p:ext uri="{BB962C8B-B14F-4D97-AF65-F5344CB8AC3E}">
        <p14:creationId xmlns:p14="http://schemas.microsoft.com/office/powerpoint/2010/main" val="982168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ED22AEE3-36B7-6785-AC5E-EF9EC1D26C73}"/>
              </a:ext>
            </a:extLst>
          </p:cNvPr>
          <p:cNvSpPr>
            <a:spLocks noGrp="1"/>
          </p:cNvSpPr>
          <p:nvPr>
            <p:ph type="ftr" sz="quarter" idx="10"/>
          </p:nvPr>
        </p:nvSpPr>
        <p:spPr/>
        <p:txBody>
          <a:bodyPr/>
          <a:lstStyle/>
          <a:p>
            <a:r>
              <a:rPr lang="en-CA"/>
              <a:t>Name of Presentation</a:t>
            </a:r>
            <a:endParaRPr lang="en-CA" dirty="0"/>
          </a:p>
        </p:txBody>
      </p:sp>
      <p:sp>
        <p:nvSpPr>
          <p:cNvPr id="10" name="Slide Number Placeholder 9">
            <a:extLst>
              <a:ext uri="{FF2B5EF4-FFF2-40B4-BE49-F238E27FC236}">
                <a16:creationId xmlns:a16="http://schemas.microsoft.com/office/drawing/2014/main" id="{D084BB0D-E147-02D8-D199-199C906EA525}"/>
              </a:ext>
            </a:extLst>
          </p:cNvPr>
          <p:cNvSpPr>
            <a:spLocks noGrp="1"/>
          </p:cNvSpPr>
          <p:nvPr>
            <p:ph type="sldNum" sz="quarter" idx="11"/>
          </p:nvPr>
        </p:nvSpPr>
        <p:spPr/>
        <p:txBody>
          <a:bodyPr/>
          <a:lstStyle/>
          <a:p>
            <a:fld id="{891815AD-FF60-4C4A-90A6-5545E4304684}" type="slidenum">
              <a:rPr lang="en-CA" smtClean="0"/>
              <a:pPr/>
              <a:t>‹#›</a:t>
            </a:fld>
            <a:endParaRPr lang="en-CA"/>
          </a:p>
        </p:txBody>
      </p:sp>
      <p:sp>
        <p:nvSpPr>
          <p:cNvPr id="3" name="Content Placeholder 2"/>
          <p:cNvSpPr>
            <a:spLocks noGrp="1"/>
          </p:cNvSpPr>
          <p:nvPr>
            <p:ph idx="1" hasCustomPrompt="1"/>
          </p:nvPr>
        </p:nvSpPr>
        <p:spPr>
          <a:xfrm>
            <a:off x="914391" y="1657904"/>
            <a:ext cx="4457010" cy="4297680"/>
          </a:xfrm>
        </p:spPr>
        <p:txBody>
          <a:bodyPr>
            <a:noAutofit/>
          </a:bodyPr>
          <a:lstStyle>
            <a:lvl1pPr>
              <a:lnSpc>
                <a:spcPct val="110000"/>
              </a:lnSpc>
              <a:spcAft>
                <a:spcPts val="900"/>
              </a:spcAft>
              <a:defRPr/>
            </a:lvl1pPr>
          </a:lstStyle>
          <a:p>
            <a:pPr lvl="0"/>
            <a:r>
              <a:rPr lang="en-US" dirty="0"/>
              <a:t>Building a Collaborative Approach</a:t>
            </a:r>
          </a:p>
          <a:p>
            <a:pPr lvl="0"/>
            <a:r>
              <a:rPr lang="en-US" dirty="0"/>
              <a:t>Timing of Key Activities</a:t>
            </a:r>
          </a:p>
        </p:txBody>
      </p:sp>
      <p:sp>
        <p:nvSpPr>
          <p:cNvPr id="2" name="Title 1"/>
          <p:cNvSpPr>
            <a:spLocks noGrp="1"/>
          </p:cNvSpPr>
          <p:nvPr>
            <p:ph type="title" hasCustomPrompt="1"/>
          </p:nvPr>
        </p:nvSpPr>
        <p:spPr>
          <a:xfrm>
            <a:off x="914281" y="750016"/>
            <a:ext cx="4457010" cy="784702"/>
          </a:xfrm>
        </p:spPr>
        <p:txBody>
          <a:bodyPr>
            <a:spAutoFit/>
          </a:bodyPr>
          <a:lstStyle>
            <a:lvl1pPr>
              <a:defRPr/>
            </a:lvl1pPr>
          </a:lstStyle>
          <a:p>
            <a:r>
              <a:rPr lang="en-US" dirty="0"/>
              <a:t>Agenda</a:t>
            </a:r>
          </a:p>
        </p:txBody>
      </p:sp>
    </p:spTree>
    <p:extLst>
      <p:ext uri="{BB962C8B-B14F-4D97-AF65-F5344CB8AC3E}">
        <p14:creationId xmlns:p14="http://schemas.microsoft.com/office/powerpoint/2010/main" val="257050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4E2CC-9C28-DF71-95FD-A502B39CD119}"/>
              </a:ext>
            </a:extLst>
          </p:cNvPr>
          <p:cNvSpPr>
            <a:spLocks noGrp="1"/>
          </p:cNvSpPr>
          <p:nvPr>
            <p:ph type="title" hasCustomPrompt="1"/>
          </p:nvPr>
        </p:nvSpPr>
        <p:spPr>
          <a:xfrm>
            <a:off x="1296025" y="2553416"/>
            <a:ext cx="9599950" cy="1447085"/>
          </a:xfrm>
          <a:noFill/>
        </p:spPr>
        <p:txBody>
          <a:bodyPr/>
          <a:lstStyle>
            <a:lvl1pPr algn="ctr">
              <a:defRPr>
                <a:solidFill>
                  <a:schemeClr val="bg1"/>
                </a:solidFill>
              </a:defRPr>
            </a:lvl1pPr>
          </a:lstStyle>
          <a:p>
            <a:r>
              <a:rPr lang="en-US" dirty="0"/>
              <a:t>Break Up Presentations:</a:t>
            </a:r>
            <a:br>
              <a:rPr lang="en-US" dirty="0"/>
            </a:br>
            <a:r>
              <a:rPr lang="en-US" dirty="0"/>
              <a:t>Use Section Title Pages</a:t>
            </a:r>
            <a:endParaRPr lang="en-CA" dirty="0"/>
          </a:p>
        </p:txBody>
      </p:sp>
      <p:sp>
        <p:nvSpPr>
          <p:cNvPr id="6" name="Text Placeholder 5">
            <a:extLst>
              <a:ext uri="{FF2B5EF4-FFF2-40B4-BE49-F238E27FC236}">
                <a16:creationId xmlns:a16="http://schemas.microsoft.com/office/drawing/2014/main" id="{0C99A513-E874-D185-A695-0DDCC5293EAA}"/>
              </a:ext>
            </a:extLst>
          </p:cNvPr>
          <p:cNvSpPr>
            <a:spLocks noGrp="1"/>
          </p:cNvSpPr>
          <p:nvPr>
            <p:ph type="body" sz="quarter" idx="10" hasCustomPrompt="1"/>
          </p:nvPr>
        </p:nvSpPr>
        <p:spPr>
          <a:xfrm>
            <a:off x="4540452" y="2082800"/>
            <a:ext cx="3111095" cy="457200"/>
          </a:xfrm>
        </p:spPr>
        <p:txBody>
          <a:bodyPr/>
          <a:lstStyle>
            <a:lvl1pPr marL="0" indent="0" algn="ctr">
              <a:buFontTx/>
              <a:buNone/>
              <a:defRPr>
                <a:solidFill>
                  <a:schemeClr val="bg1"/>
                </a:solidFill>
              </a:defRPr>
            </a:lvl1pPr>
          </a:lstStyle>
          <a:p>
            <a:pPr lvl="0"/>
            <a:r>
              <a:rPr lang="en-CA" dirty="0"/>
              <a:t>Part 1</a:t>
            </a:r>
          </a:p>
        </p:txBody>
      </p:sp>
    </p:spTree>
    <p:extLst>
      <p:ext uri="{BB962C8B-B14F-4D97-AF65-F5344CB8AC3E}">
        <p14:creationId xmlns:p14="http://schemas.microsoft.com/office/powerpoint/2010/main" val="365847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Grap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4E2CC-9C28-DF71-95FD-A502B39CD119}"/>
              </a:ext>
            </a:extLst>
          </p:cNvPr>
          <p:cNvSpPr>
            <a:spLocks noGrp="1"/>
          </p:cNvSpPr>
          <p:nvPr>
            <p:ph type="title" hasCustomPrompt="1"/>
          </p:nvPr>
        </p:nvSpPr>
        <p:spPr>
          <a:xfrm>
            <a:off x="1296025" y="2553416"/>
            <a:ext cx="9599950" cy="1447085"/>
          </a:xfrm>
          <a:noFill/>
        </p:spPr>
        <p:txBody>
          <a:bodyPr/>
          <a:lstStyle>
            <a:lvl1pPr algn="ctr">
              <a:defRPr>
                <a:solidFill>
                  <a:schemeClr val="bg1"/>
                </a:solidFill>
              </a:defRPr>
            </a:lvl1pPr>
          </a:lstStyle>
          <a:p>
            <a:r>
              <a:rPr lang="en-US" dirty="0"/>
              <a:t>Break Up Presentations:</a:t>
            </a:r>
            <a:br>
              <a:rPr lang="en-US" dirty="0"/>
            </a:br>
            <a:r>
              <a:rPr lang="en-US" dirty="0"/>
              <a:t>Use Section Title Pages</a:t>
            </a:r>
            <a:endParaRPr lang="en-CA" dirty="0"/>
          </a:p>
        </p:txBody>
      </p:sp>
      <p:sp>
        <p:nvSpPr>
          <p:cNvPr id="6" name="Text Placeholder 5">
            <a:extLst>
              <a:ext uri="{FF2B5EF4-FFF2-40B4-BE49-F238E27FC236}">
                <a16:creationId xmlns:a16="http://schemas.microsoft.com/office/drawing/2014/main" id="{0C99A513-E874-D185-A695-0DDCC5293EAA}"/>
              </a:ext>
            </a:extLst>
          </p:cNvPr>
          <p:cNvSpPr>
            <a:spLocks noGrp="1"/>
          </p:cNvSpPr>
          <p:nvPr>
            <p:ph type="body" sz="quarter" idx="10" hasCustomPrompt="1"/>
          </p:nvPr>
        </p:nvSpPr>
        <p:spPr>
          <a:xfrm>
            <a:off x="4540452" y="2082800"/>
            <a:ext cx="3111095" cy="457200"/>
          </a:xfrm>
        </p:spPr>
        <p:txBody>
          <a:bodyPr/>
          <a:lstStyle>
            <a:lvl1pPr marL="0" indent="0" algn="ctr">
              <a:buFontTx/>
              <a:buNone/>
              <a:defRPr>
                <a:solidFill>
                  <a:schemeClr val="bg1"/>
                </a:solidFill>
              </a:defRPr>
            </a:lvl1pPr>
          </a:lstStyle>
          <a:p>
            <a:pPr lvl="0"/>
            <a:r>
              <a:rPr lang="en-CA" dirty="0"/>
              <a:t>Part 2</a:t>
            </a:r>
          </a:p>
        </p:txBody>
      </p:sp>
    </p:spTree>
    <p:extLst>
      <p:ext uri="{BB962C8B-B14F-4D97-AF65-F5344CB8AC3E}">
        <p14:creationId xmlns:p14="http://schemas.microsoft.com/office/powerpoint/2010/main" val="92046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Circ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4E2CC-9C28-DF71-95FD-A502B39CD119}"/>
              </a:ext>
            </a:extLst>
          </p:cNvPr>
          <p:cNvSpPr>
            <a:spLocks noGrp="1"/>
          </p:cNvSpPr>
          <p:nvPr>
            <p:ph type="title" hasCustomPrompt="1"/>
          </p:nvPr>
        </p:nvSpPr>
        <p:spPr>
          <a:xfrm>
            <a:off x="1296025" y="2553416"/>
            <a:ext cx="9599950" cy="1447085"/>
          </a:xfrm>
          <a:noFill/>
        </p:spPr>
        <p:txBody>
          <a:bodyPr/>
          <a:lstStyle>
            <a:lvl1pPr algn="ctr">
              <a:defRPr>
                <a:solidFill>
                  <a:schemeClr val="bg1"/>
                </a:solidFill>
              </a:defRPr>
            </a:lvl1pPr>
          </a:lstStyle>
          <a:p>
            <a:r>
              <a:rPr lang="en-US" dirty="0"/>
              <a:t>Break Up Presentations:</a:t>
            </a:r>
            <a:br>
              <a:rPr lang="en-US" dirty="0"/>
            </a:br>
            <a:r>
              <a:rPr lang="en-US" dirty="0"/>
              <a:t>Use Section Title Pages</a:t>
            </a:r>
            <a:endParaRPr lang="en-CA" dirty="0"/>
          </a:p>
        </p:txBody>
      </p:sp>
      <p:sp>
        <p:nvSpPr>
          <p:cNvPr id="6" name="Text Placeholder 5">
            <a:extLst>
              <a:ext uri="{FF2B5EF4-FFF2-40B4-BE49-F238E27FC236}">
                <a16:creationId xmlns:a16="http://schemas.microsoft.com/office/drawing/2014/main" id="{0C99A513-E874-D185-A695-0DDCC5293EAA}"/>
              </a:ext>
            </a:extLst>
          </p:cNvPr>
          <p:cNvSpPr>
            <a:spLocks noGrp="1"/>
          </p:cNvSpPr>
          <p:nvPr>
            <p:ph type="body" sz="quarter" idx="10" hasCustomPrompt="1"/>
          </p:nvPr>
        </p:nvSpPr>
        <p:spPr>
          <a:xfrm>
            <a:off x="4540452" y="2082800"/>
            <a:ext cx="3111095" cy="457200"/>
          </a:xfrm>
        </p:spPr>
        <p:txBody>
          <a:bodyPr/>
          <a:lstStyle>
            <a:lvl1pPr marL="0" indent="0" algn="ctr">
              <a:buFontTx/>
              <a:buNone/>
              <a:defRPr>
                <a:solidFill>
                  <a:schemeClr val="bg1"/>
                </a:solidFill>
              </a:defRPr>
            </a:lvl1pPr>
          </a:lstStyle>
          <a:p>
            <a:pPr lvl="0"/>
            <a:r>
              <a:rPr lang="en-CA" dirty="0"/>
              <a:t>Part 3</a:t>
            </a:r>
          </a:p>
        </p:txBody>
      </p:sp>
    </p:spTree>
    <p:extLst>
      <p:ext uri="{BB962C8B-B14F-4D97-AF65-F5344CB8AC3E}">
        <p14:creationId xmlns:p14="http://schemas.microsoft.com/office/powerpoint/2010/main" val="4220179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68FDD2B3-0901-FCFE-1FBB-75914BABF0BA}"/>
              </a:ext>
            </a:extLst>
          </p:cNvPr>
          <p:cNvSpPr>
            <a:spLocks noGrp="1"/>
          </p:cNvSpPr>
          <p:nvPr>
            <p:ph type="ftr" sz="quarter" idx="10"/>
          </p:nvPr>
        </p:nvSpPr>
        <p:spPr/>
        <p:txBody>
          <a:bodyPr/>
          <a:lstStyle/>
          <a:p>
            <a:r>
              <a:rPr lang="en-CA"/>
              <a:t>Name of Presentation</a:t>
            </a:r>
            <a:endParaRPr lang="en-CA" dirty="0"/>
          </a:p>
        </p:txBody>
      </p:sp>
      <p:sp>
        <p:nvSpPr>
          <p:cNvPr id="15" name="Slide Number Placeholder 14">
            <a:extLst>
              <a:ext uri="{FF2B5EF4-FFF2-40B4-BE49-F238E27FC236}">
                <a16:creationId xmlns:a16="http://schemas.microsoft.com/office/drawing/2014/main" id="{0B593DA4-EA91-617A-0D40-AD951F90450A}"/>
              </a:ext>
            </a:extLst>
          </p:cNvPr>
          <p:cNvSpPr>
            <a:spLocks noGrp="1"/>
          </p:cNvSpPr>
          <p:nvPr>
            <p:ph type="sldNum" sz="quarter" idx="11"/>
          </p:nvPr>
        </p:nvSpPr>
        <p:spPr/>
        <p:txBody>
          <a:bodyPr/>
          <a:lstStyle/>
          <a:p>
            <a:fld id="{891815AD-FF60-4C4A-90A6-5545E4304684}" type="slidenum">
              <a:rPr lang="en-CA" smtClean="0"/>
              <a:pPr/>
              <a:t>‹#›</a:t>
            </a:fld>
            <a:endParaRPr lang="en-CA"/>
          </a:p>
        </p:txBody>
      </p:sp>
      <p:sp>
        <p:nvSpPr>
          <p:cNvPr id="6" name="Content Placeholder 5"/>
          <p:cNvSpPr>
            <a:spLocks noGrp="1"/>
          </p:cNvSpPr>
          <p:nvPr>
            <p:ph sz="quarter" idx="4"/>
          </p:nvPr>
        </p:nvSpPr>
        <p:spPr>
          <a:xfrm>
            <a:off x="5257116" y="3505200"/>
            <a:ext cx="3977122" cy="2660904"/>
          </a:xfrm>
        </p:spPr>
        <p:txBody>
          <a:bodyPr>
            <a:noAutofit/>
          </a:bodyPr>
          <a:lstStyle>
            <a:lvl1pPr marL="137133" indent="-137133">
              <a:defRPr/>
            </a:lvl1pPr>
            <a:lvl2pPr marL="137133" indent="-137133">
              <a:spcAft>
                <a:spcPts val="600"/>
              </a:spcAft>
              <a:defRPr lang="en-US" sz="1500" kern="1200" dirty="0" smtClean="0">
                <a:solidFill>
                  <a:schemeClr val="tx1"/>
                </a:solidFill>
                <a:latin typeface="+mn-lt"/>
                <a:ea typeface="+mn-ea"/>
                <a:cs typeface="+mn-cs"/>
              </a:defRPr>
            </a:lvl2pPr>
            <a:lvl3pPr marL="137133" indent="-137133">
              <a:defRPr/>
            </a:lvl3pPr>
            <a:lvl4pPr marL="137133" indent="-137133">
              <a:defRPr/>
            </a:lvl4pPr>
          </a:lstStyle>
          <a:p>
            <a:pPr marL="137133" lvl="0" indent="-137133" algn="l" defTabSz="914217" rtl="0" eaLnBrk="1" latinLnBrk="0" hangingPunct="1">
              <a:lnSpc>
                <a:spcPct val="100000"/>
              </a:lnSpc>
              <a:spcBef>
                <a:spcPts val="0"/>
              </a:spcBef>
              <a:buClr>
                <a:schemeClr val="accent4"/>
              </a:buClr>
              <a:buFont typeface="Arial" panose="020B0604020202020204" pitchFamily="34" charset="0"/>
              <a:buChar char="•"/>
            </a:pPr>
            <a:r>
              <a:rPr lang="en-US"/>
              <a:t>Click to edit Master text styles</a:t>
            </a:r>
          </a:p>
        </p:txBody>
      </p:sp>
      <p:sp>
        <p:nvSpPr>
          <p:cNvPr id="5" name="Text Placeholder 4"/>
          <p:cNvSpPr>
            <a:spLocks noGrp="1"/>
          </p:cNvSpPr>
          <p:nvPr>
            <p:ph type="body" sz="quarter" idx="3"/>
          </p:nvPr>
        </p:nvSpPr>
        <p:spPr>
          <a:xfrm>
            <a:off x="5257116" y="2719389"/>
            <a:ext cx="3977122" cy="777240"/>
          </a:xfrm>
        </p:spPr>
        <p:txBody>
          <a:bodyPr anchor="t">
            <a:noAutofit/>
          </a:bodyPr>
          <a:lstStyle>
            <a:lvl1pPr marL="0" indent="0">
              <a:buNone/>
              <a:defRPr sz="2100" b="1" baseline="0">
                <a:solidFill>
                  <a:schemeClr val="accent1"/>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914281" y="3505200"/>
            <a:ext cx="3977122" cy="2659063"/>
          </a:xfrm>
        </p:spPr>
        <p:txBody>
          <a:bodyPr>
            <a:noAutofit/>
          </a:bodyPr>
          <a:lstStyle>
            <a:lvl1pPr marL="356323" indent="-356323">
              <a:buFont typeface="Courier New" panose="02070309020205020404" pitchFamily="49" charset="0"/>
              <a:buChar char="o"/>
              <a:defRPr/>
            </a:lvl1pPr>
            <a:lvl2pPr marL="137133" indent="-137133">
              <a:spcAft>
                <a:spcPts val="600"/>
              </a:spcAft>
              <a:defRPr lang="en-US" sz="1500" kern="1200" dirty="0" smtClean="0">
                <a:solidFill>
                  <a:schemeClr val="tx1"/>
                </a:solidFill>
                <a:latin typeface="+mn-lt"/>
                <a:ea typeface="+mn-ea"/>
                <a:cs typeface="+mn-cs"/>
              </a:defRPr>
            </a:lvl2pPr>
          </a:lstStyle>
          <a:p>
            <a:pPr marL="137133" lvl="0" indent="-137133" algn="l" defTabSz="914217" rtl="0" eaLnBrk="1" latinLnBrk="0" hangingPunct="1">
              <a:lnSpc>
                <a:spcPct val="100000"/>
              </a:lnSpc>
              <a:spcBef>
                <a:spcPts val="0"/>
              </a:spcBef>
              <a:buClr>
                <a:schemeClr val="accent4"/>
              </a:buClr>
              <a:buFont typeface="Arial" panose="020B0604020202020204" pitchFamily="34" charset="0"/>
              <a:buChar char="•"/>
            </a:pPr>
            <a:r>
              <a:rPr lang="en-US" dirty="0"/>
              <a:t>Click to edit Master text styles</a:t>
            </a:r>
          </a:p>
        </p:txBody>
      </p:sp>
      <p:sp>
        <p:nvSpPr>
          <p:cNvPr id="3" name="Text Placeholder 2"/>
          <p:cNvSpPr>
            <a:spLocks noGrp="1"/>
          </p:cNvSpPr>
          <p:nvPr>
            <p:ph type="body" idx="1"/>
          </p:nvPr>
        </p:nvSpPr>
        <p:spPr>
          <a:xfrm>
            <a:off x="914282" y="2719389"/>
            <a:ext cx="3977122" cy="777240"/>
          </a:xfrm>
        </p:spPr>
        <p:txBody>
          <a:bodyPr anchor="t">
            <a:noAutofit/>
          </a:bodyPr>
          <a:lstStyle>
            <a:lvl1pPr marL="0" indent="0">
              <a:buNone/>
              <a:defRPr sz="2100" b="1" baseline="0">
                <a:solidFill>
                  <a:schemeClr val="accent1"/>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17" name="Text Placeholder 16">
            <a:extLst>
              <a:ext uri="{FF2B5EF4-FFF2-40B4-BE49-F238E27FC236}">
                <a16:creationId xmlns:a16="http://schemas.microsoft.com/office/drawing/2014/main" id="{68D206B2-3D1E-E04B-DA89-C97724ED560B}"/>
              </a:ext>
            </a:extLst>
          </p:cNvPr>
          <p:cNvSpPr>
            <a:spLocks noGrp="1"/>
          </p:cNvSpPr>
          <p:nvPr>
            <p:ph type="body" sz="quarter" idx="12"/>
          </p:nvPr>
        </p:nvSpPr>
        <p:spPr>
          <a:xfrm>
            <a:off x="914281" y="1651794"/>
            <a:ext cx="9447570" cy="823912"/>
          </a:xfrm>
        </p:spPr>
        <p:txBody>
          <a:bodyPr>
            <a:noAutofit/>
          </a:bodyPr>
          <a:lstStyle/>
          <a:p>
            <a:pPr lvl="0"/>
            <a:r>
              <a:rPr lang="en-US"/>
              <a:t>Click to edit Master text styles</a:t>
            </a:r>
          </a:p>
        </p:txBody>
      </p:sp>
      <p:sp>
        <p:nvSpPr>
          <p:cNvPr id="2" name="Title 1"/>
          <p:cNvSpPr>
            <a:spLocks noGrp="1"/>
          </p:cNvSpPr>
          <p:nvPr>
            <p:ph type="title"/>
          </p:nvPr>
        </p:nvSpPr>
        <p:spPr>
          <a:xfrm>
            <a:off x="914281" y="777240"/>
            <a:ext cx="9447570" cy="777240"/>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851296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1304920" y="551380"/>
            <a:ext cx="411826" cy="5668447"/>
          </a:xfrm>
          <a:prstGeom prst="rect">
            <a:avLst/>
          </a:prstGeom>
        </p:spPr>
        <p:txBody>
          <a:bodyPr vert="vert" lIns="91440" tIns="45720" rIns="91440" bIns="45720" rtlCol="0" anchor="ctr"/>
          <a:lstStyle>
            <a:lvl1pPr algn="ctr">
              <a:defRPr sz="1200">
                <a:solidFill>
                  <a:schemeClr val="accent1"/>
                </a:solidFill>
              </a:defRPr>
            </a:lvl1pPr>
          </a:lstStyle>
          <a:p>
            <a:r>
              <a:rPr lang="en-CA"/>
              <a:t>Name of Presentation</a:t>
            </a:r>
          </a:p>
        </p:txBody>
      </p:sp>
      <p:sp>
        <p:nvSpPr>
          <p:cNvPr id="6" name="Slide Number Placeholder 5"/>
          <p:cNvSpPr>
            <a:spLocks noGrp="1"/>
          </p:cNvSpPr>
          <p:nvPr>
            <p:ph type="sldNum" sz="quarter" idx="4"/>
          </p:nvPr>
        </p:nvSpPr>
        <p:spPr>
          <a:xfrm>
            <a:off x="11130376" y="6356351"/>
            <a:ext cx="521555" cy="365125"/>
          </a:xfrm>
          <a:prstGeom prst="rect">
            <a:avLst/>
          </a:prstGeom>
        </p:spPr>
        <p:txBody>
          <a:bodyPr vert="horz" lIns="91440" tIns="45720" rIns="91440" bIns="45720" rtlCol="0" anchor="ctr"/>
          <a:lstStyle>
            <a:lvl1pPr algn="r">
              <a:defRPr sz="1200" b="1">
                <a:solidFill>
                  <a:schemeClr val="accent1"/>
                </a:solidFill>
              </a:defRPr>
            </a:lvl1pPr>
          </a:lstStyle>
          <a:p>
            <a:fld id="{891815AD-FF60-4C4A-90A6-5545E4304684}" type="slidenum">
              <a:rPr lang="en-CA" smtClean="0"/>
              <a:pPr/>
              <a:t>‹#›</a:t>
            </a:fld>
            <a:endParaRPr lang="en-CA"/>
          </a:p>
        </p:txBody>
      </p:sp>
      <p:cxnSp>
        <p:nvCxnSpPr>
          <p:cNvPr id="12" name="Straight Connector 11">
            <a:extLst>
              <a:ext uri="{FF2B5EF4-FFF2-40B4-BE49-F238E27FC236}">
                <a16:creationId xmlns:a16="http://schemas.microsoft.com/office/drawing/2014/main" id="{73443341-12B7-449C-4873-70B88B9303B6}"/>
              </a:ext>
              <a:ext uri="{C183D7F6-B498-43B3-948B-1728B52AA6E4}">
                <adec:decorative xmlns:adec="http://schemas.microsoft.com/office/drawing/2017/decorative" val="1"/>
              </a:ext>
            </a:extLst>
          </p:cNvPr>
          <p:cNvCxnSpPr/>
          <p:nvPr userDrawn="1"/>
        </p:nvCxnSpPr>
        <p:spPr>
          <a:xfrm>
            <a:off x="11108806" y="198866"/>
            <a:ext cx="0" cy="6446520"/>
          </a:xfrm>
          <a:prstGeom prst="line">
            <a:avLst/>
          </a:prstGeom>
          <a:ln w="25400">
            <a:solidFill>
              <a:srgbClr val="8991B7"/>
            </a:solidFill>
            <a:prstDash val="sysDash"/>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914390" y="1657904"/>
            <a:ext cx="9599950" cy="429768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3"/>
            <a:r>
              <a:rPr lang="en-US"/>
              <a:t>Third level</a:t>
            </a:r>
          </a:p>
          <a:p>
            <a:pPr lvl="4"/>
            <a:r>
              <a:rPr lang="en-US"/>
              <a:t>Fourth level</a:t>
            </a:r>
          </a:p>
          <a:p>
            <a:pPr lvl="5"/>
            <a:r>
              <a:rPr lang="en-US"/>
              <a:t>Fifth level</a:t>
            </a:r>
          </a:p>
        </p:txBody>
      </p:sp>
      <p:sp>
        <p:nvSpPr>
          <p:cNvPr id="2" name="Title Placeholder 1"/>
          <p:cNvSpPr>
            <a:spLocks noGrp="1"/>
          </p:cNvSpPr>
          <p:nvPr>
            <p:ph type="title"/>
          </p:nvPr>
        </p:nvSpPr>
        <p:spPr>
          <a:xfrm>
            <a:off x="914281" y="750016"/>
            <a:ext cx="9599950" cy="880864"/>
          </a:xfrm>
          <a:prstGeom prst="rect">
            <a:avLst/>
          </a:prstGeom>
        </p:spPr>
        <p:txBody>
          <a:bodyPr vert="horz" lIns="91440" tIns="45720" rIns="91440" bIns="45720" rtlCol="0" anchor="t">
            <a:noAutofit/>
          </a:bodyPr>
          <a:lstStyle/>
          <a:p>
            <a:r>
              <a:rPr lang="en-US"/>
              <a:t>Click to edit Master title style</a:t>
            </a:r>
          </a:p>
        </p:txBody>
      </p:sp>
    </p:spTree>
    <p:extLst>
      <p:ext uri="{BB962C8B-B14F-4D97-AF65-F5344CB8AC3E}">
        <p14:creationId xmlns:p14="http://schemas.microsoft.com/office/powerpoint/2010/main" val="731435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95" r:id="rId20"/>
    <p:sldLayoutId id="2147483696" r:id="rId21"/>
  </p:sldLayoutIdLst>
  <p:hf hdr="0" dt="0"/>
  <p:txStyles>
    <p:titleStyle>
      <a:lvl1pPr algn="l" defTabSz="914217" rtl="0" eaLnBrk="1" latinLnBrk="0" hangingPunct="1">
        <a:lnSpc>
          <a:spcPct val="90000"/>
        </a:lnSpc>
        <a:spcBef>
          <a:spcPct val="0"/>
        </a:spcBef>
        <a:buNone/>
        <a:defRPr sz="4999" b="1" kern="1200">
          <a:solidFill>
            <a:schemeClr val="accent1"/>
          </a:solidFill>
          <a:latin typeface="+mj-lt"/>
          <a:ea typeface="+mj-ea"/>
          <a:cs typeface="+mj-cs"/>
        </a:defRPr>
      </a:lvl1pPr>
    </p:titleStyle>
    <p:bodyStyle>
      <a:lvl1pPr marL="274265" indent="-274265" algn="l" defTabSz="914217" rtl="0" eaLnBrk="1" latinLnBrk="0" hangingPunct="1">
        <a:lnSpc>
          <a:spcPct val="100000"/>
        </a:lnSpc>
        <a:spcBef>
          <a:spcPts val="0"/>
        </a:spcBef>
        <a:buFontTx/>
        <a:buBlip>
          <a:blip r:embed="rId23">
            <a:extLst>
              <a:ext uri="{96DAC541-7B7A-43D3-8B79-37D633B846F1}">
                <asvg:svgBlip xmlns:asvg="http://schemas.microsoft.com/office/drawing/2016/SVG/main" r:embed="rId24"/>
              </a:ext>
            </a:extLst>
          </a:blip>
        </a:buBlip>
        <a:defRPr sz="2400" kern="1200">
          <a:solidFill>
            <a:schemeClr val="tx1"/>
          </a:solidFill>
          <a:latin typeface="+mn-lt"/>
          <a:ea typeface="+mn-ea"/>
          <a:cs typeface="+mn-cs"/>
        </a:defRPr>
      </a:lvl1pPr>
      <a:lvl2pPr marL="311088" indent="-173797" algn="l" defTabSz="914217" rtl="0" eaLnBrk="1" latinLnBrk="0" hangingPunct="1">
        <a:lnSpc>
          <a:spcPct val="100000"/>
        </a:lnSpc>
        <a:spcBef>
          <a:spcPts val="0"/>
        </a:spcBef>
        <a:buClr>
          <a:schemeClr val="accent4"/>
        </a:buClr>
        <a:buFont typeface="Courier New" panose="02070309020205020404" pitchFamily="49" charset="0"/>
        <a:buChar char="o"/>
        <a:defRPr sz="1500" kern="1200">
          <a:solidFill>
            <a:schemeClr val="tx1"/>
          </a:solidFill>
          <a:latin typeface="+mn-lt"/>
          <a:ea typeface="+mn-ea"/>
          <a:cs typeface="+mn-cs"/>
        </a:defRPr>
      </a:lvl2pPr>
      <a:lvl3pPr marL="137133" indent="-137133" algn="l" defTabSz="914217" rtl="0" eaLnBrk="1" latinLnBrk="0" hangingPunct="1">
        <a:lnSpc>
          <a:spcPct val="100000"/>
        </a:lnSpc>
        <a:spcBef>
          <a:spcPts val="0"/>
        </a:spcBef>
        <a:buClr>
          <a:schemeClr val="accent4"/>
        </a:buClr>
        <a:buFont typeface="Arial" panose="020B0604020202020204" pitchFamily="34" charset="0"/>
        <a:buChar char="•"/>
        <a:defRPr sz="1500" kern="1200">
          <a:solidFill>
            <a:schemeClr val="tx1"/>
          </a:solidFill>
          <a:latin typeface="+mn-lt"/>
          <a:ea typeface="+mn-ea"/>
          <a:cs typeface="+mn-cs"/>
        </a:defRPr>
      </a:lvl3pPr>
      <a:lvl4pPr marL="539642" indent="-137292" algn="l" defTabSz="914217" rtl="0" eaLnBrk="1" latinLnBrk="0" hangingPunct="1">
        <a:lnSpc>
          <a:spcPct val="100000"/>
        </a:lnSpc>
        <a:spcBef>
          <a:spcPts val="0"/>
        </a:spcBef>
        <a:buClr>
          <a:schemeClr val="accent4"/>
        </a:buClr>
        <a:buFont typeface="Arial" panose="020B0604020202020204" pitchFamily="34" charset="0"/>
        <a:buChar char="•"/>
        <a:defRPr sz="1500" kern="1200">
          <a:solidFill>
            <a:schemeClr val="tx1"/>
          </a:solidFill>
          <a:latin typeface="+mn-lt"/>
          <a:ea typeface="+mn-ea"/>
          <a:cs typeface="+mn-cs"/>
        </a:defRPr>
      </a:lvl4pPr>
      <a:lvl5pPr marL="941993" indent="-137292" algn="l" defTabSz="914217" rtl="0" eaLnBrk="1" latinLnBrk="0" hangingPunct="1">
        <a:lnSpc>
          <a:spcPct val="100000"/>
        </a:lnSpc>
        <a:spcBef>
          <a:spcPts val="0"/>
        </a:spcBef>
        <a:buClr>
          <a:schemeClr val="accent3"/>
        </a:buClr>
        <a:buFont typeface="Arial" panose="020B0604020202020204" pitchFamily="34" charset="0"/>
        <a:buChar char="•"/>
        <a:defRPr sz="1400" kern="1200">
          <a:solidFill>
            <a:schemeClr val="tx1"/>
          </a:solidFill>
          <a:latin typeface="+mn-lt"/>
          <a:ea typeface="+mn-ea"/>
          <a:cs typeface="+mn-cs"/>
        </a:defRPr>
      </a:lvl5pPr>
      <a:lvl6pPr marL="1207053" indent="-128562"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2.gov.bc.ca/assets/gov/environment/climate-%20change/action/cleanbc/cleanbc_2018-bc-climate-strategy.pdf"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jpeg"/><Relationship Id="rId4" Type="http://schemas.openxmlformats.org/officeDocument/2006/relationships/hyperlink" Target="https://www.destinationbc.ca/"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27.png"/><Relationship Id="rId5" Type="http://schemas.openxmlformats.org/officeDocument/2006/relationships/diagramQuickStyle" Target="../diagrams/quickStyle1.xml"/><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8.png"/><Relationship Id="rId4" Type="http://schemas.openxmlformats.org/officeDocument/2006/relationships/diagramLayout" Target="../diagrams/layout2.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06F36-6743-DFE2-DCD2-B16295CB9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19044-6747-1447-F9ED-C25DE4174220}"/>
              </a:ext>
            </a:extLst>
          </p:cNvPr>
          <p:cNvSpPr>
            <a:spLocks noGrp="1"/>
          </p:cNvSpPr>
          <p:nvPr>
            <p:ph type="ctrTitle"/>
          </p:nvPr>
        </p:nvSpPr>
        <p:spPr>
          <a:xfrm>
            <a:off x="418644" y="5546960"/>
            <a:ext cx="8945694" cy="1046311"/>
          </a:xfrm>
        </p:spPr>
        <p:txBody>
          <a:bodyPr/>
          <a:lstStyle/>
          <a:p>
            <a:r>
              <a:rPr lang="en-US" sz="2800" dirty="0"/>
              <a:t>Measuring tourism industry GHG emissions using BC Stats’ economic modeling framework</a:t>
            </a:r>
            <a:endParaRPr lang="en-CA" sz="2800" dirty="0">
              <a:solidFill>
                <a:schemeClr val="tx1"/>
              </a:solidFill>
            </a:endParaRPr>
          </a:p>
        </p:txBody>
      </p:sp>
      <p:sp>
        <p:nvSpPr>
          <p:cNvPr id="3" name="Text Placeholder 2">
            <a:extLst>
              <a:ext uri="{FF2B5EF4-FFF2-40B4-BE49-F238E27FC236}">
                <a16:creationId xmlns:a16="http://schemas.microsoft.com/office/drawing/2014/main" id="{0846C5B3-8922-A23A-6032-707D148CB06B}"/>
              </a:ext>
            </a:extLst>
          </p:cNvPr>
          <p:cNvSpPr>
            <a:spLocks noGrp="1"/>
          </p:cNvSpPr>
          <p:nvPr>
            <p:ph type="body" sz="quarter" idx="12"/>
          </p:nvPr>
        </p:nvSpPr>
        <p:spPr>
          <a:xfrm>
            <a:off x="418644" y="5033912"/>
            <a:ext cx="1912451" cy="320431"/>
          </a:xfrm>
        </p:spPr>
        <p:txBody>
          <a:bodyPr/>
          <a:lstStyle/>
          <a:p>
            <a:r>
              <a:rPr lang="en-CA" dirty="0"/>
              <a:t>November 26, 2025</a:t>
            </a:r>
          </a:p>
        </p:txBody>
      </p:sp>
      <p:sp>
        <p:nvSpPr>
          <p:cNvPr id="6" name="Text Placeholder 2">
            <a:extLst>
              <a:ext uri="{FF2B5EF4-FFF2-40B4-BE49-F238E27FC236}">
                <a16:creationId xmlns:a16="http://schemas.microsoft.com/office/drawing/2014/main" id="{9D2850D7-75B9-7FA5-F12D-1A5AFD7D40D0}"/>
              </a:ext>
            </a:extLst>
          </p:cNvPr>
          <p:cNvSpPr txBox="1">
            <a:spLocks/>
          </p:cNvSpPr>
          <p:nvPr/>
        </p:nvSpPr>
        <p:spPr>
          <a:xfrm>
            <a:off x="9860096" y="6283711"/>
            <a:ext cx="3530906" cy="320431"/>
          </a:xfrm>
          <a:prstGeom prst="rect">
            <a:avLst/>
          </a:prstGeom>
        </p:spPr>
        <p:txBody>
          <a:bodyPr vert="horz" lIns="91440" tIns="45720" rIns="91440" bIns="45720" rtlCol="0" anchor="b" anchorCtr="0">
            <a:noAutofit/>
          </a:bodyPr>
          <a:lstStyle>
            <a:lvl1pPr marL="0" indent="0" algn="l" defTabSz="914217" rtl="0" eaLnBrk="1" latinLnBrk="0" hangingPunct="1">
              <a:lnSpc>
                <a:spcPct val="100000"/>
              </a:lnSpc>
              <a:spcBef>
                <a:spcPts val="0"/>
              </a:spcBef>
              <a:buFontTx/>
              <a:buNone/>
              <a:defRPr sz="1200" kern="1200">
                <a:solidFill>
                  <a:schemeClr val="accent1"/>
                </a:solidFill>
                <a:latin typeface="+mn-lt"/>
                <a:ea typeface="+mn-ea"/>
                <a:cs typeface="+mn-cs"/>
              </a:defRPr>
            </a:lvl1pPr>
            <a:lvl2pPr marL="114277" indent="0" algn="l" defTabSz="914217" rtl="0" eaLnBrk="1" latinLnBrk="0" hangingPunct="1">
              <a:lnSpc>
                <a:spcPct val="100000"/>
              </a:lnSpc>
              <a:spcBef>
                <a:spcPts val="0"/>
              </a:spcBef>
              <a:buClr>
                <a:schemeClr val="accent4"/>
              </a:buClr>
              <a:buFontTx/>
              <a:buNone/>
              <a:defRPr sz="1200" kern="1200">
                <a:solidFill>
                  <a:schemeClr val="tx1"/>
                </a:solidFill>
                <a:latin typeface="+mn-lt"/>
                <a:ea typeface="+mn-ea"/>
                <a:cs typeface="+mn-cs"/>
              </a:defRPr>
            </a:lvl2pPr>
            <a:lvl3pPr marL="114277" indent="0" algn="l" defTabSz="914217" rtl="0" eaLnBrk="1" latinLnBrk="0" hangingPunct="1">
              <a:lnSpc>
                <a:spcPct val="100000"/>
              </a:lnSpc>
              <a:spcBef>
                <a:spcPts val="0"/>
              </a:spcBef>
              <a:buClr>
                <a:schemeClr val="accent4"/>
              </a:buClr>
              <a:buFontTx/>
              <a:buNone/>
              <a:defRPr sz="1200" kern="1200">
                <a:solidFill>
                  <a:schemeClr val="tx1"/>
                </a:solidFill>
                <a:latin typeface="+mn-lt"/>
                <a:ea typeface="+mn-ea"/>
                <a:cs typeface="+mn-cs"/>
              </a:defRPr>
            </a:lvl3pPr>
            <a:lvl4pPr marL="114277" indent="0" algn="l" defTabSz="914217" rtl="0" eaLnBrk="1" latinLnBrk="0" hangingPunct="1">
              <a:lnSpc>
                <a:spcPct val="100000"/>
              </a:lnSpc>
              <a:spcBef>
                <a:spcPts val="0"/>
              </a:spcBef>
              <a:buClr>
                <a:schemeClr val="accent4"/>
              </a:buClr>
              <a:buFontTx/>
              <a:buNone/>
              <a:defRPr sz="1200" kern="1200">
                <a:solidFill>
                  <a:schemeClr val="tx1"/>
                </a:solidFill>
                <a:latin typeface="+mn-lt"/>
                <a:ea typeface="+mn-ea"/>
                <a:cs typeface="+mn-cs"/>
              </a:defRPr>
            </a:lvl4pPr>
            <a:lvl5pPr marL="114277" indent="0" algn="l" defTabSz="914217" rtl="0" eaLnBrk="1" latinLnBrk="0" hangingPunct="1">
              <a:lnSpc>
                <a:spcPct val="100000"/>
              </a:lnSpc>
              <a:spcBef>
                <a:spcPts val="0"/>
              </a:spcBef>
              <a:buClr>
                <a:schemeClr val="accent3"/>
              </a:buClr>
              <a:buFontTx/>
              <a:buNone/>
              <a:defRPr sz="1200" kern="1200">
                <a:solidFill>
                  <a:schemeClr val="tx1"/>
                </a:solidFill>
                <a:latin typeface="+mn-lt"/>
                <a:ea typeface="+mn-ea"/>
                <a:cs typeface="+mn-cs"/>
              </a:defRPr>
            </a:lvl5pPr>
            <a:lvl6pPr marL="1207053" indent="-128562"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spc="-50" dirty="0">
                <a:solidFill>
                  <a:srgbClr val="033573"/>
                </a:solidFill>
                <a:latin typeface="BC Sans"/>
                <a:ea typeface="+mj-ea"/>
                <a:cs typeface="+mj-cs"/>
              </a:rPr>
              <a:t>Rasim Jafarov, BC Stats</a:t>
            </a:r>
            <a:endParaRPr lang="en-CA" dirty="0"/>
          </a:p>
        </p:txBody>
      </p:sp>
      <p:sp>
        <p:nvSpPr>
          <p:cNvPr id="5" name="Rectangle 4">
            <a:extLst>
              <a:ext uri="{FF2B5EF4-FFF2-40B4-BE49-F238E27FC236}">
                <a16:creationId xmlns:a16="http://schemas.microsoft.com/office/drawing/2014/main" id="{0AF5A34D-63EA-404A-41F6-130E7FD25F03}"/>
              </a:ext>
              <a:ext uri="{C183D7F6-B498-43B3-948B-1728B52AA6E4}">
                <adec:decorative xmlns:adec="http://schemas.microsoft.com/office/drawing/2017/decorative" val="1"/>
              </a:ext>
            </a:extLst>
          </p:cNvPr>
          <p:cNvSpPr>
            <a:spLocks/>
          </p:cNvSpPr>
          <p:nvPr/>
        </p:nvSpPr>
        <p:spPr>
          <a:xfrm>
            <a:off x="-1" y="0"/>
            <a:ext cx="12192001" cy="4768475"/>
          </a:xfrm>
          <a:prstGeom prst="rect">
            <a:avLst/>
          </a:prstGeom>
          <a:blipFill>
            <a:blip r:embed="rId3">
              <a:extLst>
                <a:ext uri="{28A0092B-C50C-407E-A947-70E740481C1C}">
                  <a14:useLocalDpi xmlns:a14="http://schemas.microsoft.com/office/drawing/2010/main" val="0"/>
                </a:ext>
              </a:extLst>
            </a:blip>
            <a:srcRect/>
            <a:stretch>
              <a:fillRect t="-37669" b="-5408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2196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37F3198-C246-D5C5-A92F-02F8C93E2D3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F244681-A094-8139-B133-729CDD9F933B}"/>
              </a:ext>
            </a:extLst>
          </p:cNvPr>
          <p:cNvSpPr>
            <a:spLocks noGrp="1"/>
          </p:cNvSpPr>
          <p:nvPr>
            <p:ph type="title"/>
          </p:nvPr>
        </p:nvSpPr>
        <p:spPr>
          <a:xfrm>
            <a:off x="619708" y="276759"/>
            <a:ext cx="10952584" cy="662397"/>
          </a:xfrm>
        </p:spPr>
        <p:txBody>
          <a:bodyPr>
            <a:noAutofit/>
          </a:bodyPr>
          <a:lstStyle/>
          <a:p>
            <a:r>
              <a:rPr lang="en-CA" sz="2800" b="1" dirty="0">
                <a:latin typeface="BC Sans" pitchFamily="2" charset="0"/>
                <a:ea typeface="BC Sans" pitchFamily="2" charset="0"/>
              </a:rPr>
              <a:t> Top Emission Multipliers by Industries</a:t>
            </a:r>
            <a:endParaRPr lang="en-US" sz="2800" b="1" dirty="0">
              <a:latin typeface="BC Sans" pitchFamily="2" charset="0"/>
              <a:ea typeface="BC Sans" pitchFamily="2" charset="0"/>
            </a:endParaRPr>
          </a:p>
        </p:txBody>
      </p:sp>
      <p:graphicFrame>
        <p:nvGraphicFramePr>
          <p:cNvPr id="7" name="Diagram 6">
            <a:extLst>
              <a:ext uri="{FF2B5EF4-FFF2-40B4-BE49-F238E27FC236}">
                <a16:creationId xmlns:a16="http://schemas.microsoft.com/office/drawing/2014/main" id="{0D817CE8-CE11-FCBC-D266-EDC881D7D318}"/>
              </a:ext>
            </a:extLst>
          </p:cNvPr>
          <p:cNvGraphicFramePr/>
          <p:nvPr>
            <p:extLst>
              <p:ext uri="{D42A27DB-BD31-4B8C-83A1-F6EECF244321}">
                <p14:modId xmlns:p14="http://schemas.microsoft.com/office/powerpoint/2010/main" val="2592761222"/>
              </p:ext>
            </p:extLst>
          </p:nvPr>
        </p:nvGraphicFramePr>
        <p:xfrm>
          <a:off x="540069" y="1159497"/>
          <a:ext cx="10050445" cy="5382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Chart 14">
            <a:extLst>
              <a:ext uri="{FF2B5EF4-FFF2-40B4-BE49-F238E27FC236}">
                <a16:creationId xmlns:a16="http://schemas.microsoft.com/office/drawing/2014/main" id="{B4A3C4B0-78EB-B48D-FB72-015932C34E78}"/>
              </a:ext>
            </a:extLst>
          </p:cNvPr>
          <p:cNvGraphicFramePr>
            <a:graphicFrameLocks/>
          </p:cNvGraphicFramePr>
          <p:nvPr>
            <p:extLst>
              <p:ext uri="{D42A27DB-BD31-4B8C-83A1-F6EECF244321}">
                <p14:modId xmlns:p14="http://schemas.microsoft.com/office/powerpoint/2010/main" val="4290328539"/>
              </p:ext>
            </p:extLst>
          </p:nvPr>
        </p:nvGraphicFramePr>
        <p:xfrm>
          <a:off x="653143" y="1175658"/>
          <a:ext cx="10860833" cy="5169158"/>
        </p:xfrm>
        <a:graphic>
          <a:graphicData uri="http://schemas.openxmlformats.org/drawingml/2006/chart">
            <c:chart xmlns:c="http://schemas.openxmlformats.org/drawingml/2006/chart" xmlns:r="http://schemas.openxmlformats.org/officeDocument/2006/relationships" r:id="rId8"/>
          </a:graphicData>
        </a:graphic>
      </p:graphicFrame>
      <p:sp>
        <p:nvSpPr>
          <p:cNvPr id="16" name="TextBox 5">
            <a:extLst>
              <a:ext uri="{FF2B5EF4-FFF2-40B4-BE49-F238E27FC236}">
                <a16:creationId xmlns:a16="http://schemas.microsoft.com/office/drawing/2014/main" id="{F883F5E8-EE15-31A3-4D30-4353C69BAF47}"/>
              </a:ext>
            </a:extLst>
          </p:cNvPr>
          <p:cNvSpPr txBox="1"/>
          <p:nvPr/>
        </p:nvSpPr>
        <p:spPr>
          <a:xfrm>
            <a:off x="2171331" y="1365051"/>
            <a:ext cx="5103174" cy="264560"/>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BC Sans" pitchFamily="2" charset="0"/>
                <a:ea typeface="BC Sans" pitchFamily="2" charset="0"/>
              </a:rPr>
              <a:t>Kt of GHG per Million Dollar Output, Year 2022</a:t>
            </a:r>
          </a:p>
        </p:txBody>
      </p:sp>
    </p:spTree>
    <p:extLst>
      <p:ext uri="{BB962C8B-B14F-4D97-AF65-F5344CB8AC3E}">
        <p14:creationId xmlns:p14="http://schemas.microsoft.com/office/powerpoint/2010/main" val="492483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D7FF58-1503-750F-2646-E4DC30C2718B}"/>
              </a:ext>
            </a:extLst>
          </p:cNvPr>
          <p:cNvSpPr>
            <a:spLocks noGrp="1"/>
          </p:cNvSpPr>
          <p:nvPr>
            <p:ph type="title"/>
          </p:nvPr>
        </p:nvSpPr>
        <p:spPr>
          <a:xfrm>
            <a:off x="672029" y="337527"/>
            <a:ext cx="11409802" cy="587892"/>
          </a:xfrm>
        </p:spPr>
        <p:txBody>
          <a:bodyPr>
            <a:normAutofit fontScale="90000"/>
          </a:bodyPr>
          <a:lstStyle/>
          <a:p>
            <a:pPr defTabSz="914400">
              <a:lnSpc>
                <a:spcPct val="100000"/>
              </a:lnSpc>
              <a:spcBef>
                <a:spcPts val="0"/>
              </a:spcBef>
              <a:defRPr sz="1400" b="1" i="0" u="none" strike="noStrike" kern="1200" spc="0" baseline="0">
                <a:solidFill>
                  <a:sysClr val="windowText" lastClr="000000"/>
                </a:solidFill>
                <a:latin typeface="+mn-lt"/>
                <a:ea typeface="+mn-ea"/>
                <a:cs typeface="+mn-cs"/>
              </a:defRPr>
            </a:pPr>
            <a:r>
              <a:rPr lang="en-US" sz="3100" dirty="0">
                <a:solidFill>
                  <a:srgbClr val="002060"/>
                </a:solidFill>
                <a:latin typeface="BC Sans" pitchFamily="2" charset="0"/>
                <a:ea typeface="BC Sans" pitchFamily="2" charset="0"/>
              </a:rPr>
              <a:t>Top GHG Emitting Industries &amp; Consumption Sources</a:t>
            </a:r>
            <a:r>
              <a:rPr lang="en-US" sz="2800" dirty="0">
                <a:solidFill>
                  <a:srgbClr val="002060"/>
                </a:solidFill>
              </a:rPr>
              <a:t>        </a:t>
            </a:r>
            <a:br>
              <a:rPr lang="en-US" sz="2800" dirty="0">
                <a:solidFill>
                  <a:srgbClr val="002060"/>
                </a:solidFill>
              </a:rPr>
            </a:br>
            <a:br>
              <a:rPr lang="en-US" sz="2800" dirty="0">
                <a:solidFill>
                  <a:srgbClr val="002060"/>
                </a:solidFill>
              </a:rPr>
            </a:br>
            <a:br>
              <a:rPr lang="en-US" sz="2800" dirty="0">
                <a:solidFill>
                  <a:srgbClr val="002060"/>
                </a:solidFill>
                <a:latin typeface="BC Sans" pitchFamily="2" charset="0"/>
                <a:ea typeface="BC Sans" pitchFamily="2" charset="0"/>
              </a:rPr>
            </a:br>
            <a:br>
              <a:rPr kumimoji="0" lang="en-US" sz="2800" b="1" i="0" u="none" strike="noStrike" kern="1200" cap="none" spc="0" normalizeH="0" baseline="0" noProof="0" dirty="0">
                <a:ln>
                  <a:noFill/>
                </a:ln>
                <a:solidFill>
                  <a:srgbClr val="002060"/>
                </a:solidFill>
                <a:effectLst/>
                <a:uLnTx/>
                <a:uFillTx/>
                <a:latin typeface="BC Sans" pitchFamily="2" charset="0"/>
                <a:ea typeface="BC Sans" pitchFamily="2" charset="0"/>
              </a:rPr>
            </a:br>
            <a:r>
              <a:rPr kumimoji="0" lang="en-US" sz="2800" b="1" i="0" u="none" strike="noStrike" kern="1200" cap="none" spc="0" normalizeH="0" baseline="0" noProof="0" dirty="0">
                <a:ln>
                  <a:noFill/>
                </a:ln>
                <a:solidFill>
                  <a:srgbClr val="002060"/>
                </a:solidFill>
                <a:effectLst/>
                <a:uLnTx/>
                <a:uFillTx/>
              </a:rPr>
              <a:t> </a:t>
            </a:r>
            <a:endParaRPr lang="en-US" sz="2800" dirty="0">
              <a:solidFill>
                <a:srgbClr val="002060"/>
              </a:solidFill>
            </a:endParaRPr>
          </a:p>
        </p:txBody>
      </p:sp>
      <p:graphicFrame>
        <p:nvGraphicFramePr>
          <p:cNvPr id="6" name="Chart 5">
            <a:extLst>
              <a:ext uri="{FF2B5EF4-FFF2-40B4-BE49-F238E27FC236}">
                <a16:creationId xmlns:a16="http://schemas.microsoft.com/office/drawing/2014/main" id="{FD560CB3-0EED-1341-0DC2-0AA5B2C09A65}"/>
              </a:ext>
            </a:extLst>
          </p:cNvPr>
          <p:cNvGraphicFramePr>
            <a:graphicFrameLocks/>
          </p:cNvGraphicFramePr>
          <p:nvPr>
            <p:extLst>
              <p:ext uri="{D42A27DB-BD31-4B8C-83A1-F6EECF244321}">
                <p14:modId xmlns:p14="http://schemas.microsoft.com/office/powerpoint/2010/main" val="1162055801"/>
              </p:ext>
            </p:extLst>
          </p:nvPr>
        </p:nvGraphicFramePr>
        <p:xfrm>
          <a:off x="1451063" y="1279903"/>
          <a:ext cx="10055091" cy="50764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3">
            <a:extLst>
              <a:ext uri="{FF2B5EF4-FFF2-40B4-BE49-F238E27FC236}">
                <a16:creationId xmlns:a16="http://schemas.microsoft.com/office/drawing/2014/main" id="{F8535ECE-03F6-9690-1A8B-D4AC53186BD1}"/>
              </a:ext>
            </a:extLst>
          </p:cNvPr>
          <p:cNvSpPr txBox="1"/>
          <p:nvPr/>
        </p:nvSpPr>
        <p:spPr>
          <a:xfrm>
            <a:off x="313849" y="2600938"/>
            <a:ext cx="1542943" cy="600164"/>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spc="0" normalizeH="0" baseline="0" noProof="0" dirty="0">
                <a:ln>
                  <a:noFill/>
                </a:ln>
                <a:solidFill>
                  <a:sysClr val="windowText" lastClr="000000"/>
                </a:solidFill>
                <a:effectLst/>
                <a:uLnTx/>
                <a:uFillTx/>
                <a:latin typeface="BC Sans" pitchFamily="2" charset="0"/>
                <a:ea typeface="BC Sans" pitchFamily="2" charset="0"/>
              </a:rPr>
              <a:t>Kt GHG,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spc="0" normalizeH="0" baseline="0" noProof="0" dirty="0">
                <a:ln>
                  <a:noFill/>
                </a:ln>
                <a:solidFill>
                  <a:sysClr val="windowText" lastClr="000000"/>
                </a:solidFill>
                <a:effectLst/>
                <a:uLnTx/>
                <a:uFillTx/>
                <a:latin typeface="BC Sans" pitchFamily="2" charset="0"/>
                <a:ea typeface="BC Sans" pitchFamily="2" charset="0"/>
              </a:rPr>
              <a:t>Year 2022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i="0" u="none" strike="noStrike" kern="0" cap="none" spc="0" normalizeH="0" baseline="0" noProof="0" dirty="0">
              <a:ln>
                <a:noFill/>
              </a:ln>
              <a:solidFill>
                <a:sysClr val="windowText" lastClr="000000"/>
              </a:solidFill>
              <a:effectLst/>
              <a:uLnTx/>
              <a:uFillTx/>
              <a:latin typeface="BC Sans" pitchFamily="2" charset="0"/>
              <a:ea typeface="BC Sans" pitchFamily="2" charset="0"/>
            </a:endParaRPr>
          </a:p>
        </p:txBody>
      </p:sp>
    </p:spTree>
    <p:extLst>
      <p:ext uri="{BB962C8B-B14F-4D97-AF65-F5344CB8AC3E}">
        <p14:creationId xmlns:p14="http://schemas.microsoft.com/office/powerpoint/2010/main" val="1120489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D6B078-331A-4512-B50E-BEA3E8787358}"/>
              </a:ext>
            </a:extLst>
          </p:cNvPr>
          <p:cNvSpPr>
            <a:spLocks noGrp="1"/>
          </p:cNvSpPr>
          <p:nvPr>
            <p:ph type="title"/>
          </p:nvPr>
        </p:nvSpPr>
        <p:spPr>
          <a:xfrm>
            <a:off x="838200" y="365126"/>
            <a:ext cx="10515600" cy="964054"/>
          </a:xfrm>
        </p:spPr>
        <p:txBody>
          <a:bodyPr/>
          <a:lstStyle/>
          <a:p>
            <a:pPr rtl="0">
              <a:defRPr sz="1400" b="1" i="0" u="none" strike="noStrike" kern="1200" spc="0" baseline="0">
                <a:solidFill>
                  <a:sysClr val="windowText" lastClr="000000"/>
                </a:solidFill>
                <a:latin typeface="+mn-lt"/>
                <a:ea typeface="+mn-ea"/>
                <a:cs typeface="+mn-cs"/>
              </a:defRPr>
            </a:pPr>
            <a:r>
              <a:rPr lang="en-US" sz="2800" b="1" dirty="0">
                <a:solidFill>
                  <a:srgbClr val="002060"/>
                </a:solidFill>
                <a:latin typeface="BC Sans" pitchFamily="2" charset="0"/>
                <a:ea typeface="BC Sans" pitchFamily="2" charset="0"/>
              </a:rPr>
              <a:t>GHG</a:t>
            </a:r>
            <a:r>
              <a:rPr lang="en-US" sz="2800" b="1" baseline="0" dirty="0">
                <a:solidFill>
                  <a:srgbClr val="002060"/>
                </a:solidFill>
                <a:latin typeface="BC Sans" pitchFamily="2" charset="0"/>
                <a:ea typeface="BC Sans" pitchFamily="2" charset="0"/>
              </a:rPr>
              <a:t> Emissions by Tourism </a:t>
            </a:r>
            <a:r>
              <a:rPr lang="en-US" sz="2800" dirty="0">
                <a:solidFill>
                  <a:srgbClr val="002060"/>
                </a:solidFill>
                <a:latin typeface="BC Sans" pitchFamily="2" charset="0"/>
                <a:ea typeface="BC Sans" pitchFamily="2" charset="0"/>
              </a:rPr>
              <a:t>Spending</a:t>
            </a:r>
            <a:r>
              <a:rPr lang="en-US" sz="2800" b="1" baseline="0" dirty="0">
                <a:solidFill>
                  <a:srgbClr val="002060"/>
                </a:solidFill>
                <a:latin typeface="BC Sans" pitchFamily="2" charset="0"/>
                <a:ea typeface="BC Sans" pitchFamily="2" charset="0"/>
              </a:rPr>
              <a:t> Categories </a:t>
            </a:r>
            <a:br>
              <a:rPr lang="en-US" sz="2800" b="1" dirty="0">
                <a:solidFill>
                  <a:srgbClr val="002060"/>
                </a:solidFill>
                <a:latin typeface="BC Sans" pitchFamily="2" charset="0"/>
                <a:ea typeface="BC Sans" pitchFamily="2" charset="0"/>
              </a:rPr>
            </a:br>
            <a:endParaRPr lang="en-US" sz="2800" dirty="0">
              <a:solidFill>
                <a:srgbClr val="002060"/>
              </a:solidFill>
              <a:latin typeface="BC Sans" pitchFamily="2" charset="0"/>
              <a:ea typeface="BC Sans" pitchFamily="2" charset="0"/>
            </a:endParaRPr>
          </a:p>
        </p:txBody>
      </p:sp>
      <p:graphicFrame>
        <p:nvGraphicFramePr>
          <p:cNvPr id="2" name="Chart 1">
            <a:extLst>
              <a:ext uri="{FF2B5EF4-FFF2-40B4-BE49-F238E27FC236}">
                <a16:creationId xmlns:a16="http://schemas.microsoft.com/office/drawing/2014/main" id="{BAD0D89E-3E80-C939-47E0-DA947D0ECCD4}"/>
              </a:ext>
            </a:extLst>
          </p:cNvPr>
          <p:cNvGraphicFramePr>
            <a:graphicFrameLocks/>
          </p:cNvGraphicFramePr>
          <p:nvPr>
            <p:extLst>
              <p:ext uri="{D42A27DB-BD31-4B8C-83A1-F6EECF244321}">
                <p14:modId xmlns:p14="http://schemas.microsoft.com/office/powerpoint/2010/main" val="421227782"/>
              </p:ext>
            </p:extLst>
          </p:nvPr>
        </p:nvGraphicFramePr>
        <p:xfrm>
          <a:off x="1265416" y="1329180"/>
          <a:ext cx="10011266" cy="469454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2">
            <a:extLst>
              <a:ext uri="{FF2B5EF4-FFF2-40B4-BE49-F238E27FC236}">
                <a16:creationId xmlns:a16="http://schemas.microsoft.com/office/drawing/2014/main" id="{E8C7CF08-6B1F-2CDB-EDC9-A45CA05FB40F}"/>
              </a:ext>
            </a:extLst>
          </p:cNvPr>
          <p:cNvSpPr txBox="1"/>
          <p:nvPr/>
        </p:nvSpPr>
        <p:spPr>
          <a:xfrm>
            <a:off x="417004" y="3095771"/>
            <a:ext cx="1081563" cy="430887"/>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BS Sans"/>
              </a:rPr>
              <a:t>Kt. GHG,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BS Sans"/>
              </a:rPr>
              <a:t>Year</a:t>
            </a:r>
            <a:r>
              <a:rPr kumimoji="0" lang="en-US" sz="1100" b="0" i="0" u="none" strike="noStrike" kern="0" cap="none" spc="0" normalizeH="0" baseline="0" noProof="0" dirty="0">
                <a:ln>
                  <a:noFill/>
                </a:ln>
                <a:solidFill>
                  <a:sysClr val="windowText" lastClr="000000"/>
                </a:solidFill>
                <a:effectLst/>
                <a:uLnTx/>
                <a:uFillTx/>
                <a:latin typeface="BS Sans"/>
              </a:rPr>
              <a:t> 2022</a:t>
            </a:r>
          </a:p>
        </p:txBody>
      </p:sp>
    </p:spTree>
    <p:extLst>
      <p:ext uri="{BB962C8B-B14F-4D97-AF65-F5344CB8AC3E}">
        <p14:creationId xmlns:p14="http://schemas.microsoft.com/office/powerpoint/2010/main" val="2487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FED4C4-A4C0-A1AB-B90C-01964F257399}"/>
              </a:ext>
            </a:extLst>
          </p:cNvPr>
          <p:cNvSpPr>
            <a:spLocks noGrp="1"/>
          </p:cNvSpPr>
          <p:nvPr>
            <p:ph type="title"/>
          </p:nvPr>
        </p:nvSpPr>
        <p:spPr>
          <a:xfrm>
            <a:off x="592319" y="1086571"/>
            <a:ext cx="10515600" cy="841505"/>
          </a:xfrm>
        </p:spPr>
        <p:txBody>
          <a:bodyPr>
            <a:normAutofit/>
          </a:bodyPr>
          <a:lstStyle/>
          <a:p>
            <a:r>
              <a:rPr lang="en-CA" sz="2800" b="1" dirty="0">
                <a:solidFill>
                  <a:schemeClr val="bg2">
                    <a:lumMod val="90000"/>
                    <a:lumOff val="10000"/>
                  </a:schemeClr>
                </a:solidFill>
              </a:rPr>
              <a:t>            </a:t>
            </a:r>
            <a:endParaRPr lang="en-US" sz="2800" b="1" dirty="0">
              <a:solidFill>
                <a:schemeClr val="bg2">
                  <a:lumMod val="90000"/>
                  <a:lumOff val="10000"/>
                </a:schemeClr>
              </a:solidFill>
            </a:endParaRPr>
          </a:p>
        </p:txBody>
      </p:sp>
      <p:sp>
        <p:nvSpPr>
          <p:cNvPr id="8" name="Content Placeholder 7">
            <a:extLst>
              <a:ext uri="{FF2B5EF4-FFF2-40B4-BE49-F238E27FC236}">
                <a16:creationId xmlns:a16="http://schemas.microsoft.com/office/drawing/2014/main" id="{DFD84F5D-3AFF-DEAE-76E2-ED4CBF0CEEA3}"/>
              </a:ext>
            </a:extLst>
          </p:cNvPr>
          <p:cNvSpPr>
            <a:spLocks noGrp="1"/>
          </p:cNvSpPr>
          <p:nvPr>
            <p:ph type="body" idx="1"/>
          </p:nvPr>
        </p:nvSpPr>
        <p:spPr>
          <a:xfrm>
            <a:off x="674695" y="1538702"/>
            <a:ext cx="5157787" cy="545443"/>
          </a:xfrm>
        </p:spPr>
        <p:txBody>
          <a:bodyPr/>
          <a:lstStyle/>
          <a:p>
            <a:pPr marL="457200" marR="0" lvl="0" indent="-228600" algn="l" defTabSz="914400" rtl="0" eaLnBrk="1" fontAlgn="auto" latinLnBrk="0" hangingPunct="1">
              <a:lnSpc>
                <a:spcPct val="90000"/>
              </a:lnSpc>
              <a:spcBef>
                <a:spcPts val="1000"/>
              </a:spcBef>
              <a:spcAft>
                <a:spcPts val="0"/>
              </a:spcAft>
              <a:buClr>
                <a:srgbClr val="000000"/>
              </a:buClr>
              <a:buSzPts val="2400"/>
              <a:buFont typeface="Arial"/>
              <a:buNone/>
              <a:tabLst/>
              <a:defRPr/>
            </a:pPr>
            <a:r>
              <a:rPr kumimoji="0" lang="en-US" sz="1800" b="1" i="0" u="none" strike="noStrike" kern="0" cap="none" spc="0" normalizeH="0" baseline="0" noProof="0" dirty="0">
                <a:ln>
                  <a:noFill/>
                </a:ln>
                <a:solidFill>
                  <a:schemeClr val="accent2"/>
                </a:solidFill>
                <a:effectLst/>
                <a:uLnTx/>
                <a:uFillTx/>
                <a:latin typeface="BC Sans" pitchFamily="2" charset="0"/>
                <a:ea typeface="BC Sans" pitchFamily="2" charset="0"/>
                <a:sym typeface="Arial"/>
              </a:rPr>
              <a:t>Share of Tourism Sector GHG Emissions</a:t>
            </a:r>
          </a:p>
        </p:txBody>
      </p:sp>
      <p:sp>
        <p:nvSpPr>
          <p:cNvPr id="15" name="Text Placeholder 14">
            <a:extLst>
              <a:ext uri="{FF2B5EF4-FFF2-40B4-BE49-F238E27FC236}">
                <a16:creationId xmlns:a16="http://schemas.microsoft.com/office/drawing/2014/main" id="{826B48ED-12EA-2409-68EB-519082F54D02}"/>
              </a:ext>
            </a:extLst>
          </p:cNvPr>
          <p:cNvSpPr>
            <a:spLocks noGrp="1"/>
          </p:cNvSpPr>
          <p:nvPr>
            <p:ph type="body" idx="2"/>
          </p:nvPr>
        </p:nvSpPr>
        <p:spPr>
          <a:xfrm>
            <a:off x="6318854" y="1609320"/>
            <a:ext cx="5183188" cy="404208"/>
          </a:xfrm>
        </p:spPr>
        <p:txBody>
          <a:bodyPr>
            <a:normAutofit fontScale="92500" lnSpcReduction="20000"/>
          </a:bodyPr>
          <a:lstStyle/>
          <a:p>
            <a:pPr marL="114300" indent="0" algn="ctr">
              <a:buNone/>
            </a:pPr>
            <a:r>
              <a:rPr lang="en-CA" sz="1800" b="1" dirty="0">
                <a:solidFill>
                  <a:schemeClr val="accent3"/>
                </a:solidFill>
                <a:latin typeface="BC Sans" pitchFamily="2" charset="0"/>
                <a:ea typeface="BC Sans" pitchFamily="2" charset="0"/>
              </a:rPr>
              <a:t>GHG Intensity of Tourism</a:t>
            </a:r>
            <a:endParaRPr lang="en-US" sz="1800" b="1" dirty="0">
              <a:solidFill>
                <a:schemeClr val="accent3"/>
              </a:solidFill>
              <a:latin typeface="BC Sans" pitchFamily="2" charset="0"/>
              <a:ea typeface="BC Sans" pitchFamily="2" charset="0"/>
            </a:endParaRPr>
          </a:p>
        </p:txBody>
      </p:sp>
      <p:graphicFrame>
        <p:nvGraphicFramePr>
          <p:cNvPr id="11" name="Chart 10">
            <a:extLst>
              <a:ext uri="{FF2B5EF4-FFF2-40B4-BE49-F238E27FC236}">
                <a16:creationId xmlns:a16="http://schemas.microsoft.com/office/drawing/2014/main" id="{4EC6E067-BDE7-7105-7EED-B9393963F299}"/>
              </a:ext>
            </a:extLst>
          </p:cNvPr>
          <p:cNvGraphicFramePr>
            <a:graphicFrameLocks/>
          </p:cNvGraphicFramePr>
          <p:nvPr>
            <p:extLst>
              <p:ext uri="{D42A27DB-BD31-4B8C-83A1-F6EECF244321}">
                <p14:modId xmlns:p14="http://schemas.microsoft.com/office/powerpoint/2010/main" val="31632109"/>
              </p:ext>
            </p:extLst>
          </p:nvPr>
        </p:nvGraphicFramePr>
        <p:xfrm>
          <a:off x="763721" y="2451215"/>
          <a:ext cx="4979736" cy="3393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57F633FE-3C24-4652-2796-42ABEC04AC97}"/>
              </a:ext>
            </a:extLst>
          </p:cNvPr>
          <p:cNvGraphicFramePr>
            <a:graphicFrameLocks/>
          </p:cNvGraphicFramePr>
          <p:nvPr>
            <p:extLst>
              <p:ext uri="{D42A27DB-BD31-4B8C-83A1-F6EECF244321}">
                <p14:modId xmlns:p14="http://schemas.microsoft.com/office/powerpoint/2010/main" val="2370262829"/>
              </p:ext>
            </p:extLst>
          </p:nvPr>
        </p:nvGraphicFramePr>
        <p:xfrm>
          <a:off x="6700248" y="2475282"/>
          <a:ext cx="4801794" cy="3874416"/>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3">
            <a:extLst>
              <a:ext uri="{FF2B5EF4-FFF2-40B4-BE49-F238E27FC236}">
                <a16:creationId xmlns:a16="http://schemas.microsoft.com/office/drawing/2014/main" id="{2DC09664-E8DA-D712-B953-F00D9D5AD94B}"/>
              </a:ext>
            </a:extLst>
          </p:cNvPr>
          <p:cNvSpPr txBox="1">
            <a:spLocks/>
          </p:cNvSpPr>
          <p:nvPr/>
        </p:nvSpPr>
        <p:spPr>
          <a:xfrm>
            <a:off x="418641" y="257379"/>
            <a:ext cx="10388906" cy="82919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defRPr sz="1400" b="1" i="0" u="none" strike="noStrike" kern="1200" spc="0" baseline="0">
                <a:solidFill>
                  <a:sysClr val="windowText" lastClr="000000"/>
                </a:solidFill>
                <a:latin typeface="+mn-lt"/>
                <a:ea typeface="+mn-ea"/>
                <a:cs typeface="+mn-cs"/>
              </a:defRPr>
            </a:pPr>
            <a:br>
              <a:rPr lang="en-US" sz="2800" b="1" kern="1200" dirty="0">
                <a:solidFill>
                  <a:srgbClr val="002060"/>
                </a:solidFill>
                <a:latin typeface="+mn-lt"/>
                <a:ea typeface="+mn-ea"/>
                <a:cs typeface="+mn-cs"/>
              </a:rPr>
            </a:br>
            <a:r>
              <a:rPr lang="en-US" sz="2800" b="1" kern="1200" dirty="0">
                <a:solidFill>
                  <a:srgbClr val="002060"/>
                </a:solidFill>
                <a:latin typeface="+mn-lt"/>
                <a:ea typeface="+mn-ea"/>
                <a:cs typeface="+mn-cs"/>
              </a:rPr>
              <a:t>M</a:t>
            </a:r>
            <a:r>
              <a:rPr lang="en-US" sz="2800" b="1" dirty="0">
                <a:solidFill>
                  <a:srgbClr val="002060"/>
                </a:solidFill>
                <a:latin typeface="BC Sans" pitchFamily="2" charset="0"/>
                <a:ea typeface="BC Sans" pitchFamily="2" charset="0"/>
              </a:rPr>
              <a:t>easuring Progress to inform the </a:t>
            </a:r>
            <a:r>
              <a:rPr lang="en-US" sz="2800" b="1" dirty="0" err="1">
                <a:solidFill>
                  <a:srgbClr val="002060"/>
                </a:solidFill>
                <a:latin typeface="BC Sans" pitchFamily="2" charset="0"/>
                <a:ea typeface="BC Sans" pitchFamily="2" charset="0"/>
              </a:rPr>
              <a:t>CleanBC</a:t>
            </a:r>
            <a:r>
              <a:rPr lang="en-US" sz="2800" b="1" dirty="0">
                <a:solidFill>
                  <a:srgbClr val="002060"/>
                </a:solidFill>
                <a:latin typeface="BC Sans" pitchFamily="2" charset="0"/>
                <a:ea typeface="BC Sans" pitchFamily="2" charset="0"/>
              </a:rPr>
              <a:t> Strategy</a:t>
            </a:r>
            <a:br>
              <a:rPr lang="en-US" sz="2800" b="1" kern="1200" dirty="0">
                <a:solidFill>
                  <a:srgbClr val="002060"/>
                </a:solidFill>
                <a:latin typeface="BC Sans" pitchFamily="2" charset="0"/>
                <a:ea typeface="BC Sans" pitchFamily="2" charset="0"/>
                <a:cs typeface="+mn-cs"/>
              </a:rPr>
            </a:br>
            <a:endParaRPr lang="en-US" sz="2800" b="1" kern="1200" dirty="0">
              <a:solidFill>
                <a:srgbClr val="002060"/>
              </a:solidFill>
              <a:latin typeface="BC Sans" pitchFamily="2" charset="0"/>
              <a:ea typeface="BC Sans" pitchFamily="2" charset="0"/>
              <a:cs typeface="+mn-cs"/>
            </a:endParaRPr>
          </a:p>
        </p:txBody>
      </p:sp>
      <p:sp>
        <p:nvSpPr>
          <p:cNvPr id="3" name="Rectangle 2">
            <a:extLst>
              <a:ext uri="{FF2B5EF4-FFF2-40B4-BE49-F238E27FC236}">
                <a16:creationId xmlns:a16="http://schemas.microsoft.com/office/drawing/2014/main" id="{A3E317C9-EEC5-C908-D779-72202AB86EAD}"/>
              </a:ext>
            </a:extLst>
          </p:cNvPr>
          <p:cNvSpPr/>
          <p:nvPr/>
        </p:nvSpPr>
        <p:spPr>
          <a:xfrm>
            <a:off x="592319" y="2302526"/>
            <a:ext cx="5240163" cy="3679634"/>
          </a:xfrm>
          <a:prstGeom prst="rect">
            <a:avLst/>
          </a:prstGeom>
          <a:noFill/>
          <a:ln w="2222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D9167A-69DE-D1D0-786A-F4ADC1A54111}"/>
              </a:ext>
            </a:extLst>
          </p:cNvPr>
          <p:cNvSpPr/>
          <p:nvPr/>
        </p:nvSpPr>
        <p:spPr>
          <a:xfrm>
            <a:off x="6481063" y="2302526"/>
            <a:ext cx="5240163" cy="3679634"/>
          </a:xfrm>
          <a:prstGeom prst="rect">
            <a:avLst/>
          </a:prstGeom>
          <a:noFill/>
          <a:ln w="22225">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789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walking up stairs in the woods&#10;&#10;AI-generated content may be incorrect.">
            <a:extLst>
              <a:ext uri="{FF2B5EF4-FFF2-40B4-BE49-F238E27FC236}">
                <a16:creationId xmlns:a16="http://schemas.microsoft.com/office/drawing/2014/main" id="{0AE7159F-E585-02C8-1C52-070FDA16A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291" y="-98323"/>
            <a:ext cx="9621776" cy="6956323"/>
          </a:xfrm>
          <a:prstGeom prst="rect">
            <a:avLst/>
          </a:prstGeom>
        </p:spPr>
      </p:pic>
      <p:sp>
        <p:nvSpPr>
          <p:cNvPr id="5" name="Content Placeholder 4">
            <a:extLst>
              <a:ext uri="{FF2B5EF4-FFF2-40B4-BE49-F238E27FC236}">
                <a16:creationId xmlns:a16="http://schemas.microsoft.com/office/drawing/2014/main" id="{B492411E-D0B8-F80C-B67C-5794DCDAD6D3}"/>
              </a:ext>
            </a:extLst>
          </p:cNvPr>
          <p:cNvSpPr>
            <a:spLocks noGrp="1"/>
          </p:cNvSpPr>
          <p:nvPr>
            <p:ph idx="1"/>
          </p:nvPr>
        </p:nvSpPr>
        <p:spPr>
          <a:xfrm>
            <a:off x="475254" y="966236"/>
            <a:ext cx="7380719" cy="5512065"/>
          </a:xfrm>
        </p:spPr>
        <p:txBody>
          <a:bodyPr/>
          <a:lstStyle/>
          <a:p>
            <a:r>
              <a:rPr lang="en-CA" sz="2000" dirty="0"/>
              <a:t>One of the challenges of this approach is to ensure the alignment of industry outputs with corresponding emission profiles (240 output categories and 119 emission account categories by Statistics Canada). </a:t>
            </a:r>
          </a:p>
          <a:p>
            <a:pPr marL="0" indent="0">
              <a:buNone/>
            </a:pPr>
            <a:r>
              <a:rPr lang="en-CA" sz="2000" dirty="0"/>
              <a:t> </a:t>
            </a:r>
          </a:p>
          <a:p>
            <a:r>
              <a:rPr lang="en-CA" sz="2000" dirty="0"/>
              <a:t>Another limitation is data dependency of the multipliers: they reflect only recent emission intensity and may not be good predictors for future, as more environmentally friendly technologies and production processes are introduced. (Stats Canada’s GHG data is also three years behind..). (i.e. less pollution per every unit of output..)</a:t>
            </a:r>
          </a:p>
          <a:p>
            <a:endParaRPr lang="en-CA" sz="2000" dirty="0"/>
          </a:p>
          <a:p>
            <a:r>
              <a:rPr lang="en-CA" sz="2000" dirty="0">
                <a:solidFill>
                  <a:srgbClr val="231F20"/>
                </a:solidFill>
              </a:rPr>
              <a:t>Nevertheless, the </a:t>
            </a:r>
            <a:r>
              <a:rPr lang="en-CA" sz="2000" dirty="0"/>
              <a:t>economic modeling framework allows not only  to measure the GHG footprint of the tourism, but also progress in reducing GHG emissions over time and in comparison to other industries. </a:t>
            </a:r>
            <a:endParaRPr lang="en-CA" sz="2000" dirty="0">
              <a:solidFill>
                <a:srgbClr val="231F20"/>
              </a:solidFill>
            </a:endParaRPr>
          </a:p>
          <a:p>
            <a:endParaRPr lang="en-CA" sz="2000" dirty="0"/>
          </a:p>
          <a:p>
            <a:endParaRPr lang="en-CA" sz="2000" dirty="0"/>
          </a:p>
          <a:p>
            <a:pPr marL="0" indent="0">
              <a:buNone/>
            </a:pPr>
            <a:endParaRPr lang="en-CA" sz="2000" dirty="0"/>
          </a:p>
          <a:p>
            <a:pPr marL="0" indent="0">
              <a:buNone/>
            </a:pPr>
            <a:endParaRPr lang="en-CA" sz="2000" dirty="0"/>
          </a:p>
          <a:p>
            <a:pPr marL="0" indent="0">
              <a:buNone/>
            </a:pPr>
            <a:endParaRPr lang="en-CA" sz="2000" dirty="0"/>
          </a:p>
        </p:txBody>
      </p:sp>
      <p:sp>
        <p:nvSpPr>
          <p:cNvPr id="4" name="Title 3">
            <a:extLst>
              <a:ext uri="{FF2B5EF4-FFF2-40B4-BE49-F238E27FC236}">
                <a16:creationId xmlns:a16="http://schemas.microsoft.com/office/drawing/2014/main" id="{1CA5CFA5-EB1D-89DF-BABE-0A608B07953B}"/>
              </a:ext>
            </a:extLst>
          </p:cNvPr>
          <p:cNvSpPr>
            <a:spLocks noGrp="1"/>
          </p:cNvSpPr>
          <p:nvPr>
            <p:ph type="title"/>
          </p:nvPr>
        </p:nvSpPr>
        <p:spPr>
          <a:xfrm>
            <a:off x="571391" y="331164"/>
            <a:ext cx="6062673" cy="440432"/>
          </a:xfrm>
        </p:spPr>
        <p:txBody>
          <a:bodyPr/>
          <a:lstStyle/>
          <a:p>
            <a:pPr algn="ctr"/>
            <a:r>
              <a:rPr lang="en-CA" sz="2800" dirty="0"/>
              <a:t>Limitations and Key Takeaway</a:t>
            </a:r>
            <a:endParaRPr lang="en-US" sz="2800" dirty="0"/>
          </a:p>
        </p:txBody>
      </p:sp>
    </p:spTree>
    <p:extLst>
      <p:ext uri="{BB962C8B-B14F-4D97-AF65-F5344CB8AC3E}">
        <p14:creationId xmlns:p14="http://schemas.microsoft.com/office/powerpoint/2010/main" val="922107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5B4BB58-2927-8A9E-FDBE-5B5CB5596FE7}"/>
              </a:ext>
            </a:extLst>
          </p:cNvPr>
          <p:cNvSpPr>
            <a:spLocks noGrp="1"/>
          </p:cNvSpPr>
          <p:nvPr>
            <p:ph type="body" sz="quarter" idx="11"/>
          </p:nvPr>
        </p:nvSpPr>
        <p:spPr>
          <a:xfrm>
            <a:off x="8752899" y="5453401"/>
            <a:ext cx="3229551" cy="795467"/>
          </a:xfrm>
        </p:spPr>
        <p:txBody>
          <a:bodyPr/>
          <a:lstStyle/>
          <a:p>
            <a:r>
              <a:rPr lang="en-CA" sz="1600" dirty="0"/>
              <a:t>BC Stats public portal:</a:t>
            </a:r>
          </a:p>
          <a:p>
            <a:r>
              <a:rPr lang="en-CA" sz="1600" dirty="0"/>
              <a:t>https://dpdd.atlassian.net/servicedesk/customer/portal/12</a:t>
            </a:r>
          </a:p>
          <a:p>
            <a:endParaRPr lang="en-CA" sz="1600" u="sng" dirty="0"/>
          </a:p>
        </p:txBody>
      </p:sp>
      <p:sp>
        <p:nvSpPr>
          <p:cNvPr id="7" name="Text Placeholder 6">
            <a:extLst>
              <a:ext uri="{FF2B5EF4-FFF2-40B4-BE49-F238E27FC236}">
                <a16:creationId xmlns:a16="http://schemas.microsoft.com/office/drawing/2014/main" id="{FB6722C1-F27B-66ED-64B1-21986DD7DED9}"/>
              </a:ext>
            </a:extLst>
          </p:cNvPr>
          <p:cNvSpPr>
            <a:spLocks noGrp="1"/>
          </p:cNvSpPr>
          <p:nvPr>
            <p:ph type="body" idx="1"/>
          </p:nvPr>
        </p:nvSpPr>
        <p:spPr>
          <a:xfrm>
            <a:off x="8752899" y="4428255"/>
            <a:ext cx="2932215" cy="717551"/>
          </a:xfrm>
        </p:spPr>
        <p:txBody>
          <a:bodyPr/>
          <a:lstStyle/>
          <a:p>
            <a:r>
              <a:rPr lang="en-CA" dirty="0"/>
              <a:t>For any questions</a:t>
            </a:r>
          </a:p>
        </p:txBody>
      </p:sp>
      <p:sp>
        <p:nvSpPr>
          <p:cNvPr id="6" name="Title 5">
            <a:extLst>
              <a:ext uri="{FF2B5EF4-FFF2-40B4-BE49-F238E27FC236}">
                <a16:creationId xmlns:a16="http://schemas.microsoft.com/office/drawing/2014/main" id="{8083E8CC-8017-623A-308C-C576D4709211}"/>
              </a:ext>
            </a:extLst>
          </p:cNvPr>
          <p:cNvSpPr>
            <a:spLocks noGrp="1"/>
          </p:cNvSpPr>
          <p:nvPr>
            <p:ph type="title"/>
          </p:nvPr>
        </p:nvSpPr>
        <p:spPr>
          <a:xfrm>
            <a:off x="876246" y="5145806"/>
            <a:ext cx="3914830" cy="893044"/>
          </a:xfrm>
        </p:spPr>
        <p:txBody>
          <a:bodyPr/>
          <a:lstStyle/>
          <a:p>
            <a:r>
              <a:rPr lang="en-CA" dirty="0"/>
              <a:t>Thank you</a:t>
            </a:r>
          </a:p>
        </p:txBody>
      </p:sp>
      <p:sp>
        <p:nvSpPr>
          <p:cNvPr id="4" name="Footer Placeholder 3">
            <a:extLst>
              <a:ext uri="{FF2B5EF4-FFF2-40B4-BE49-F238E27FC236}">
                <a16:creationId xmlns:a16="http://schemas.microsoft.com/office/drawing/2014/main" id="{D98C60B9-9D07-7D51-3912-048AB5EB5714}"/>
              </a:ext>
            </a:extLst>
          </p:cNvPr>
          <p:cNvSpPr>
            <a:spLocks noGrp="1"/>
          </p:cNvSpPr>
          <p:nvPr>
            <p:ph type="ftr" sz="quarter" idx="4294967295"/>
          </p:nvPr>
        </p:nvSpPr>
        <p:spPr>
          <a:xfrm>
            <a:off x="11780098" y="552031"/>
            <a:ext cx="411902" cy="5667431"/>
          </a:xfrm>
        </p:spPr>
        <p:txBody>
          <a:bodyPr/>
          <a:lstStyle/>
          <a:p>
            <a:r>
              <a:rPr lang="en-CA"/>
              <a:t>Name of Presentation</a:t>
            </a:r>
          </a:p>
        </p:txBody>
      </p:sp>
      <p:sp>
        <p:nvSpPr>
          <p:cNvPr id="5" name="Slide Number Placeholder 4">
            <a:extLst>
              <a:ext uri="{FF2B5EF4-FFF2-40B4-BE49-F238E27FC236}">
                <a16:creationId xmlns:a16="http://schemas.microsoft.com/office/drawing/2014/main" id="{9826A2B6-FABE-C470-C283-5E137775D8E3}"/>
              </a:ext>
            </a:extLst>
          </p:cNvPr>
          <p:cNvSpPr>
            <a:spLocks noGrp="1"/>
          </p:cNvSpPr>
          <p:nvPr>
            <p:ph type="sldNum" sz="quarter" idx="4294967295"/>
          </p:nvPr>
        </p:nvSpPr>
        <p:spPr>
          <a:xfrm>
            <a:off x="11669781" y="6355969"/>
            <a:ext cx="522220" cy="365077"/>
          </a:xfrm>
        </p:spPr>
        <p:txBody>
          <a:bodyPr/>
          <a:lstStyle/>
          <a:p>
            <a:fld id="{891815AD-FF60-4C4A-90A6-5545E4304684}" type="slidenum">
              <a:rPr lang="en-CA" smtClean="0"/>
              <a:t>15</a:t>
            </a:fld>
            <a:endParaRPr lang="en-CA"/>
          </a:p>
        </p:txBody>
      </p:sp>
    </p:spTree>
    <p:extLst>
      <p:ext uri="{BB962C8B-B14F-4D97-AF65-F5344CB8AC3E}">
        <p14:creationId xmlns:p14="http://schemas.microsoft.com/office/powerpoint/2010/main" val="3934720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D80E83B-2BC6-EBB0-5F26-6F274AA4ADA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99B1768-173B-7C8A-3F03-3DED42A7D0EF}"/>
              </a:ext>
            </a:extLst>
          </p:cNvPr>
          <p:cNvSpPr>
            <a:spLocks noGrp="1"/>
          </p:cNvSpPr>
          <p:nvPr>
            <p:ph idx="1"/>
          </p:nvPr>
        </p:nvSpPr>
        <p:spPr>
          <a:xfrm>
            <a:off x="477716" y="1471072"/>
            <a:ext cx="5642610" cy="4165963"/>
          </a:xfrm>
        </p:spPr>
        <p:txBody>
          <a:bodyPr/>
          <a:lstStyle/>
          <a:p>
            <a:r>
              <a:rPr lang="en-US" sz="2000" dirty="0"/>
              <a:t>Explain how our economic modelling approach estimates the impact of tourism on greenhouse gas (GHG) emissions</a:t>
            </a:r>
          </a:p>
          <a:p>
            <a:r>
              <a:rPr lang="en-US" sz="2000" dirty="0"/>
              <a:t>Show how the approach integrates the tourism model with Statistics Canada’s industry-level GHG emissions data</a:t>
            </a:r>
          </a:p>
          <a:p>
            <a:r>
              <a:rPr lang="en-US" sz="2000" dirty="0"/>
              <a:t>Explore how this approach can be used to assess emission intensity of tourism industry over time.</a:t>
            </a:r>
            <a:endParaRPr lang="en-CA" sz="2000" dirty="0"/>
          </a:p>
        </p:txBody>
      </p:sp>
      <p:sp>
        <p:nvSpPr>
          <p:cNvPr id="7" name="Title 6">
            <a:extLst>
              <a:ext uri="{FF2B5EF4-FFF2-40B4-BE49-F238E27FC236}">
                <a16:creationId xmlns:a16="http://schemas.microsoft.com/office/drawing/2014/main" id="{1233AB8C-FF76-8BD9-ECBA-DE9E19BBF7B9}"/>
              </a:ext>
            </a:extLst>
          </p:cNvPr>
          <p:cNvSpPr>
            <a:spLocks noGrp="1"/>
          </p:cNvSpPr>
          <p:nvPr>
            <p:ph type="title"/>
          </p:nvPr>
        </p:nvSpPr>
        <p:spPr>
          <a:xfrm>
            <a:off x="477716" y="419568"/>
            <a:ext cx="4457010" cy="480131"/>
          </a:xfrm>
        </p:spPr>
        <p:txBody>
          <a:bodyPr/>
          <a:lstStyle/>
          <a:p>
            <a:r>
              <a:rPr lang="en-CA" sz="2800" dirty="0"/>
              <a:t>Today’s Objective</a:t>
            </a:r>
          </a:p>
        </p:txBody>
      </p:sp>
      <p:pic>
        <p:nvPicPr>
          <p:cNvPr id="3" name="Picture 2">
            <a:extLst>
              <a:ext uri="{FF2B5EF4-FFF2-40B4-BE49-F238E27FC236}">
                <a16:creationId xmlns:a16="http://schemas.microsoft.com/office/drawing/2014/main" id="{FD54F02F-D5CB-C0EE-74ED-45EEB910311B}"/>
              </a:ext>
            </a:extLst>
          </p:cNvPr>
          <p:cNvPicPr>
            <a:picLocks noChangeAspect="1"/>
          </p:cNvPicPr>
          <p:nvPr/>
        </p:nvPicPr>
        <p:blipFill>
          <a:blip r:embed="rId3"/>
          <a:stretch>
            <a:fillRect/>
          </a:stretch>
        </p:blipFill>
        <p:spPr>
          <a:xfrm>
            <a:off x="6391468" y="1054360"/>
            <a:ext cx="5523723" cy="5439746"/>
          </a:xfrm>
          <a:prstGeom prst="rect">
            <a:avLst/>
          </a:prstGeom>
        </p:spPr>
      </p:pic>
    </p:spTree>
    <p:extLst>
      <p:ext uri="{BB962C8B-B14F-4D97-AF65-F5344CB8AC3E}">
        <p14:creationId xmlns:p14="http://schemas.microsoft.com/office/powerpoint/2010/main" val="935492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487FE-B36F-8CC0-1C25-2444BCF67F2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2967A5-EED7-7DA1-3E90-F7CBB90A98B2}"/>
              </a:ext>
            </a:extLst>
          </p:cNvPr>
          <p:cNvSpPr>
            <a:spLocks noGrp="1"/>
          </p:cNvSpPr>
          <p:nvPr>
            <p:ph type="sldNum" sz="quarter" idx="11"/>
          </p:nvPr>
        </p:nvSpPr>
        <p:spPr/>
        <p:txBody>
          <a:bodyPr/>
          <a:lstStyle/>
          <a:p>
            <a:fld id="{891815AD-FF60-4C4A-90A6-5545E4304684}" type="slidenum">
              <a:rPr lang="en-CA" smtClean="0"/>
              <a:pPr/>
              <a:t>3</a:t>
            </a:fld>
            <a:endParaRPr lang="en-CA"/>
          </a:p>
        </p:txBody>
      </p:sp>
      <p:sp>
        <p:nvSpPr>
          <p:cNvPr id="5" name="Content Placeholder 4">
            <a:extLst>
              <a:ext uri="{FF2B5EF4-FFF2-40B4-BE49-F238E27FC236}">
                <a16:creationId xmlns:a16="http://schemas.microsoft.com/office/drawing/2014/main" id="{97D09641-859C-A3A5-08F0-9D0CADCEFE6F}"/>
              </a:ext>
            </a:extLst>
          </p:cNvPr>
          <p:cNvSpPr>
            <a:spLocks noGrp="1"/>
          </p:cNvSpPr>
          <p:nvPr>
            <p:ph idx="1"/>
          </p:nvPr>
        </p:nvSpPr>
        <p:spPr>
          <a:xfrm>
            <a:off x="739077" y="1078568"/>
            <a:ext cx="5714256" cy="4297680"/>
          </a:xfrm>
        </p:spPr>
        <p:txBody>
          <a:bodyPr/>
          <a:lstStyle/>
          <a:p>
            <a:r>
              <a:rPr lang="en-CA" sz="2000" dirty="0"/>
              <a:t>Purpose: Supports </a:t>
            </a:r>
            <a:r>
              <a:rPr lang="en-US" sz="2000" dirty="0"/>
              <a:t>British Columbia’s (BC) progress toward climate action targets and climate change resilience</a:t>
            </a:r>
          </a:p>
          <a:p>
            <a:r>
              <a:rPr lang="en-CA" sz="2000" dirty="0"/>
              <a:t>CleanBC Strategy: Part of </a:t>
            </a:r>
            <a:r>
              <a:rPr lang="en-US" sz="2000" dirty="0"/>
              <a:t>The Sustainability &amp; Climate Adaptation Data Framework to guide evidence-based decision-making. </a:t>
            </a:r>
          </a:p>
          <a:p>
            <a:r>
              <a:rPr lang="en-US" sz="2000" dirty="0"/>
              <a:t>Application: Helps BC’s tourism industry identify ways to build a cleaner, more climate-resilient sector.</a:t>
            </a:r>
          </a:p>
          <a:p>
            <a:r>
              <a:rPr lang="en-US" sz="2000" dirty="0"/>
              <a:t>For more details:</a:t>
            </a:r>
          </a:p>
          <a:p>
            <a:pPr marL="538163" indent="-274638">
              <a:buFont typeface="Arial" panose="020B0604020202020204" pitchFamily="34" charset="0"/>
              <a:buChar char="•"/>
            </a:pPr>
            <a:r>
              <a:rPr lang="en-US" sz="2000" dirty="0">
                <a:hlinkClick r:id="rId3">
                  <a:extLst>
                    <a:ext uri="{A12FA001-AC4F-418D-AE19-62706E023703}">
                      <ahyp:hlinkClr xmlns:ahyp="http://schemas.microsoft.com/office/drawing/2018/hyperlinkcolor" val="tx"/>
                    </a:ext>
                  </a:extLst>
                </a:hlinkClick>
              </a:rPr>
              <a:t>https://www2.gov.bc.ca/assets/gov/environment/climate- change/action/</a:t>
            </a:r>
            <a:r>
              <a:rPr lang="en-US" sz="2000" dirty="0" err="1">
                <a:hlinkClick r:id="rId3">
                  <a:extLst>
                    <a:ext uri="{A12FA001-AC4F-418D-AE19-62706E023703}">
                      <ahyp:hlinkClr xmlns:ahyp="http://schemas.microsoft.com/office/drawing/2018/hyperlinkcolor" val="tx"/>
                    </a:ext>
                  </a:extLst>
                </a:hlinkClick>
              </a:rPr>
              <a:t>cleanbc</a:t>
            </a:r>
            <a:r>
              <a:rPr lang="en-US" sz="2000" dirty="0">
                <a:hlinkClick r:id="rId3">
                  <a:extLst>
                    <a:ext uri="{A12FA001-AC4F-418D-AE19-62706E023703}">
                      <ahyp:hlinkClr xmlns:ahyp="http://schemas.microsoft.com/office/drawing/2018/hyperlinkcolor" val="tx"/>
                    </a:ext>
                  </a:extLst>
                </a:hlinkClick>
              </a:rPr>
              <a:t>/cleanbc_2018-bc-climate-strategy.pdf </a:t>
            </a:r>
            <a:endParaRPr lang="en-US" sz="2000" dirty="0"/>
          </a:p>
          <a:p>
            <a:pPr marL="538163" indent="-274638">
              <a:buFont typeface="Arial" panose="020B0604020202020204" pitchFamily="34" charset="0"/>
              <a:buChar char="•"/>
            </a:pPr>
            <a:r>
              <a:rPr lang="en-US" sz="2000" dirty="0">
                <a:hlinkClick r:id="rId4"/>
              </a:rPr>
              <a:t>https://www.destinationbc.ca/</a:t>
            </a:r>
            <a:endParaRPr lang="en-US" sz="2000" dirty="0"/>
          </a:p>
          <a:p>
            <a:endParaRPr lang="en-US" dirty="0"/>
          </a:p>
          <a:p>
            <a:endParaRPr lang="en-US" dirty="0"/>
          </a:p>
          <a:p>
            <a:endParaRPr lang="en-US" dirty="0"/>
          </a:p>
          <a:p>
            <a:endParaRPr lang="en-US" dirty="0"/>
          </a:p>
          <a:p>
            <a:pPr lvl="1"/>
            <a:br>
              <a:rPr lang="en-US" dirty="0"/>
            </a:br>
            <a:endParaRPr lang="en-US" dirty="0"/>
          </a:p>
          <a:p>
            <a:endParaRPr lang="en-US" dirty="0"/>
          </a:p>
          <a:p>
            <a:endParaRPr lang="en-US" dirty="0"/>
          </a:p>
          <a:p>
            <a:endParaRPr lang="en-US" dirty="0"/>
          </a:p>
        </p:txBody>
      </p:sp>
      <p:pic>
        <p:nvPicPr>
          <p:cNvPr id="2052" name="Picture 4">
            <a:extLst>
              <a:ext uri="{FF2B5EF4-FFF2-40B4-BE49-F238E27FC236}">
                <a16:creationId xmlns:a16="http://schemas.microsoft.com/office/drawing/2014/main" id="{71D6B6F6-7558-E1D4-6FF1-BC606AEEA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132" y="1130976"/>
            <a:ext cx="5241800" cy="52918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6">
            <a:extLst>
              <a:ext uri="{FF2B5EF4-FFF2-40B4-BE49-F238E27FC236}">
                <a16:creationId xmlns:a16="http://schemas.microsoft.com/office/drawing/2014/main" id="{BF3A3F83-A6A8-7647-C98D-95CBA414B377}"/>
              </a:ext>
            </a:extLst>
          </p:cNvPr>
          <p:cNvSpPr txBox="1">
            <a:spLocks/>
          </p:cNvSpPr>
          <p:nvPr/>
        </p:nvSpPr>
        <p:spPr>
          <a:xfrm>
            <a:off x="477716" y="419568"/>
            <a:ext cx="4457010" cy="480131"/>
          </a:xfrm>
          <a:prstGeom prst="rect">
            <a:avLst/>
          </a:prstGeom>
        </p:spPr>
        <p:txBody>
          <a:bodyPr vert="horz" lIns="91440" tIns="45720" rIns="91440" bIns="45720" rtlCol="0" anchor="t">
            <a:noAutofit/>
          </a:bodyPr>
          <a:lstStyle>
            <a:lvl1pPr algn="l" defTabSz="914217" rtl="0" eaLnBrk="1" latinLnBrk="0" hangingPunct="1">
              <a:lnSpc>
                <a:spcPct val="90000"/>
              </a:lnSpc>
              <a:spcBef>
                <a:spcPct val="0"/>
              </a:spcBef>
              <a:buNone/>
              <a:defRPr sz="4999" b="1" kern="1200">
                <a:solidFill>
                  <a:schemeClr val="accent1"/>
                </a:solidFill>
                <a:latin typeface="+mj-lt"/>
                <a:ea typeface="+mj-ea"/>
                <a:cs typeface="+mj-cs"/>
              </a:defRPr>
            </a:lvl1pPr>
          </a:lstStyle>
          <a:p>
            <a:r>
              <a:rPr lang="en-CA" sz="2800" dirty="0"/>
              <a:t>Project Background</a:t>
            </a:r>
          </a:p>
        </p:txBody>
      </p:sp>
    </p:spTree>
    <p:extLst>
      <p:ext uri="{BB962C8B-B14F-4D97-AF65-F5344CB8AC3E}">
        <p14:creationId xmlns:p14="http://schemas.microsoft.com/office/powerpoint/2010/main" val="383873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
          <p:cNvPicPr preferRelativeResize="0"/>
          <p:nvPr/>
        </p:nvPicPr>
        <p:blipFill rotWithShape="1">
          <a:blip r:embed="rId3">
            <a:alphaModFix/>
          </a:blip>
          <a:srcRect t="5228" b="59134"/>
          <a:stretch/>
        </p:blipFill>
        <p:spPr>
          <a:xfrm>
            <a:off x="0" y="-99"/>
            <a:ext cx="12192000" cy="3260876"/>
          </a:xfrm>
          <a:prstGeom prst="rect">
            <a:avLst/>
          </a:prstGeom>
          <a:noFill/>
          <a:ln>
            <a:noFill/>
          </a:ln>
        </p:spPr>
      </p:pic>
      <p:grpSp>
        <p:nvGrpSpPr>
          <p:cNvPr id="185" name="Google Shape;185;p3"/>
          <p:cNvGrpSpPr/>
          <p:nvPr/>
        </p:nvGrpSpPr>
        <p:grpSpPr>
          <a:xfrm>
            <a:off x="456056" y="3454490"/>
            <a:ext cx="11365976" cy="1610508"/>
            <a:chOff x="327399" y="2673404"/>
            <a:chExt cx="8524482" cy="1207881"/>
          </a:xfrm>
        </p:grpSpPr>
        <p:grpSp>
          <p:nvGrpSpPr>
            <p:cNvPr id="186" name="Google Shape;186;p3"/>
            <p:cNvGrpSpPr/>
            <p:nvPr/>
          </p:nvGrpSpPr>
          <p:grpSpPr>
            <a:xfrm>
              <a:off x="327399" y="3132160"/>
              <a:ext cx="8524482" cy="749125"/>
              <a:chOff x="112399" y="3513886"/>
              <a:chExt cx="8609147" cy="756567"/>
            </a:xfrm>
          </p:grpSpPr>
          <p:pic>
            <p:nvPicPr>
              <p:cNvPr id="187" name="Google Shape;187;p3"/>
              <p:cNvPicPr preferRelativeResize="0"/>
              <p:nvPr/>
            </p:nvPicPr>
            <p:blipFill rotWithShape="1">
              <a:blip r:embed="rId4">
                <a:alphaModFix/>
              </a:blip>
              <a:srcRect/>
              <a:stretch/>
            </p:blipFill>
            <p:spPr>
              <a:xfrm>
                <a:off x="3284489" y="3734797"/>
                <a:ext cx="742491" cy="359694"/>
              </a:xfrm>
              <a:prstGeom prst="rect">
                <a:avLst/>
              </a:prstGeom>
              <a:noFill/>
              <a:ln>
                <a:noFill/>
              </a:ln>
            </p:spPr>
          </p:pic>
          <p:pic>
            <p:nvPicPr>
              <p:cNvPr id="188" name="Google Shape;188;p3"/>
              <p:cNvPicPr preferRelativeResize="0"/>
              <p:nvPr/>
            </p:nvPicPr>
            <p:blipFill rotWithShape="1">
              <a:blip r:embed="rId5">
                <a:alphaModFix/>
              </a:blip>
              <a:srcRect/>
              <a:stretch/>
            </p:blipFill>
            <p:spPr>
              <a:xfrm>
                <a:off x="4433302" y="3588541"/>
                <a:ext cx="654266" cy="607251"/>
              </a:xfrm>
              <a:prstGeom prst="rect">
                <a:avLst/>
              </a:prstGeom>
              <a:noFill/>
              <a:ln>
                <a:noFill/>
              </a:ln>
            </p:spPr>
          </p:pic>
          <p:pic>
            <p:nvPicPr>
              <p:cNvPr id="189" name="Google Shape;189;p3"/>
              <p:cNvPicPr preferRelativeResize="0"/>
              <p:nvPr/>
            </p:nvPicPr>
            <p:blipFill rotWithShape="1">
              <a:blip r:embed="rId6">
                <a:alphaModFix/>
              </a:blip>
              <a:srcRect/>
              <a:stretch/>
            </p:blipFill>
            <p:spPr>
              <a:xfrm>
                <a:off x="6721380" y="3513886"/>
                <a:ext cx="756570" cy="756567"/>
              </a:xfrm>
              <a:prstGeom prst="rect">
                <a:avLst/>
              </a:prstGeom>
              <a:noFill/>
              <a:ln>
                <a:noFill/>
              </a:ln>
            </p:spPr>
          </p:pic>
          <p:pic>
            <p:nvPicPr>
              <p:cNvPr id="190" name="Google Shape;190;p3"/>
              <p:cNvPicPr preferRelativeResize="0"/>
              <p:nvPr/>
            </p:nvPicPr>
            <p:blipFill rotWithShape="1">
              <a:blip r:embed="rId7">
                <a:alphaModFix/>
              </a:blip>
              <a:srcRect/>
              <a:stretch/>
            </p:blipFill>
            <p:spPr>
              <a:xfrm>
                <a:off x="7884273" y="3660138"/>
                <a:ext cx="837273" cy="471301"/>
              </a:xfrm>
              <a:prstGeom prst="rect">
                <a:avLst/>
              </a:prstGeom>
              <a:noFill/>
              <a:ln>
                <a:noFill/>
              </a:ln>
            </p:spPr>
          </p:pic>
          <p:pic>
            <p:nvPicPr>
              <p:cNvPr id="191" name="Google Shape;191;p3"/>
              <p:cNvPicPr preferRelativeResize="0"/>
              <p:nvPr/>
            </p:nvPicPr>
            <p:blipFill rotWithShape="1">
              <a:blip r:embed="rId8">
                <a:alphaModFix/>
              </a:blip>
              <a:srcRect/>
              <a:stretch/>
            </p:blipFill>
            <p:spPr>
              <a:xfrm>
                <a:off x="5493890" y="3588543"/>
                <a:ext cx="821168" cy="607251"/>
              </a:xfrm>
              <a:prstGeom prst="rect">
                <a:avLst/>
              </a:prstGeom>
              <a:noFill/>
              <a:ln>
                <a:noFill/>
              </a:ln>
            </p:spPr>
          </p:pic>
          <p:pic>
            <p:nvPicPr>
              <p:cNvPr id="192" name="Google Shape;192;p3"/>
              <p:cNvPicPr preferRelativeResize="0"/>
              <p:nvPr/>
            </p:nvPicPr>
            <p:blipFill rotWithShape="1">
              <a:blip r:embed="rId9">
                <a:alphaModFix/>
              </a:blip>
              <a:srcRect/>
              <a:stretch/>
            </p:blipFill>
            <p:spPr>
              <a:xfrm>
                <a:off x="1892861" y="3662188"/>
                <a:ext cx="985317" cy="459960"/>
              </a:xfrm>
              <a:prstGeom prst="rect">
                <a:avLst/>
              </a:prstGeom>
              <a:noFill/>
              <a:ln>
                <a:noFill/>
              </a:ln>
            </p:spPr>
          </p:pic>
          <p:pic>
            <p:nvPicPr>
              <p:cNvPr id="193" name="Google Shape;193;p3"/>
              <p:cNvPicPr preferRelativeResize="0"/>
              <p:nvPr/>
            </p:nvPicPr>
            <p:blipFill rotWithShape="1">
              <a:blip r:embed="rId10">
                <a:alphaModFix/>
              </a:blip>
              <a:srcRect l="-416" r="-547" b="-6022"/>
              <a:stretch/>
            </p:blipFill>
            <p:spPr>
              <a:xfrm>
                <a:off x="112399" y="3698934"/>
                <a:ext cx="1374130" cy="360741"/>
              </a:xfrm>
              <a:prstGeom prst="rect">
                <a:avLst/>
              </a:prstGeom>
              <a:noFill/>
              <a:ln>
                <a:noFill/>
              </a:ln>
            </p:spPr>
          </p:pic>
        </p:grpSp>
        <p:grpSp>
          <p:nvGrpSpPr>
            <p:cNvPr id="194" name="Google Shape;194;p3"/>
            <p:cNvGrpSpPr/>
            <p:nvPr/>
          </p:nvGrpSpPr>
          <p:grpSpPr>
            <a:xfrm>
              <a:off x="427934" y="2673404"/>
              <a:ext cx="8244000" cy="234122"/>
              <a:chOff x="696000" y="5066491"/>
              <a:chExt cx="10742494" cy="301009"/>
            </a:xfrm>
          </p:grpSpPr>
          <p:cxnSp>
            <p:nvCxnSpPr>
              <p:cNvPr id="195" name="Google Shape;195;p3"/>
              <p:cNvCxnSpPr/>
              <p:nvPr/>
            </p:nvCxnSpPr>
            <p:spPr>
              <a:xfrm rot="10800000">
                <a:off x="696000" y="5367500"/>
                <a:ext cx="10742494" cy="0"/>
              </a:xfrm>
              <a:prstGeom prst="straightConnector1">
                <a:avLst/>
              </a:prstGeom>
              <a:noFill/>
              <a:ln w="19050" cap="flat" cmpd="sng">
                <a:solidFill>
                  <a:srgbClr val="B2B2B2"/>
                </a:solidFill>
                <a:prstDash val="dash"/>
                <a:round/>
                <a:headEnd type="none" w="sm" len="sm"/>
                <a:tailEnd type="none" w="sm" len="sm"/>
              </a:ln>
            </p:spPr>
          </p:cxnSp>
          <p:cxnSp>
            <p:nvCxnSpPr>
              <p:cNvPr id="196" name="Google Shape;196;p3"/>
              <p:cNvCxnSpPr/>
              <p:nvPr/>
            </p:nvCxnSpPr>
            <p:spPr>
              <a:xfrm>
                <a:off x="6118860" y="5066491"/>
                <a:ext cx="0" cy="231425"/>
              </a:xfrm>
              <a:prstGeom prst="straightConnector1">
                <a:avLst/>
              </a:prstGeom>
              <a:noFill/>
              <a:ln w="19050" cap="flat" cmpd="sng">
                <a:solidFill>
                  <a:srgbClr val="B2B2B2"/>
                </a:solidFill>
                <a:prstDash val="dash"/>
                <a:round/>
                <a:headEnd type="none" w="sm" len="sm"/>
                <a:tailEnd type="none" w="sm" len="sm"/>
              </a:ln>
            </p:spPr>
          </p:cxnSp>
        </p:grpSp>
      </p:grpSp>
      <p:grpSp>
        <p:nvGrpSpPr>
          <p:cNvPr id="197" name="Google Shape;197;p3"/>
          <p:cNvGrpSpPr/>
          <p:nvPr/>
        </p:nvGrpSpPr>
        <p:grpSpPr>
          <a:xfrm>
            <a:off x="719712" y="5357586"/>
            <a:ext cx="10496229" cy="1194740"/>
            <a:chOff x="-357172" y="268264"/>
            <a:chExt cx="9823481" cy="1118165"/>
          </a:xfrm>
        </p:grpSpPr>
        <p:sp>
          <p:nvSpPr>
            <p:cNvPr id="198" name="Google Shape;198;p3"/>
            <p:cNvSpPr txBox="1"/>
            <p:nvPr/>
          </p:nvSpPr>
          <p:spPr>
            <a:xfrm>
              <a:off x="2285089" y="537063"/>
              <a:ext cx="4509300" cy="7683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533"/>
                <a:buFont typeface="Arial"/>
                <a:buNone/>
                <a:tabLst/>
                <a:defRPr/>
              </a:pPr>
              <a:r>
                <a:rPr kumimoji="0" lang="en-US" sz="4533" b="1" i="0" u="none" strike="noStrike" kern="0" cap="none" spc="0" normalizeH="0" baseline="0" noProof="0">
                  <a:ln>
                    <a:noFill/>
                  </a:ln>
                  <a:solidFill>
                    <a:srgbClr val="404040"/>
                  </a:solidFill>
                  <a:effectLst/>
                  <a:uLnTx/>
                  <a:uFillTx/>
                  <a:latin typeface="Arial"/>
                  <a:ea typeface="Arial"/>
                  <a:cs typeface="Arial"/>
                  <a:sym typeface="Arial"/>
                </a:rPr>
                <a:t>$3 MILLION</a:t>
              </a:r>
              <a:endParaRPr kumimoji="0" sz="4533" b="1" i="0" u="none" strike="noStrike" kern="0" cap="none" spc="0" normalizeH="0" baseline="0" noProof="0">
                <a:ln>
                  <a:noFill/>
                </a:ln>
                <a:solidFill>
                  <a:srgbClr val="404040"/>
                </a:solidFill>
                <a:effectLst/>
                <a:uLnTx/>
                <a:uFillTx/>
                <a:latin typeface="Arial"/>
                <a:ea typeface="Arial"/>
                <a:cs typeface="Arial"/>
                <a:sym typeface="Arial"/>
              </a:endParaRPr>
            </a:p>
          </p:txBody>
        </p:sp>
        <p:pic>
          <p:nvPicPr>
            <p:cNvPr id="199" name="Google Shape;199;p3"/>
            <p:cNvPicPr preferRelativeResize="0"/>
            <p:nvPr/>
          </p:nvPicPr>
          <p:blipFill rotWithShape="1">
            <a:blip r:embed="rId11">
              <a:alphaModFix/>
            </a:blip>
            <a:srcRect/>
            <a:stretch/>
          </p:blipFill>
          <p:spPr>
            <a:xfrm>
              <a:off x="-357172" y="268264"/>
              <a:ext cx="2671780" cy="1118165"/>
            </a:xfrm>
            <a:prstGeom prst="rect">
              <a:avLst/>
            </a:prstGeom>
            <a:noFill/>
            <a:ln>
              <a:noFill/>
            </a:ln>
          </p:spPr>
        </p:pic>
        <p:pic>
          <p:nvPicPr>
            <p:cNvPr id="200" name="Google Shape;200;p3"/>
            <p:cNvPicPr preferRelativeResize="0"/>
            <p:nvPr/>
          </p:nvPicPr>
          <p:blipFill rotWithShape="1">
            <a:blip r:embed="rId12">
              <a:alphaModFix/>
            </a:blip>
            <a:srcRect/>
            <a:stretch/>
          </p:blipFill>
          <p:spPr>
            <a:xfrm>
              <a:off x="6794529" y="524110"/>
              <a:ext cx="2671780" cy="862319"/>
            </a:xfrm>
            <a:prstGeom prst="rect">
              <a:avLst/>
            </a:prstGeom>
            <a:noFill/>
            <a:ln>
              <a:noFill/>
            </a:ln>
          </p:spPr>
        </p:pic>
      </p:grpSp>
      <p:grpSp>
        <p:nvGrpSpPr>
          <p:cNvPr id="201" name="Google Shape;201;p3"/>
          <p:cNvGrpSpPr/>
          <p:nvPr/>
        </p:nvGrpSpPr>
        <p:grpSpPr>
          <a:xfrm rot="10800000" flipH="1">
            <a:off x="456056" y="5260469"/>
            <a:ext cx="10992000" cy="312163"/>
            <a:chOff x="427934" y="2894887"/>
            <a:chExt cx="8244000" cy="234122"/>
          </a:xfrm>
        </p:grpSpPr>
        <p:cxnSp>
          <p:nvCxnSpPr>
            <p:cNvPr id="202" name="Google Shape;202;p3"/>
            <p:cNvCxnSpPr/>
            <p:nvPr/>
          </p:nvCxnSpPr>
          <p:spPr>
            <a:xfrm rot="10800000">
              <a:off x="427934" y="3129009"/>
              <a:ext cx="8244000" cy="0"/>
            </a:xfrm>
            <a:prstGeom prst="straightConnector1">
              <a:avLst/>
            </a:prstGeom>
            <a:noFill/>
            <a:ln w="19050" cap="flat" cmpd="sng">
              <a:solidFill>
                <a:srgbClr val="B2B2B2"/>
              </a:solidFill>
              <a:prstDash val="dash"/>
              <a:round/>
              <a:headEnd type="none" w="sm" len="sm"/>
              <a:tailEnd type="none" w="sm" len="sm"/>
            </a:ln>
          </p:spPr>
        </p:cxnSp>
        <p:cxnSp>
          <p:nvCxnSpPr>
            <p:cNvPr id="203" name="Google Shape;203;p3"/>
            <p:cNvCxnSpPr/>
            <p:nvPr/>
          </p:nvCxnSpPr>
          <p:spPr>
            <a:xfrm>
              <a:off x="4589543" y="2894887"/>
              <a:ext cx="0" cy="180000"/>
            </a:xfrm>
            <a:prstGeom prst="straightConnector1">
              <a:avLst/>
            </a:prstGeom>
            <a:noFill/>
            <a:ln w="19050" cap="flat" cmpd="sng">
              <a:solidFill>
                <a:srgbClr val="B2B2B2"/>
              </a:solidFill>
              <a:prstDash val="dash"/>
              <a:round/>
              <a:headEnd type="none" w="sm" len="sm"/>
              <a:tailEnd type="none" w="sm" len="sm"/>
            </a:ln>
          </p:spPr>
        </p:cxnSp>
      </p:grpSp>
      <p:pic>
        <p:nvPicPr>
          <p:cNvPr id="204" name="Google Shape;204;p3"/>
          <p:cNvPicPr preferRelativeResize="0"/>
          <p:nvPr/>
        </p:nvPicPr>
        <p:blipFill rotWithShape="1">
          <a:blip r:embed="rId13">
            <a:alphaModFix/>
          </a:blip>
          <a:srcRect/>
          <a:stretch/>
        </p:blipFill>
        <p:spPr>
          <a:xfrm>
            <a:off x="4949479" y="1424462"/>
            <a:ext cx="2401320" cy="2405867"/>
          </a:xfrm>
          <a:prstGeom prst="rect">
            <a:avLst/>
          </a:prstGeom>
          <a:noFill/>
          <a:ln>
            <a:noFill/>
          </a:ln>
        </p:spPr>
      </p:pic>
      <p:sp>
        <p:nvSpPr>
          <p:cNvPr id="205" name="Google Shape;205;p3"/>
          <p:cNvSpPr txBox="1"/>
          <p:nvPr/>
        </p:nvSpPr>
        <p:spPr>
          <a:xfrm>
            <a:off x="8833723" y="2849695"/>
            <a:ext cx="3251100" cy="465600"/>
          </a:xfrm>
          <a:prstGeom prst="rect">
            <a:avLst/>
          </a:prstGeom>
          <a:noFill/>
          <a:ln>
            <a:noFill/>
          </a:ln>
          <a:effectLst>
            <a:outerShdw blurRad="57150" dist="19050" dir="5400000" algn="bl" rotWithShape="0">
              <a:srgbClr val="000000">
                <a:alpha val="49019"/>
              </a:srgbClr>
            </a:outerShdw>
          </a:effectLst>
        </p:spPr>
        <p:txBody>
          <a:bodyPr spcFirstLastPara="1" wrap="square" lIns="121900" tIns="60925" rIns="121900" bIns="60925" anchor="ctr" anchorCtr="0">
            <a:noAutofit/>
          </a:bodyPr>
          <a:lstStyle/>
          <a:p>
            <a:pPr marL="0" marR="0" lvl="0" indent="0" algn="r" defTabSz="914400" rtl="0" eaLnBrk="1" fontAlgn="auto" latinLnBrk="0" hangingPunct="1">
              <a:lnSpc>
                <a:spcPct val="110000"/>
              </a:lnSpc>
              <a:spcBef>
                <a:spcPts val="0"/>
              </a:spcBef>
              <a:spcAft>
                <a:spcPts val="0"/>
              </a:spcAft>
              <a:buClr>
                <a:srgbClr val="000000"/>
              </a:buClr>
              <a:buSzPts val="750"/>
              <a:buFont typeface="Arial"/>
              <a:buNone/>
              <a:tabLst/>
              <a:defRPr/>
            </a:pPr>
            <a:r>
              <a:rPr kumimoji="0" lang="en-US" sz="800" b="0" i="0" u="none" strike="noStrike" kern="0" cap="none" spc="0" normalizeH="0" baseline="0" noProof="0">
                <a:ln>
                  <a:noFill/>
                </a:ln>
                <a:solidFill>
                  <a:srgbClr val="FFFFFF"/>
                </a:solidFill>
                <a:effectLst/>
                <a:uLnTx/>
                <a:uFillTx/>
                <a:latin typeface="Arial"/>
                <a:ea typeface="Arial"/>
                <a:cs typeface="Arial"/>
                <a:sym typeface="Arial"/>
              </a:rPr>
              <a:t>Tā Ch'ilā Provincial Park | Northern BC Tourism/Andrew Strain</a:t>
            </a: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r" defTabSz="914400" rtl="0" eaLnBrk="1" fontAlgn="auto" latinLnBrk="0" hangingPunct="1">
              <a:lnSpc>
                <a:spcPct val="110000"/>
              </a:lnSpc>
              <a:spcBef>
                <a:spcPts val="0"/>
              </a:spcBef>
              <a:spcAft>
                <a:spcPts val="0"/>
              </a:spcAft>
              <a:buClr>
                <a:srgbClr val="000000"/>
              </a:buClr>
              <a:buSzPts val="750"/>
              <a:buFont typeface="Arial"/>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2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1E5A3D0-E14A-3602-5ECB-1493503E608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C09B833-AD93-FF6E-4CE0-1DD8075EA2B4}"/>
              </a:ext>
            </a:extLst>
          </p:cNvPr>
          <p:cNvSpPr>
            <a:spLocks noGrp="1"/>
          </p:cNvSpPr>
          <p:nvPr>
            <p:ph type="title"/>
          </p:nvPr>
        </p:nvSpPr>
        <p:spPr>
          <a:xfrm>
            <a:off x="838200" y="365125"/>
            <a:ext cx="10515600" cy="1067749"/>
          </a:xfrm>
        </p:spPr>
        <p:txBody>
          <a:bodyPr/>
          <a:lstStyle/>
          <a:p>
            <a:r>
              <a:rPr lang="en-CA" sz="2800" b="1" dirty="0"/>
              <a:t>Economic Modeling Framework</a:t>
            </a:r>
            <a:endParaRPr lang="en-US" sz="2800" b="1" dirty="0"/>
          </a:p>
        </p:txBody>
      </p:sp>
      <p:graphicFrame>
        <p:nvGraphicFramePr>
          <p:cNvPr id="7" name="Diagram 6">
            <a:extLst>
              <a:ext uri="{FF2B5EF4-FFF2-40B4-BE49-F238E27FC236}">
                <a16:creationId xmlns:a16="http://schemas.microsoft.com/office/drawing/2014/main" id="{60AFEFBA-64F2-741A-A5DC-0237422349F3}"/>
              </a:ext>
            </a:extLst>
          </p:cNvPr>
          <p:cNvGraphicFramePr/>
          <p:nvPr>
            <p:extLst>
              <p:ext uri="{D42A27DB-BD31-4B8C-83A1-F6EECF244321}">
                <p14:modId xmlns:p14="http://schemas.microsoft.com/office/powerpoint/2010/main" val="1100306851"/>
              </p:ext>
            </p:extLst>
          </p:nvPr>
        </p:nvGraphicFramePr>
        <p:xfrm>
          <a:off x="851523" y="1092672"/>
          <a:ext cx="9991845" cy="5668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Up 8">
            <a:extLst>
              <a:ext uri="{FF2B5EF4-FFF2-40B4-BE49-F238E27FC236}">
                <a16:creationId xmlns:a16="http://schemas.microsoft.com/office/drawing/2014/main" id="{BF58CEB6-635F-779C-BB2D-C72103A5DA24}"/>
              </a:ext>
            </a:extLst>
          </p:cNvPr>
          <p:cNvSpPr/>
          <p:nvPr/>
        </p:nvSpPr>
        <p:spPr>
          <a:xfrm>
            <a:off x="1982056" y="3606780"/>
            <a:ext cx="484632" cy="989922"/>
          </a:xfrm>
          <a:prstGeom prst="upArrow">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1A13F33-860B-3754-4A12-00DD7D6CC92B}"/>
              </a:ext>
            </a:extLst>
          </p:cNvPr>
          <p:cNvSpPr/>
          <p:nvPr/>
        </p:nvSpPr>
        <p:spPr>
          <a:xfrm>
            <a:off x="7160888" y="1748306"/>
            <a:ext cx="978408" cy="484632"/>
          </a:xfrm>
          <a:prstGeom prst="rightArrow">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7DEBF7C-AB17-A242-D452-DC12F3954983}"/>
              </a:ext>
            </a:extLst>
          </p:cNvPr>
          <p:cNvSpPr/>
          <p:nvPr/>
        </p:nvSpPr>
        <p:spPr>
          <a:xfrm>
            <a:off x="9213917" y="3656380"/>
            <a:ext cx="484632" cy="926637"/>
          </a:xfrm>
          <a:prstGeom prst="downArrow">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EF4A6683-27AF-6147-1E0C-C112AEFC03EF}"/>
              </a:ext>
            </a:extLst>
          </p:cNvPr>
          <p:cNvSpPr/>
          <p:nvPr/>
        </p:nvSpPr>
        <p:spPr>
          <a:xfrm>
            <a:off x="3633654" y="1748306"/>
            <a:ext cx="978408" cy="484632"/>
          </a:xfrm>
          <a:prstGeom prst="rightArrow">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5FB1D5-8950-2231-DE0F-930A1A71CE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87917" y="1320640"/>
            <a:ext cx="825728" cy="539900"/>
          </a:xfrm>
          <a:prstGeom prst="rect">
            <a:avLst/>
          </a:prstGeom>
        </p:spPr>
      </p:pic>
      <p:pic>
        <p:nvPicPr>
          <p:cNvPr id="8" name="Picture 7">
            <a:extLst>
              <a:ext uri="{FF2B5EF4-FFF2-40B4-BE49-F238E27FC236}">
                <a16:creationId xmlns:a16="http://schemas.microsoft.com/office/drawing/2014/main" id="{C58B3AF9-BA98-299E-E929-C0150C23900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97221" y="4002317"/>
            <a:ext cx="310070" cy="671818"/>
          </a:xfrm>
          <a:prstGeom prst="rect">
            <a:avLst/>
          </a:prstGeom>
        </p:spPr>
      </p:pic>
      <p:pic>
        <p:nvPicPr>
          <p:cNvPr id="11" name="Picture 10">
            <a:extLst>
              <a:ext uri="{FF2B5EF4-FFF2-40B4-BE49-F238E27FC236}">
                <a16:creationId xmlns:a16="http://schemas.microsoft.com/office/drawing/2014/main" id="{5DE7F0FF-DFF5-0DDC-EDAF-0E29EE49982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595776" y="1330453"/>
            <a:ext cx="716881" cy="530087"/>
          </a:xfrm>
          <a:prstGeom prst="rect">
            <a:avLst/>
          </a:prstGeom>
        </p:spPr>
      </p:pic>
      <p:pic>
        <p:nvPicPr>
          <p:cNvPr id="17" name="Picture 16">
            <a:extLst>
              <a:ext uri="{FF2B5EF4-FFF2-40B4-BE49-F238E27FC236}">
                <a16:creationId xmlns:a16="http://schemas.microsoft.com/office/drawing/2014/main" id="{FEDDB750-8D55-C9F4-10DA-5192365AFB0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773314" y="3942969"/>
            <a:ext cx="470092" cy="592878"/>
          </a:xfrm>
          <a:prstGeom prst="rect">
            <a:avLst/>
          </a:prstGeom>
        </p:spPr>
      </p:pic>
      <p:pic>
        <p:nvPicPr>
          <p:cNvPr id="19" name="Picture 18" descr="A red and black logo&#10;&#10;AI-generated content may be incorrect.">
            <a:extLst>
              <a:ext uri="{FF2B5EF4-FFF2-40B4-BE49-F238E27FC236}">
                <a16:creationId xmlns:a16="http://schemas.microsoft.com/office/drawing/2014/main" id="{63AE7B55-568D-5503-81B8-63643B10AA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94788" y="1297437"/>
            <a:ext cx="551611" cy="563103"/>
          </a:xfrm>
          <a:prstGeom prst="rect">
            <a:avLst/>
          </a:prstGeom>
        </p:spPr>
      </p:pic>
    </p:spTree>
    <p:extLst>
      <p:ext uri="{BB962C8B-B14F-4D97-AF65-F5344CB8AC3E}">
        <p14:creationId xmlns:p14="http://schemas.microsoft.com/office/powerpoint/2010/main" val="1509469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5B175D-17DB-56FC-1E90-E55EC4E4949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1E82904-D64B-B3B2-0EEE-33DAE9292AD4}"/>
              </a:ext>
            </a:extLst>
          </p:cNvPr>
          <p:cNvSpPr>
            <a:spLocks noGrp="1"/>
          </p:cNvSpPr>
          <p:nvPr>
            <p:ph type="title"/>
          </p:nvPr>
        </p:nvSpPr>
        <p:spPr>
          <a:xfrm>
            <a:off x="810208" y="299811"/>
            <a:ext cx="10515600" cy="596409"/>
          </a:xfrm>
        </p:spPr>
        <p:txBody>
          <a:bodyPr/>
          <a:lstStyle/>
          <a:p>
            <a:r>
              <a:rPr lang="en-CA" sz="2800" b="1" dirty="0"/>
              <a:t>Tourism Output Estimates </a:t>
            </a:r>
            <a:endParaRPr lang="en-US" sz="2800" b="1" dirty="0"/>
          </a:p>
        </p:txBody>
      </p:sp>
      <p:sp>
        <p:nvSpPr>
          <p:cNvPr id="4" name="Freeform: Shape 3">
            <a:extLst>
              <a:ext uri="{FF2B5EF4-FFF2-40B4-BE49-F238E27FC236}">
                <a16:creationId xmlns:a16="http://schemas.microsoft.com/office/drawing/2014/main" id="{AE12AC18-C866-CA25-B79F-437CAB5A10BD}"/>
              </a:ext>
            </a:extLst>
          </p:cNvPr>
          <p:cNvSpPr/>
          <p:nvPr/>
        </p:nvSpPr>
        <p:spPr>
          <a:xfrm>
            <a:off x="7073856" y="1468647"/>
            <a:ext cx="3132000" cy="1872000"/>
          </a:xfrm>
          <a:custGeom>
            <a:avLst/>
            <a:gdLst>
              <a:gd name="connsiteX0" fmla="*/ 0 w 3518397"/>
              <a:gd name="connsiteY0" fmla="*/ 0 h 1321815"/>
              <a:gd name="connsiteX1" fmla="*/ 3518397 w 3518397"/>
              <a:gd name="connsiteY1" fmla="*/ 0 h 1321815"/>
              <a:gd name="connsiteX2" fmla="*/ 3518397 w 3518397"/>
              <a:gd name="connsiteY2" fmla="*/ 1321815 h 1321815"/>
              <a:gd name="connsiteX3" fmla="*/ 0 w 3518397"/>
              <a:gd name="connsiteY3" fmla="*/ 1321815 h 1321815"/>
              <a:gd name="connsiteX4" fmla="*/ 0 w 3518397"/>
              <a:gd name="connsiteY4" fmla="*/ 0 h 132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8397" h="1321815">
                <a:moveTo>
                  <a:pt x="0" y="0"/>
                </a:moveTo>
                <a:lnTo>
                  <a:pt x="3518397" y="0"/>
                </a:lnTo>
                <a:lnTo>
                  <a:pt x="3518397" y="1321815"/>
                </a:lnTo>
                <a:lnTo>
                  <a:pt x="0" y="1321815"/>
                </a:lnTo>
                <a:lnTo>
                  <a:pt x="0" y="0"/>
                </a:lnTo>
                <a:close/>
              </a:path>
            </a:pathLst>
          </a:custGeom>
          <a:solidFill>
            <a:schemeClr val="accent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b="1" kern="1200" dirty="0"/>
              <a:t>Input – Output Model</a:t>
            </a:r>
          </a:p>
          <a:p>
            <a:pPr marL="0" lvl="0" indent="0" algn="ctr" defTabSz="800100">
              <a:lnSpc>
                <a:spcPct val="90000"/>
              </a:lnSpc>
              <a:spcBef>
                <a:spcPct val="0"/>
              </a:spcBef>
              <a:spcAft>
                <a:spcPct val="35000"/>
              </a:spcAft>
              <a:buNone/>
            </a:pPr>
            <a:r>
              <a:rPr lang="en-CA" b="1" kern="1200" dirty="0"/>
              <a:t>(Mapps spending into IO commodities and service categories) </a:t>
            </a:r>
            <a:endParaRPr lang="en-US" b="1" kern="1200" dirty="0"/>
          </a:p>
        </p:txBody>
      </p:sp>
      <p:sp>
        <p:nvSpPr>
          <p:cNvPr id="5" name="Freeform: Shape 4">
            <a:extLst>
              <a:ext uri="{FF2B5EF4-FFF2-40B4-BE49-F238E27FC236}">
                <a16:creationId xmlns:a16="http://schemas.microsoft.com/office/drawing/2014/main" id="{EFB71618-F84E-B96F-CB0F-E0358F7FBCF6}"/>
              </a:ext>
            </a:extLst>
          </p:cNvPr>
          <p:cNvSpPr/>
          <p:nvPr/>
        </p:nvSpPr>
        <p:spPr>
          <a:xfrm>
            <a:off x="2472204" y="1471959"/>
            <a:ext cx="3132000" cy="1872000"/>
          </a:xfrm>
          <a:custGeom>
            <a:avLst/>
            <a:gdLst>
              <a:gd name="connsiteX0" fmla="*/ 0 w 3528229"/>
              <a:gd name="connsiteY0" fmla="*/ 0 h 1209911"/>
              <a:gd name="connsiteX1" fmla="*/ 3528229 w 3528229"/>
              <a:gd name="connsiteY1" fmla="*/ 0 h 1209911"/>
              <a:gd name="connsiteX2" fmla="*/ 3528229 w 3528229"/>
              <a:gd name="connsiteY2" fmla="*/ 1209911 h 1209911"/>
              <a:gd name="connsiteX3" fmla="*/ 0 w 3528229"/>
              <a:gd name="connsiteY3" fmla="*/ 1209911 h 1209911"/>
              <a:gd name="connsiteX4" fmla="*/ 0 w 3528229"/>
              <a:gd name="connsiteY4" fmla="*/ 0 h 120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229" h="1209911">
                <a:moveTo>
                  <a:pt x="0" y="0"/>
                </a:moveTo>
                <a:lnTo>
                  <a:pt x="3528229" y="0"/>
                </a:lnTo>
                <a:lnTo>
                  <a:pt x="3528229" y="1209911"/>
                </a:lnTo>
                <a:lnTo>
                  <a:pt x="0" y="1209911"/>
                </a:lnTo>
                <a:lnTo>
                  <a:pt x="0" y="0"/>
                </a:lnTo>
                <a:close/>
              </a:path>
            </a:pathLst>
          </a:custGeom>
          <a:solidFill>
            <a:schemeClr val="accent1"/>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b="1" kern="1200" dirty="0">
                <a:solidFill>
                  <a:schemeClr val="bg1"/>
                </a:solidFill>
                <a:latin typeface="BC Sans" pitchFamily="2" charset="0"/>
                <a:ea typeface="BC Sans" pitchFamily="2" charset="0"/>
              </a:rPr>
              <a:t>BC Tourism Spending:</a:t>
            </a:r>
          </a:p>
          <a:p>
            <a:pPr marL="0" lvl="0" indent="0" algn="l" defTabSz="800100">
              <a:lnSpc>
                <a:spcPct val="90000"/>
              </a:lnSpc>
              <a:spcBef>
                <a:spcPct val="0"/>
              </a:spcBef>
              <a:spcAft>
                <a:spcPct val="35000"/>
              </a:spcAft>
              <a:buNone/>
            </a:pPr>
            <a:r>
              <a:rPr lang="en-US" b="1" kern="1200" dirty="0">
                <a:solidFill>
                  <a:schemeClr val="bg1"/>
                </a:solidFill>
                <a:latin typeface="BC Sans" pitchFamily="2" charset="0"/>
                <a:ea typeface="BC Sans" pitchFamily="2" charset="0"/>
              </a:rPr>
              <a:t>Categories:  Retail, Transport , Accommodation &amp; Food,  Recreation</a:t>
            </a:r>
          </a:p>
        </p:txBody>
      </p:sp>
      <p:sp>
        <p:nvSpPr>
          <p:cNvPr id="9" name="Freeform: Shape 8">
            <a:extLst>
              <a:ext uri="{FF2B5EF4-FFF2-40B4-BE49-F238E27FC236}">
                <a16:creationId xmlns:a16="http://schemas.microsoft.com/office/drawing/2014/main" id="{5C8067AA-0864-F845-1517-A5E890B1D35F}"/>
              </a:ext>
            </a:extLst>
          </p:cNvPr>
          <p:cNvSpPr/>
          <p:nvPr/>
        </p:nvSpPr>
        <p:spPr>
          <a:xfrm>
            <a:off x="7170698" y="4415353"/>
            <a:ext cx="3132000" cy="1872000"/>
          </a:xfrm>
          <a:custGeom>
            <a:avLst/>
            <a:gdLst>
              <a:gd name="connsiteX0" fmla="*/ 0 w 3511284"/>
              <a:gd name="connsiteY0" fmla="*/ 0 h 1270099"/>
              <a:gd name="connsiteX1" fmla="*/ 3511284 w 3511284"/>
              <a:gd name="connsiteY1" fmla="*/ 0 h 1270099"/>
              <a:gd name="connsiteX2" fmla="*/ 3511284 w 3511284"/>
              <a:gd name="connsiteY2" fmla="*/ 1270099 h 1270099"/>
              <a:gd name="connsiteX3" fmla="*/ 0 w 3511284"/>
              <a:gd name="connsiteY3" fmla="*/ 1270099 h 1270099"/>
              <a:gd name="connsiteX4" fmla="*/ 0 w 3511284"/>
              <a:gd name="connsiteY4" fmla="*/ 0 h 12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284" h="1270099">
                <a:moveTo>
                  <a:pt x="0" y="0"/>
                </a:moveTo>
                <a:lnTo>
                  <a:pt x="3511284" y="0"/>
                </a:lnTo>
                <a:lnTo>
                  <a:pt x="3511284" y="1270099"/>
                </a:lnTo>
                <a:lnTo>
                  <a:pt x="0" y="1270099"/>
                </a:lnTo>
                <a:lnTo>
                  <a:pt x="0" y="0"/>
                </a:lnTo>
                <a:close/>
              </a:path>
            </a:pathLst>
          </a:custGeom>
          <a:solidFill>
            <a:schemeClr val="accent2"/>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CA" b="1" kern="1200" dirty="0">
                <a:solidFill>
                  <a:schemeClr val="bg1"/>
                </a:solidFill>
                <a:latin typeface="BS Sans"/>
              </a:rPr>
              <a:t>  Tourism Output by Industries</a:t>
            </a:r>
          </a:p>
          <a:p>
            <a:pPr marL="0" lvl="0" indent="0" algn="ctr" defTabSz="1155700">
              <a:lnSpc>
                <a:spcPct val="90000"/>
              </a:lnSpc>
              <a:spcBef>
                <a:spcPct val="0"/>
              </a:spcBef>
              <a:spcAft>
                <a:spcPct val="35000"/>
              </a:spcAft>
              <a:buNone/>
            </a:pPr>
            <a:r>
              <a:rPr lang="en-CA" b="1" kern="1200" dirty="0">
                <a:solidFill>
                  <a:schemeClr val="bg1"/>
                </a:solidFill>
                <a:latin typeface="BS Sans"/>
              </a:rPr>
              <a:t>(Demand for commodities and services generate industry outputs) </a:t>
            </a:r>
          </a:p>
          <a:p>
            <a:pPr marL="0" lvl="0" indent="0" algn="ctr" defTabSz="1155700">
              <a:lnSpc>
                <a:spcPct val="90000"/>
              </a:lnSpc>
              <a:spcBef>
                <a:spcPct val="0"/>
              </a:spcBef>
              <a:spcAft>
                <a:spcPct val="35000"/>
              </a:spcAft>
              <a:buNone/>
            </a:pPr>
            <a:r>
              <a:rPr lang="en-US" b="1" kern="1200" dirty="0">
                <a:solidFill>
                  <a:schemeClr val="bg1"/>
                </a:solidFill>
                <a:latin typeface="BS Sans"/>
              </a:rPr>
              <a:t>   </a:t>
            </a:r>
          </a:p>
        </p:txBody>
      </p:sp>
      <p:sp>
        <p:nvSpPr>
          <p:cNvPr id="11" name="Freeform: Shape 10">
            <a:extLst>
              <a:ext uri="{FF2B5EF4-FFF2-40B4-BE49-F238E27FC236}">
                <a16:creationId xmlns:a16="http://schemas.microsoft.com/office/drawing/2014/main" id="{AC558BE7-3B4F-B2B9-4166-84E53ABEDC21}"/>
              </a:ext>
            </a:extLst>
          </p:cNvPr>
          <p:cNvSpPr/>
          <p:nvPr/>
        </p:nvSpPr>
        <p:spPr>
          <a:xfrm>
            <a:off x="2475651" y="4420860"/>
            <a:ext cx="3132000" cy="1872000"/>
          </a:xfrm>
          <a:custGeom>
            <a:avLst/>
            <a:gdLst>
              <a:gd name="connsiteX0" fmla="*/ 0 w 3516723"/>
              <a:gd name="connsiteY0" fmla="*/ 0 h 1271355"/>
              <a:gd name="connsiteX1" fmla="*/ 3516723 w 3516723"/>
              <a:gd name="connsiteY1" fmla="*/ 0 h 1271355"/>
              <a:gd name="connsiteX2" fmla="*/ 3516723 w 3516723"/>
              <a:gd name="connsiteY2" fmla="*/ 1271355 h 1271355"/>
              <a:gd name="connsiteX3" fmla="*/ 0 w 3516723"/>
              <a:gd name="connsiteY3" fmla="*/ 1271355 h 1271355"/>
              <a:gd name="connsiteX4" fmla="*/ 0 w 3516723"/>
              <a:gd name="connsiteY4" fmla="*/ 0 h 127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723" h="1271355">
                <a:moveTo>
                  <a:pt x="0" y="0"/>
                </a:moveTo>
                <a:lnTo>
                  <a:pt x="3516723" y="0"/>
                </a:lnTo>
                <a:lnTo>
                  <a:pt x="3516723" y="1271355"/>
                </a:lnTo>
                <a:lnTo>
                  <a:pt x="0" y="1271355"/>
                </a:lnTo>
                <a:lnTo>
                  <a:pt x="0" y="0"/>
                </a:lnTo>
                <a:close/>
              </a:path>
            </a:pathLst>
          </a:custGeom>
          <a:solidFill>
            <a:schemeClr val="accent4"/>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CA" kern="1200" dirty="0">
                <a:solidFill>
                  <a:schemeClr val="bg1"/>
                </a:solidFill>
                <a:latin typeface="BS Sans"/>
              </a:rPr>
              <a:t>  </a:t>
            </a:r>
            <a:r>
              <a:rPr lang="en-CA" b="1" kern="1200" dirty="0">
                <a:solidFill>
                  <a:schemeClr val="bg1"/>
                </a:solidFill>
                <a:latin typeface="BS Sans"/>
              </a:rPr>
              <a:t>Data Sources:</a:t>
            </a:r>
            <a:br>
              <a:rPr lang="en-CA" b="1" kern="1200" dirty="0">
                <a:solidFill>
                  <a:schemeClr val="bg1"/>
                </a:solidFill>
                <a:latin typeface="BS Sans"/>
              </a:rPr>
            </a:br>
            <a:r>
              <a:rPr lang="en-CA" b="1" kern="1200" dirty="0">
                <a:solidFill>
                  <a:schemeClr val="bg1"/>
                </a:solidFill>
                <a:latin typeface="BS Sans"/>
                <a:ea typeface="BC Sans" pitchFamily="2" charset="0"/>
              </a:rPr>
              <a:t>Household Spending and National Travel Surveys. Tourism Satellite Accounts, other consumer spending data</a:t>
            </a:r>
            <a:r>
              <a:rPr lang="en-US" b="1" kern="1200" dirty="0">
                <a:solidFill>
                  <a:schemeClr val="bg1"/>
                </a:solidFill>
                <a:latin typeface="BS Sans"/>
                <a:ea typeface="BC Sans" pitchFamily="2" charset="0"/>
              </a:rPr>
              <a:t>   </a:t>
            </a:r>
          </a:p>
        </p:txBody>
      </p:sp>
      <p:sp>
        <p:nvSpPr>
          <p:cNvPr id="10" name="Arrow: Right 9">
            <a:extLst>
              <a:ext uri="{FF2B5EF4-FFF2-40B4-BE49-F238E27FC236}">
                <a16:creationId xmlns:a16="http://schemas.microsoft.com/office/drawing/2014/main" id="{3904F506-3817-47A4-F2DD-F6CF7A9DBA05}"/>
              </a:ext>
            </a:extLst>
          </p:cNvPr>
          <p:cNvSpPr/>
          <p:nvPr/>
        </p:nvSpPr>
        <p:spPr>
          <a:xfrm>
            <a:off x="5822913" y="1385240"/>
            <a:ext cx="1032233" cy="48463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C Sans"/>
              <a:ea typeface="+mn-ea"/>
              <a:cs typeface="+mn-cs"/>
            </a:endParaRPr>
          </a:p>
        </p:txBody>
      </p:sp>
      <p:sp>
        <p:nvSpPr>
          <p:cNvPr id="8" name="Arrow: Up 7">
            <a:extLst>
              <a:ext uri="{FF2B5EF4-FFF2-40B4-BE49-F238E27FC236}">
                <a16:creationId xmlns:a16="http://schemas.microsoft.com/office/drawing/2014/main" id="{B1806797-95C0-CC2A-36E6-DF5E1873B106}"/>
              </a:ext>
            </a:extLst>
          </p:cNvPr>
          <p:cNvSpPr/>
          <p:nvPr/>
        </p:nvSpPr>
        <p:spPr>
          <a:xfrm>
            <a:off x="2634476" y="3381578"/>
            <a:ext cx="484632" cy="931282"/>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8D8D42EF-28BB-7164-EA08-124E6A239314}"/>
              </a:ext>
            </a:extLst>
          </p:cNvPr>
          <p:cNvSpPr/>
          <p:nvPr/>
        </p:nvSpPr>
        <p:spPr>
          <a:xfrm rot="10800000">
            <a:off x="9818066" y="3412359"/>
            <a:ext cx="484632" cy="931282"/>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C28DED5-E384-B9B3-C8AC-1EF5E3FA71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7158" y="906159"/>
            <a:ext cx="310070" cy="671818"/>
          </a:xfrm>
          <a:prstGeom prst="rect">
            <a:avLst/>
          </a:prstGeom>
        </p:spPr>
      </p:pic>
      <p:pic>
        <p:nvPicPr>
          <p:cNvPr id="7" name="Picture 6">
            <a:extLst>
              <a:ext uri="{FF2B5EF4-FFF2-40B4-BE49-F238E27FC236}">
                <a16:creationId xmlns:a16="http://schemas.microsoft.com/office/drawing/2014/main" id="{D09EC65C-92BE-D456-BABD-0F48ACE04E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11231" y="885626"/>
            <a:ext cx="716881" cy="530087"/>
          </a:xfrm>
          <a:prstGeom prst="rect">
            <a:avLst/>
          </a:prstGeom>
        </p:spPr>
      </p:pic>
      <p:pic>
        <p:nvPicPr>
          <p:cNvPr id="12" name="Picture 11">
            <a:extLst>
              <a:ext uri="{FF2B5EF4-FFF2-40B4-BE49-F238E27FC236}">
                <a16:creationId xmlns:a16="http://schemas.microsoft.com/office/drawing/2014/main" id="{7DE03D85-AF5E-9529-9CBE-31CEF53038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38413" y="3792838"/>
            <a:ext cx="825728" cy="539900"/>
          </a:xfrm>
          <a:prstGeom prst="rect">
            <a:avLst/>
          </a:prstGeom>
        </p:spPr>
      </p:pic>
      <p:pic>
        <p:nvPicPr>
          <p:cNvPr id="14" name="Picture 13" descr="A red graph with black background&#10;&#10;AI-generated content may be incorrect.">
            <a:extLst>
              <a:ext uri="{FF2B5EF4-FFF2-40B4-BE49-F238E27FC236}">
                <a16:creationId xmlns:a16="http://schemas.microsoft.com/office/drawing/2014/main" id="{A700FB6F-92FA-24EF-3D5D-3F05F131C5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887" y="3896914"/>
            <a:ext cx="484633" cy="464716"/>
          </a:xfrm>
          <a:prstGeom prst="rect">
            <a:avLst/>
          </a:prstGeom>
        </p:spPr>
      </p:pic>
    </p:spTree>
    <p:extLst>
      <p:ext uri="{BB962C8B-B14F-4D97-AF65-F5344CB8AC3E}">
        <p14:creationId xmlns:p14="http://schemas.microsoft.com/office/powerpoint/2010/main" val="228798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A56D58A-CA66-198A-3C98-900FD6C0BAC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11FC0D-A78C-F35C-4038-6DE9371E3AC9}"/>
              </a:ext>
            </a:extLst>
          </p:cNvPr>
          <p:cNvSpPr>
            <a:spLocks noGrp="1"/>
          </p:cNvSpPr>
          <p:nvPr>
            <p:ph type="title"/>
          </p:nvPr>
        </p:nvSpPr>
        <p:spPr>
          <a:xfrm>
            <a:off x="594909" y="324328"/>
            <a:ext cx="11464887" cy="596409"/>
          </a:xfrm>
        </p:spPr>
        <p:txBody>
          <a:bodyPr/>
          <a:lstStyle/>
          <a:p>
            <a:r>
              <a:rPr lang="en-CA" sz="2800" b="1" dirty="0">
                <a:latin typeface="BC Sans" pitchFamily="2" charset="0"/>
                <a:ea typeface="BC Sans" pitchFamily="2" charset="0"/>
              </a:rPr>
              <a:t>Input Data: Tourism Spending in BC</a:t>
            </a:r>
            <a:endParaRPr lang="en-US" sz="2800" b="1" dirty="0">
              <a:latin typeface="BC Sans" pitchFamily="2" charset="0"/>
              <a:ea typeface="BC Sans" pitchFamily="2" charset="0"/>
            </a:endParaRPr>
          </a:p>
        </p:txBody>
      </p:sp>
      <p:graphicFrame>
        <p:nvGraphicFramePr>
          <p:cNvPr id="2" name="Chart 1">
            <a:extLst>
              <a:ext uri="{FF2B5EF4-FFF2-40B4-BE49-F238E27FC236}">
                <a16:creationId xmlns:a16="http://schemas.microsoft.com/office/drawing/2014/main" id="{D7314775-72B2-1212-E76E-60629CBD1BDE}"/>
              </a:ext>
            </a:extLst>
          </p:cNvPr>
          <p:cNvGraphicFramePr>
            <a:graphicFrameLocks/>
          </p:cNvGraphicFramePr>
          <p:nvPr>
            <p:extLst>
              <p:ext uri="{D42A27DB-BD31-4B8C-83A1-F6EECF244321}">
                <p14:modId xmlns:p14="http://schemas.microsoft.com/office/powerpoint/2010/main" val="1446180258"/>
              </p:ext>
            </p:extLst>
          </p:nvPr>
        </p:nvGraphicFramePr>
        <p:xfrm>
          <a:off x="634483" y="1184989"/>
          <a:ext cx="10282334" cy="48985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7880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59C07F-0E6C-66C6-D2E4-6BF75CD018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B2EE99-5A7A-2A63-70BB-AF25E678077A}"/>
              </a:ext>
            </a:extLst>
          </p:cNvPr>
          <p:cNvSpPr>
            <a:spLocks noGrp="1"/>
          </p:cNvSpPr>
          <p:nvPr>
            <p:ph type="title"/>
          </p:nvPr>
        </p:nvSpPr>
        <p:spPr>
          <a:xfrm>
            <a:off x="545063" y="297788"/>
            <a:ext cx="11101873" cy="596409"/>
          </a:xfrm>
        </p:spPr>
        <p:txBody>
          <a:bodyPr>
            <a:noAutofit/>
          </a:bodyPr>
          <a:lstStyle/>
          <a:p>
            <a:r>
              <a:rPr lang="en-CA" sz="2800" b="1" dirty="0">
                <a:latin typeface="BC Sans" pitchFamily="2" charset="0"/>
                <a:ea typeface="BC Sans" pitchFamily="2" charset="0"/>
              </a:rPr>
              <a:t>Tourism Output: Top Tourism Supporting Industries </a:t>
            </a:r>
            <a:endParaRPr lang="en-US" sz="2800" b="1" dirty="0">
              <a:latin typeface="BC Sans" pitchFamily="2" charset="0"/>
              <a:ea typeface="BC Sans" pitchFamily="2" charset="0"/>
            </a:endParaRPr>
          </a:p>
        </p:txBody>
      </p:sp>
      <p:graphicFrame>
        <p:nvGraphicFramePr>
          <p:cNvPr id="3" name="Chart 2">
            <a:extLst>
              <a:ext uri="{FF2B5EF4-FFF2-40B4-BE49-F238E27FC236}">
                <a16:creationId xmlns:a16="http://schemas.microsoft.com/office/drawing/2014/main" id="{40C35479-070F-1C96-CAF6-15122984DDD7}"/>
              </a:ext>
            </a:extLst>
          </p:cNvPr>
          <p:cNvGraphicFramePr>
            <a:graphicFrameLocks/>
          </p:cNvGraphicFramePr>
          <p:nvPr>
            <p:extLst>
              <p:ext uri="{D42A27DB-BD31-4B8C-83A1-F6EECF244321}">
                <p14:modId xmlns:p14="http://schemas.microsoft.com/office/powerpoint/2010/main" val="609110106"/>
              </p:ext>
            </p:extLst>
          </p:nvPr>
        </p:nvGraphicFramePr>
        <p:xfrm>
          <a:off x="1073020" y="1316830"/>
          <a:ext cx="10576055" cy="506492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2">
            <a:extLst>
              <a:ext uri="{FF2B5EF4-FFF2-40B4-BE49-F238E27FC236}">
                <a16:creationId xmlns:a16="http://schemas.microsoft.com/office/drawing/2014/main" id="{4BEE462E-5523-C949-883E-8BAAC9D2B70E}"/>
              </a:ext>
            </a:extLst>
          </p:cNvPr>
          <p:cNvSpPr txBox="1"/>
          <p:nvPr/>
        </p:nvSpPr>
        <p:spPr>
          <a:xfrm>
            <a:off x="271963" y="2958533"/>
            <a:ext cx="1556836" cy="400110"/>
          </a:xfrm>
          <a:prstGeom prst="rect">
            <a:avLst/>
          </a:prstGeom>
          <a:noFill/>
          <a:ln>
            <a:noFill/>
          </a:ln>
          <a:effectLst/>
        </p:spPr>
        <p:txBody>
          <a:bodyPr vert="horz"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BC Sans" pitchFamily="2" charset="0"/>
                <a:ea typeface="BC Sans" pitchFamily="2" charset="0"/>
                <a:cs typeface="+mn-cs"/>
              </a:rPr>
              <a:t>Million CDN,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BC Sans" pitchFamily="2" charset="0"/>
                <a:ea typeface="BC Sans" pitchFamily="2" charset="0"/>
                <a:cs typeface="+mn-cs"/>
              </a:rPr>
              <a:t>Year 2022</a:t>
            </a:r>
          </a:p>
        </p:txBody>
      </p:sp>
    </p:spTree>
    <p:extLst>
      <p:ext uri="{BB962C8B-B14F-4D97-AF65-F5344CB8AC3E}">
        <p14:creationId xmlns:p14="http://schemas.microsoft.com/office/powerpoint/2010/main" val="1435165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B396BF6-8896-319F-838C-6705BD9F1BC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6B128F7-FD50-9F2D-08C7-1C454B015776}"/>
              </a:ext>
            </a:extLst>
          </p:cNvPr>
          <p:cNvSpPr>
            <a:spLocks noGrp="1"/>
          </p:cNvSpPr>
          <p:nvPr>
            <p:ph type="title"/>
          </p:nvPr>
        </p:nvSpPr>
        <p:spPr>
          <a:xfrm>
            <a:off x="540069" y="315797"/>
            <a:ext cx="10515600" cy="662397"/>
          </a:xfrm>
        </p:spPr>
        <p:txBody>
          <a:bodyPr/>
          <a:lstStyle/>
          <a:p>
            <a:r>
              <a:rPr lang="en-CA" sz="2800" b="1" dirty="0"/>
              <a:t>Tourism GHG Emissions</a:t>
            </a:r>
            <a:endParaRPr lang="en-US" sz="2800" b="1" dirty="0"/>
          </a:p>
        </p:txBody>
      </p:sp>
      <p:graphicFrame>
        <p:nvGraphicFramePr>
          <p:cNvPr id="7" name="Diagram 6">
            <a:extLst>
              <a:ext uri="{FF2B5EF4-FFF2-40B4-BE49-F238E27FC236}">
                <a16:creationId xmlns:a16="http://schemas.microsoft.com/office/drawing/2014/main" id="{6951EA62-E51F-22F1-60D0-96A7D3DDD12C}"/>
              </a:ext>
            </a:extLst>
          </p:cNvPr>
          <p:cNvGraphicFramePr/>
          <p:nvPr>
            <p:extLst>
              <p:ext uri="{D42A27DB-BD31-4B8C-83A1-F6EECF244321}">
                <p14:modId xmlns:p14="http://schemas.microsoft.com/office/powerpoint/2010/main" val="2858653550"/>
              </p:ext>
            </p:extLst>
          </p:nvPr>
        </p:nvGraphicFramePr>
        <p:xfrm>
          <a:off x="650715" y="1099863"/>
          <a:ext cx="10050445" cy="5382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Right 9">
            <a:extLst>
              <a:ext uri="{FF2B5EF4-FFF2-40B4-BE49-F238E27FC236}">
                <a16:creationId xmlns:a16="http://schemas.microsoft.com/office/drawing/2014/main" id="{4C76B793-7052-96DD-9C5D-11A8EAE7C1F6}"/>
              </a:ext>
            </a:extLst>
          </p:cNvPr>
          <p:cNvSpPr/>
          <p:nvPr/>
        </p:nvSpPr>
        <p:spPr>
          <a:xfrm>
            <a:off x="4650834" y="1634857"/>
            <a:ext cx="1306061" cy="48463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C Sans"/>
              <a:ea typeface="+mn-ea"/>
              <a:cs typeface="+mn-cs"/>
            </a:endParaRPr>
          </a:p>
        </p:txBody>
      </p:sp>
      <p:sp>
        <p:nvSpPr>
          <p:cNvPr id="3" name="Arrow: Down 2">
            <a:extLst>
              <a:ext uri="{FF2B5EF4-FFF2-40B4-BE49-F238E27FC236}">
                <a16:creationId xmlns:a16="http://schemas.microsoft.com/office/drawing/2014/main" id="{EB779515-FFAC-E7A7-23F8-FC6723930492}"/>
              </a:ext>
            </a:extLst>
          </p:cNvPr>
          <p:cNvSpPr/>
          <p:nvPr/>
        </p:nvSpPr>
        <p:spPr>
          <a:xfrm>
            <a:off x="9006228" y="3720025"/>
            <a:ext cx="484632" cy="81177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C Sans"/>
              <a:ea typeface="+mn-ea"/>
              <a:cs typeface="+mn-cs"/>
            </a:endParaRPr>
          </a:p>
        </p:txBody>
      </p:sp>
      <p:pic>
        <p:nvPicPr>
          <p:cNvPr id="2" name="Picture 1">
            <a:extLst>
              <a:ext uri="{FF2B5EF4-FFF2-40B4-BE49-F238E27FC236}">
                <a16:creationId xmlns:a16="http://schemas.microsoft.com/office/drawing/2014/main" id="{2BE52ED3-CD36-3CB3-FCEA-2AAC8CE9B89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445117" y="1191432"/>
            <a:ext cx="825728" cy="539900"/>
          </a:xfrm>
          <a:prstGeom prst="rect">
            <a:avLst/>
          </a:prstGeom>
        </p:spPr>
      </p:pic>
      <p:pic>
        <p:nvPicPr>
          <p:cNvPr id="4" name="Picture 3">
            <a:extLst>
              <a:ext uri="{FF2B5EF4-FFF2-40B4-BE49-F238E27FC236}">
                <a16:creationId xmlns:a16="http://schemas.microsoft.com/office/drawing/2014/main" id="{0FC9673E-668E-066B-50AD-287155CF12E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733558" y="3962847"/>
            <a:ext cx="470092" cy="592878"/>
          </a:xfrm>
          <a:prstGeom prst="rect">
            <a:avLst/>
          </a:prstGeom>
        </p:spPr>
      </p:pic>
      <p:pic>
        <p:nvPicPr>
          <p:cNvPr id="5" name="Picture 4" descr="A red and black logo&#10;&#10;AI-generated content may be incorrect.">
            <a:extLst>
              <a:ext uri="{FF2B5EF4-FFF2-40B4-BE49-F238E27FC236}">
                <a16:creationId xmlns:a16="http://schemas.microsoft.com/office/drawing/2014/main" id="{0A51E953-4825-4A6C-1558-3D5CB3AB9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3619" y="1178168"/>
            <a:ext cx="551611" cy="563103"/>
          </a:xfrm>
          <a:prstGeom prst="rect">
            <a:avLst/>
          </a:prstGeom>
        </p:spPr>
      </p:pic>
    </p:spTree>
    <p:extLst>
      <p:ext uri="{BB962C8B-B14F-4D97-AF65-F5344CB8AC3E}">
        <p14:creationId xmlns:p14="http://schemas.microsoft.com/office/powerpoint/2010/main" val="3917397078"/>
      </p:ext>
    </p:extLst>
  </p:cSld>
  <p:clrMapOvr>
    <a:masterClrMapping/>
  </p:clrMapOvr>
</p:sld>
</file>

<file path=ppt/theme/theme1.xml><?xml version="1.0" encoding="utf-8"?>
<a:theme xmlns:a="http://schemas.openxmlformats.org/drawingml/2006/main" name="1_Office Theme">
  <a:themeElements>
    <a:clrScheme name="Ministry of CS">
      <a:dk1>
        <a:srgbClr val="231F20"/>
      </a:dk1>
      <a:lt1>
        <a:sysClr val="window" lastClr="FFFFFF"/>
      </a:lt1>
      <a:dk2>
        <a:srgbClr val="818285"/>
      </a:dk2>
      <a:lt2>
        <a:srgbClr val="D3D3D4"/>
      </a:lt2>
      <a:accent1>
        <a:srgbClr val="033573"/>
      </a:accent1>
      <a:accent2>
        <a:srgbClr val="FDB913"/>
      </a:accent2>
      <a:accent3>
        <a:srgbClr val="51C8EB"/>
      </a:accent3>
      <a:accent4>
        <a:srgbClr val="D92B2D"/>
      </a:accent4>
      <a:accent5>
        <a:srgbClr val="DDF2FA"/>
      </a:accent5>
      <a:accent6>
        <a:srgbClr val="FFEDCE"/>
      </a:accent6>
      <a:hlink>
        <a:srgbClr val="51C8EB"/>
      </a:hlink>
      <a:folHlink>
        <a:srgbClr val="954F72"/>
      </a:folHlink>
    </a:clrScheme>
    <a:fontScheme name="Ministry of CS">
      <a:majorFont>
        <a:latin typeface="BC Sans"/>
        <a:ea typeface=""/>
        <a:cs typeface=""/>
      </a:majorFont>
      <a:minorFont>
        <a:latin typeface="BC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DS_PPT_v3b_BCStats.potx" id="{E2BDD9DC-B309-4589-9857-39225FE3F84E}" vid="{C7E280F0-8A09-4AD2-B51E-E41654C7C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3230</TotalTime>
  <Words>870</Words>
  <Application>Microsoft Office PowerPoint</Application>
  <PresentationFormat>Widescreen</PresentationFormat>
  <Paragraphs>106</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BC Sans</vt:lpstr>
      <vt:lpstr>BS Sans</vt:lpstr>
      <vt:lpstr>Courier New</vt:lpstr>
      <vt:lpstr>1_Office Theme</vt:lpstr>
      <vt:lpstr>Measuring tourism industry GHG emissions using BC Stats’ economic modeling framework</vt:lpstr>
      <vt:lpstr>Today’s Objective</vt:lpstr>
      <vt:lpstr>PowerPoint Presentation</vt:lpstr>
      <vt:lpstr>PowerPoint Presentation</vt:lpstr>
      <vt:lpstr>Economic Modeling Framework</vt:lpstr>
      <vt:lpstr>Tourism Output Estimates </vt:lpstr>
      <vt:lpstr>Input Data: Tourism Spending in BC</vt:lpstr>
      <vt:lpstr>Tourism Output: Top Tourism Supporting Industries </vt:lpstr>
      <vt:lpstr>Tourism GHG Emissions</vt:lpstr>
      <vt:lpstr> Top Emission Multipliers by Industries</vt:lpstr>
      <vt:lpstr>Top GHG Emitting Industries &amp; Consumption Sources             </vt:lpstr>
      <vt:lpstr>GHG Emissions by Tourism Spending Categories  </vt:lpstr>
      <vt:lpstr>            </vt:lpstr>
      <vt:lpstr>Limitations and Key Takeaway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Jafarov, Rasim CITZ:EX</dc:creator>
  <cp:lastModifiedBy>Jafarov, Rasim CITZ:EX</cp:lastModifiedBy>
  <cp:revision>86</cp:revision>
  <cp:lastPrinted>2025-10-30T21:21:51Z</cp:lastPrinted>
  <dcterms:created xsi:type="dcterms:W3CDTF">2025-10-29T22:22:45Z</dcterms:created>
  <dcterms:modified xsi:type="dcterms:W3CDTF">2025-11-18T00:59:50Z</dcterms:modified>
</cp:coreProperties>
</file>