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</p:sldMasterIdLst>
  <p:notesMasterIdLst>
    <p:notesMasterId r:id="rId23"/>
  </p:notesMasterIdLst>
  <p:handoutMasterIdLst>
    <p:handoutMasterId r:id="rId24"/>
  </p:handoutMasterIdLst>
  <p:sldIdLst>
    <p:sldId id="256" r:id="rId5"/>
    <p:sldId id="404" r:id="rId6"/>
    <p:sldId id="367" r:id="rId7"/>
    <p:sldId id="412" r:id="rId8"/>
    <p:sldId id="413" r:id="rId9"/>
    <p:sldId id="414" r:id="rId10"/>
    <p:sldId id="415" r:id="rId11"/>
    <p:sldId id="405" r:id="rId12"/>
    <p:sldId id="409" r:id="rId13"/>
    <p:sldId id="416" r:id="rId14"/>
    <p:sldId id="417" r:id="rId15"/>
    <p:sldId id="418" r:id="rId16"/>
    <p:sldId id="419" r:id="rId17"/>
    <p:sldId id="406" r:id="rId18"/>
    <p:sldId id="410" r:id="rId19"/>
    <p:sldId id="407" r:id="rId20"/>
    <p:sldId id="411" r:id="rId21"/>
    <p:sldId id="399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003399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019" autoAdjust="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3" Type="http://customschemas.google.com/relationships/presentationmetadata" Target="metadata"/><Relationship Id="rId58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23/09/2025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ec.europa.eu/eurostat/statistics-explained/index.php?title=Regional_accounts_-_an_analysis_of_the_economy_for_NUTS_level_3_regions" TargetMode="External"/><Relationship Id="rId7" Type="http://schemas.openxmlformats.org/officeDocument/2006/relationships/hyperlink" Target="https://ec.europa.eu/eurostat/web/main/data/database" TargetMode="External"/><Relationship Id="rId2" Type="http://schemas.openxmlformats.org/officeDocument/2006/relationships/hyperlink" Target="https://ec.europa.eu/eurostat/en/web/products-eurostat-news/w/ddn-20250211-2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c.europa.eu/eurostat/web/products-flagship-publications/w/ks-ha-24-001" TargetMode="External"/><Relationship Id="rId5" Type="http://schemas.openxmlformats.org/officeDocument/2006/relationships/hyperlink" Target="https://ec.europa.eu/eurostat/statistics-explained/index.php?title=Productivity_trends_using_key_national_accounts_indicators#Labour_productivity_per_hour_worked_at_regional_level" TargetMode="External"/><Relationship Id="rId4" Type="http://schemas.openxmlformats.org/officeDocument/2006/relationships/hyperlink" Target="https://ec.europa.eu/eurostat/statistics-explained/index.php?title=Regional_household_income_statistic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mailto:ESTAT-REG-ACCOUNTS@ec.europa.eu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ocuments/3859598/5937641/KS-GQ-13-001-EN.PDF.pdf/7114fba9-1a3f-43df-b028-e97232b6bac5?t=1414783024000" TargetMode="External"/><Relationship Id="rId2" Type="http://schemas.openxmlformats.org/officeDocument/2006/relationships/hyperlink" Target="https://ec.europa.eu/eurostat/documents/3859598/5925693/KS-02-13-269-EN.PDF.pdf/44cd9d01-bc64-40e5-bd40-d17df0c69334?t=1414781932000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hyperlink" Target="https://ec.europa.eu/eurostat/documents/4031688/8971242/KS-02-18-142-EN-N.pdf/e7f85f07-91db-4312-8118-f729c75878c7?t=1528447068000" TargetMode="External"/><Relationship Id="rId4" Type="http://schemas.openxmlformats.org/officeDocument/2006/relationships/hyperlink" Target="https://eur-lex.europa.eu/legal-content/EN/TXT/PDF/?uri=CELEX:32023R073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6000" dirty="0"/>
              <a:t>Regional Accounts in Europe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199" y="4219575"/>
            <a:ext cx="9130553" cy="611188"/>
          </a:xfrm>
        </p:spPr>
        <p:txBody>
          <a:bodyPr/>
          <a:lstStyle/>
          <a:p>
            <a:r>
              <a:rPr lang="en-IE" dirty="0"/>
              <a:t>1 October 2025, </a:t>
            </a:r>
            <a:r>
              <a:rPr lang="en-US" dirty="0"/>
              <a:t>United Nations Network of Economic Statisticians</a:t>
            </a:r>
          </a:p>
          <a:p>
            <a:r>
              <a:rPr lang="en-US" dirty="0"/>
              <a:t>Second Webinar of the Sub-national Sprint</a:t>
            </a: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422458"/>
            <a:ext cx="5347448" cy="304616"/>
          </a:xfrm>
        </p:spPr>
        <p:txBody>
          <a:bodyPr/>
          <a:lstStyle/>
          <a:p>
            <a:r>
              <a:rPr lang="en-IE" dirty="0"/>
              <a:t>Enrico INFANTE, Panagiota BISIELA, Martina PATONE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C72A-28DB-7D0E-1EA8-3EF4BF877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C666-80A2-AD80-C97F-0AAE17AE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Validation – Two-step </a:t>
            </a:r>
            <a:r>
              <a:rPr lang="fr-BE" dirty="0" err="1"/>
              <a:t>approach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B73EFF-0108-8F73-21AE-192C5941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10</a:t>
            </a:fld>
            <a:endParaRPr lang="en-IE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4CDE610E-9B4E-DE80-1842-1C1C66AFB8C5}"/>
              </a:ext>
            </a:extLst>
          </p:cNvPr>
          <p:cNvSpPr txBox="1">
            <a:spLocks/>
          </p:cNvSpPr>
          <p:nvPr/>
        </p:nvSpPr>
        <p:spPr>
          <a:xfrm>
            <a:off x="1300113" y="2518492"/>
            <a:ext cx="1729958" cy="587637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 contourW="63500">
            <a:bevelT w="0" h="0"/>
            <a:contourClr>
              <a:schemeClr val="tx1"/>
            </a:contourClr>
          </a:sp3d>
        </p:spPr>
        <p:txBody>
          <a:bodyPr vert="horz" lIns="144000" tIns="144000" rIns="144000" bIns="14400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800" b="1">
                <a:solidFill>
                  <a:srgbClr val="C00000"/>
                </a:solidFill>
              </a:rPr>
              <a:t>1</a:t>
            </a:r>
            <a:r>
              <a:rPr lang="en-IE" sz="2800" b="1" baseline="30000">
                <a:solidFill>
                  <a:srgbClr val="C00000"/>
                </a:solidFill>
              </a:rPr>
              <a:t>st</a:t>
            </a:r>
            <a:r>
              <a:rPr lang="en-IE" sz="2800" b="1">
                <a:solidFill>
                  <a:srgbClr val="C00000"/>
                </a:solidFill>
              </a:rPr>
              <a:t> STEP</a:t>
            </a:r>
            <a:endParaRPr lang="en-IE" sz="2800" b="1" dirty="0">
              <a:solidFill>
                <a:srgbClr val="C00000"/>
              </a:solidFill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6C7ED9E-10C1-9B86-38B5-79F1C41AF0CE}"/>
              </a:ext>
            </a:extLst>
          </p:cNvPr>
          <p:cNvSpPr txBox="1">
            <a:spLocks/>
          </p:cNvSpPr>
          <p:nvPr/>
        </p:nvSpPr>
        <p:spPr>
          <a:xfrm>
            <a:off x="8635735" y="5106201"/>
            <a:ext cx="1738008" cy="587637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63500">
            <a:bevelT w="0" h="0"/>
            <a:contourClr>
              <a:schemeClr val="tx1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2800" b="1" dirty="0">
                <a:solidFill>
                  <a:srgbClr val="C00000"/>
                </a:solidFill>
              </a:rPr>
              <a:t>2</a:t>
            </a:r>
            <a:r>
              <a:rPr lang="en-IE" sz="2800" b="1" baseline="30000" dirty="0">
                <a:solidFill>
                  <a:srgbClr val="C00000"/>
                </a:solidFill>
              </a:rPr>
              <a:t>nd</a:t>
            </a:r>
            <a:r>
              <a:rPr lang="en-IE" sz="2800" b="1" dirty="0">
                <a:solidFill>
                  <a:srgbClr val="C00000"/>
                </a:solidFill>
              </a:rPr>
              <a:t> STEP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8602E4A-1446-4794-3D3D-A17B448154F1}"/>
              </a:ext>
            </a:extLst>
          </p:cNvPr>
          <p:cNvSpPr txBox="1">
            <a:spLocks/>
          </p:cNvSpPr>
          <p:nvPr/>
        </p:nvSpPr>
        <p:spPr>
          <a:xfrm>
            <a:off x="3498523" y="1618233"/>
            <a:ext cx="6925058" cy="2388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Standardised validation report</a:t>
            </a:r>
          </a:p>
          <a:p>
            <a:r>
              <a:rPr lang="en-IE" dirty="0"/>
              <a:t>Automatically produced</a:t>
            </a:r>
          </a:p>
          <a:p>
            <a:r>
              <a:rPr lang="en-IE" dirty="0"/>
              <a:t>All purely quantitative checks reported</a:t>
            </a:r>
          </a:p>
          <a:p>
            <a:r>
              <a:rPr lang="en-IE" dirty="0"/>
              <a:t>Countries contacted in a limited time frame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39FCC011-4D58-1825-E62B-F2CD13F756B9}"/>
              </a:ext>
            </a:extLst>
          </p:cNvPr>
          <p:cNvSpPr txBox="1">
            <a:spLocks/>
          </p:cNvSpPr>
          <p:nvPr/>
        </p:nvSpPr>
        <p:spPr>
          <a:xfrm>
            <a:off x="734505" y="4633054"/>
            <a:ext cx="7873758" cy="153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More in-depth review of data</a:t>
            </a:r>
          </a:p>
          <a:p>
            <a:r>
              <a:rPr lang="en-IE" dirty="0"/>
              <a:t>Gives time to Eurostat for analysing the data, and to countries to fix the issues reported in the first step</a:t>
            </a:r>
          </a:p>
        </p:txBody>
      </p:sp>
    </p:spTree>
    <p:extLst>
      <p:ext uri="{BB962C8B-B14F-4D97-AF65-F5344CB8AC3E}">
        <p14:creationId xmlns:p14="http://schemas.microsoft.com/office/powerpoint/2010/main" val="130942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71CD0-1FB8-E9B1-6CB4-E208C476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4353-E392-592B-F7B3-55C808A1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Validation checks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EA1C1-F238-7594-279A-29FA2616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7757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Pre-validation checks, structural checks</a:t>
            </a:r>
          </a:p>
          <a:p>
            <a:pPr>
              <a:buSzPct val="100000"/>
            </a:pPr>
            <a:r>
              <a:rPr lang="en-IE" dirty="0"/>
              <a:t>Basic checks (completeness, zero and negative values)</a:t>
            </a:r>
          </a:p>
          <a:p>
            <a:pPr>
              <a:buSzPct val="100000"/>
            </a:pPr>
            <a:r>
              <a:rPr lang="en-IE" dirty="0"/>
              <a:t>NUTS and NACE consistency</a:t>
            </a:r>
          </a:p>
          <a:p>
            <a:pPr>
              <a:buSzPct val="100000"/>
            </a:pPr>
            <a:r>
              <a:rPr lang="en-IE" dirty="0"/>
              <a:t>Households consistency</a:t>
            </a:r>
          </a:p>
          <a:p>
            <a:pPr>
              <a:buSzPct val="100000"/>
            </a:pPr>
            <a:r>
              <a:rPr lang="en-IE" dirty="0"/>
              <a:t>Cross-domain consistency (GDP, HH, LFS, POP, …)</a:t>
            </a:r>
          </a:p>
          <a:p>
            <a:pPr>
              <a:buSzPct val="100000"/>
            </a:pPr>
            <a:endParaRPr lang="en-IE" sz="600" dirty="0"/>
          </a:p>
          <a:p>
            <a:pPr>
              <a:buSzPct val="100000"/>
            </a:pPr>
            <a:r>
              <a:rPr lang="en-IE" dirty="0"/>
              <a:t>Revision analysis</a:t>
            </a:r>
          </a:p>
          <a:p>
            <a:pPr>
              <a:buSzPct val="100000"/>
            </a:pPr>
            <a:r>
              <a:rPr lang="en-IE" dirty="0"/>
              <a:t>Outlier detection</a:t>
            </a:r>
          </a:p>
          <a:p>
            <a:pPr>
              <a:buSzPct val="100000"/>
            </a:pPr>
            <a:r>
              <a:rPr lang="en-IE" dirty="0"/>
              <a:t>Growth, shares, visual analysis, …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r>
              <a:rPr lang="en-IE" dirty="0"/>
              <a:t>		</a:t>
            </a:r>
          </a:p>
          <a:p>
            <a:pPr marL="457200" lvl="1" indent="0">
              <a:buNone/>
            </a:pPr>
            <a:endParaRPr lang="en-IE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112194-EDFA-6AA7-62F5-3404E0D54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11</a:t>
            </a:fld>
            <a:endParaRPr lang="en-IE" dirty="0"/>
          </a:p>
        </p:txBody>
      </p:sp>
      <p:pic>
        <p:nvPicPr>
          <p:cNvPr id="5" name="Picture 4" descr="List Clipart Stock Illustrations – 8,136 List Clipart Stock Illustrations,  Vectors &amp; Clipart - Dreamstime">
            <a:extLst>
              <a:ext uri="{FF2B5EF4-FFF2-40B4-BE49-F238E27FC236}">
                <a16:creationId xmlns:a16="http://schemas.microsoft.com/office/drawing/2014/main" id="{142297A3-6F6E-85B4-7E78-4A8B4306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77" y="1882036"/>
            <a:ext cx="2545006" cy="30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7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3D726-B250-74D3-23DC-8B231113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B676-F496-65EE-EF8F-32E101A5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Validation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7570-15E0-1590-B324-DE4F6544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7757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Transparent and clear policy, with defined thresholds</a:t>
            </a:r>
          </a:p>
          <a:p>
            <a:pPr>
              <a:buSzPct val="100000"/>
            </a:pPr>
            <a:r>
              <a:rPr lang="en-IE" dirty="0"/>
              <a:t>Well documented</a:t>
            </a:r>
          </a:p>
          <a:p>
            <a:pPr>
              <a:buSzPct val="100000"/>
            </a:pPr>
            <a:r>
              <a:rPr lang="en-IE" dirty="0"/>
              <a:t>Specific and structural metadata reporting</a:t>
            </a:r>
          </a:p>
          <a:p>
            <a:pPr>
              <a:buSzPct val="100000"/>
            </a:pPr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r>
              <a:rPr lang="en-IE" dirty="0"/>
              <a:t>		</a:t>
            </a:r>
          </a:p>
          <a:p>
            <a:pPr marL="457200" lvl="1" indent="0">
              <a:buNone/>
            </a:pPr>
            <a:endParaRPr lang="en-IE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45F0DD-42B7-6A96-9410-FC508730D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12</a:t>
            </a:fld>
            <a:endParaRPr lang="en-I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C829A6-DBBF-1DF0-8E82-D4DB736B4EC2}"/>
              </a:ext>
            </a:extLst>
          </p:cNvPr>
          <p:cNvSpPr/>
          <p:nvPr/>
        </p:nvSpPr>
        <p:spPr>
          <a:xfrm>
            <a:off x="3417464" y="3888958"/>
            <a:ext cx="5357071" cy="1076044"/>
          </a:xfrm>
          <a:prstGeom prst="roundRect">
            <a:avLst>
              <a:gd name="adj" fmla="val 38328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i="1" dirty="0">
                <a:solidFill>
                  <a:schemeClr val="tx2"/>
                </a:solidFill>
              </a:rPr>
              <a:t>It’s all about quality!</a:t>
            </a:r>
          </a:p>
        </p:txBody>
      </p:sp>
      <p:pic>
        <p:nvPicPr>
          <p:cNvPr id="1026" name="Picture 2" descr="Data quality - Free computer icons">
            <a:extLst>
              <a:ext uri="{FF2B5EF4-FFF2-40B4-BE49-F238E27FC236}">
                <a16:creationId xmlns:a16="http://schemas.microsoft.com/office/drawing/2014/main" id="{90713A36-8DEA-8E34-B68E-040157B6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35" y="11760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9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B146-AE5D-F7F9-E124-BC29A515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8E32-9C6C-5540-D9E1-766D3556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Dissemination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6728-3F1D-B9A9-DED8-754D5004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2916704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Typically around 6 weeks after transmission. Next: </a:t>
            </a:r>
            <a:r>
              <a:rPr lang="en-IE" i="1" dirty="0"/>
              <a:t>10 February 2026</a:t>
            </a:r>
          </a:p>
          <a:p>
            <a:pPr>
              <a:buSzPct val="100000"/>
            </a:pPr>
            <a:r>
              <a:rPr lang="en-IE" dirty="0"/>
              <a:t>Regional GDP computation</a:t>
            </a:r>
          </a:p>
          <a:p>
            <a:pPr>
              <a:buSzPct val="100000"/>
            </a:pPr>
            <a:r>
              <a:rPr lang="en-IE" dirty="0">
                <a:hlinkClick r:id="rId2"/>
              </a:rPr>
              <a:t>News article</a:t>
            </a:r>
            <a:endParaRPr lang="en-IE" dirty="0"/>
          </a:p>
          <a:p>
            <a:pPr>
              <a:buSzPct val="100000"/>
            </a:pPr>
            <a:r>
              <a:rPr lang="en-IE" dirty="0"/>
              <a:t>Statistics Explained articles: </a:t>
            </a:r>
            <a:r>
              <a:rPr lang="en-IE" dirty="0">
                <a:hlinkClick r:id="rId3"/>
              </a:rPr>
              <a:t>NUTS 3</a:t>
            </a:r>
            <a:r>
              <a:rPr lang="en-IE" dirty="0"/>
              <a:t>, </a:t>
            </a:r>
            <a:r>
              <a:rPr lang="en-IE" dirty="0">
                <a:hlinkClick r:id="rId4"/>
              </a:rPr>
              <a:t>Households</a:t>
            </a:r>
            <a:endParaRPr lang="en-IE" dirty="0"/>
          </a:p>
          <a:p>
            <a:pPr>
              <a:buSzPct val="100000"/>
            </a:pPr>
            <a:r>
              <a:rPr lang="en-IE" dirty="0">
                <a:hlinkClick r:id="rId5"/>
              </a:rPr>
              <a:t>Productivity indicators</a:t>
            </a:r>
            <a:r>
              <a:rPr lang="en-IE" dirty="0"/>
              <a:t> (labour)</a:t>
            </a:r>
          </a:p>
          <a:p>
            <a:pPr>
              <a:buSzPct val="100000"/>
            </a:pPr>
            <a:r>
              <a:rPr lang="en-IE" dirty="0"/>
              <a:t>Additional releases (like the </a:t>
            </a:r>
            <a:r>
              <a:rPr lang="en-IE" dirty="0">
                <a:hlinkClick r:id="rId6"/>
              </a:rPr>
              <a:t>Regional Yearbook</a:t>
            </a:r>
            <a:r>
              <a:rPr lang="en-IE" dirty="0"/>
              <a:t>)</a:t>
            </a:r>
          </a:p>
          <a:p>
            <a:pPr>
              <a:buSzPct val="100000"/>
            </a:pPr>
            <a:r>
              <a:rPr lang="en-IE" dirty="0">
                <a:hlinkClick r:id="rId7"/>
              </a:rPr>
              <a:t>Database release</a:t>
            </a:r>
            <a:r>
              <a:rPr lang="en-IE" dirty="0"/>
              <a:t> (nama_10reg)</a:t>
            </a:r>
          </a:p>
          <a:p>
            <a:pPr lvl="1"/>
            <a:endParaRPr lang="en-IE" dirty="0"/>
          </a:p>
          <a:p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r>
              <a:rPr lang="en-IE" dirty="0"/>
              <a:t>		</a:t>
            </a:r>
          </a:p>
          <a:p>
            <a:pPr marL="457200" lvl="1" indent="0">
              <a:buNone/>
            </a:pPr>
            <a:endParaRPr lang="en-IE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344F0-BE54-1E1A-8E55-15AEA301D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13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8F911-C719-8441-655B-1059E508D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851702"/>
            <a:ext cx="5467765" cy="5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EB7A6-83C3-74BD-6F51-B935426E7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4580-207A-C5CA-6514-6ADF8ADC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Use of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616E-6A6D-1123-EE3B-762DAF664D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About the reasons we do produce regional accounts, who is looking at the data and why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394F34-325C-C6A7-B544-4E7D5050821E}"/>
              </a:ext>
            </a:extLst>
          </p:cNvPr>
          <p:cNvSpPr txBox="1">
            <a:spLocks/>
          </p:cNvSpPr>
          <p:nvPr/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768364BB-9B21-4D29-A19C-C6410F652861}" type="slidenum">
              <a:rPr lang="en-IE" smtClean="0"/>
              <a:pPr algn="l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841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5925D-BB1D-49A7-97FD-1326AA710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A6FC-4475-AC70-43CC-755B8A4C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Why</a:t>
            </a:r>
            <a:r>
              <a:rPr lang="fr-BE" dirty="0"/>
              <a:t> </a:t>
            </a:r>
            <a:r>
              <a:rPr lang="fr-BE" dirty="0" err="1"/>
              <a:t>European</a:t>
            </a:r>
            <a:r>
              <a:rPr lang="fr-BE" dirty="0"/>
              <a:t> </a:t>
            </a:r>
            <a:r>
              <a:rPr lang="fr-BE" dirty="0" err="1"/>
              <a:t>regional</a:t>
            </a:r>
            <a:r>
              <a:rPr lang="fr-BE" dirty="0"/>
              <a:t> </a:t>
            </a:r>
            <a:r>
              <a:rPr lang="fr-BE" dirty="0" err="1"/>
              <a:t>accounts</a:t>
            </a:r>
            <a:r>
              <a:rPr lang="fr-BE" dirty="0"/>
              <a:t>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B1C9-CF5B-FF22-66F1-C28DA332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638473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Increased comparability across regions</a:t>
            </a:r>
          </a:p>
          <a:p>
            <a:pPr>
              <a:buSzPct val="100000"/>
            </a:pPr>
            <a:r>
              <a:rPr lang="en-IE" dirty="0"/>
              <a:t>Geographical patterns</a:t>
            </a:r>
          </a:p>
          <a:p>
            <a:pPr>
              <a:buSzPct val="100000"/>
            </a:pPr>
            <a:r>
              <a:rPr lang="en-IE" dirty="0"/>
              <a:t>Allocation of the EU cohesion fund based on regional accounts data: </a:t>
            </a:r>
            <a:r>
              <a:rPr lang="en-US" dirty="0"/>
              <a:t>less developed regions (GDP/head (PPS) less than 75% of the EU-27 average)</a:t>
            </a:r>
          </a:p>
          <a:p>
            <a:pPr>
              <a:buSzPct val="100000"/>
            </a:pPr>
            <a:r>
              <a:rPr lang="en-US" dirty="0"/>
              <a:t>Regional EU policies</a:t>
            </a:r>
          </a:p>
          <a:p>
            <a:pPr>
              <a:buSzPct val="100000"/>
            </a:pPr>
            <a:r>
              <a:rPr lang="en-US" dirty="0"/>
              <a:t>Non-institutional users (media, academics, etc.)</a:t>
            </a:r>
            <a:endParaRPr lang="en-IE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F5D697-44DD-3E04-3C56-11E9B704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15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4D4B2-E48A-42EC-84D9-2CD4638C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5907"/>
            <a:ext cx="5585582" cy="5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C90F-A25C-9DC6-38E5-9B4A36CC6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3287-8609-62E8-C2A4-C524846C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Future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B3D8-F45A-ADE2-ADD0-873C8DB3FF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About the next steps for European regional accounts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057AA8-5D84-4E3C-7AA7-35D4E4BF1099}"/>
              </a:ext>
            </a:extLst>
          </p:cNvPr>
          <p:cNvSpPr txBox="1">
            <a:spLocks/>
          </p:cNvSpPr>
          <p:nvPr/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768364BB-9B21-4D29-A19C-C6410F652861}" type="slidenum">
              <a:rPr lang="en-IE" smtClean="0"/>
              <a:pPr algn="l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137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DA81-FBE3-5D4F-69EE-AAA91CEF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D395-BA64-A00C-4F56-897D58F8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What’s</a:t>
            </a:r>
            <a:r>
              <a:rPr lang="fr-BE" dirty="0"/>
              <a:t> </a:t>
            </a:r>
            <a:r>
              <a:rPr lang="fr-BE" dirty="0" err="1"/>
              <a:t>next</a:t>
            </a:r>
            <a:r>
              <a:rPr lang="fr-BE" dirty="0"/>
              <a:t>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5915-88DF-DCE2-421A-F59B4DC5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IE" dirty="0"/>
              <a:t>Update of the ESA regulation, following the updated SNA</a:t>
            </a:r>
          </a:p>
          <a:p>
            <a:pPr>
              <a:buSzPct val="100000"/>
            </a:pPr>
            <a:r>
              <a:rPr lang="en-IE" dirty="0"/>
              <a:t>Regional investment of the general government</a:t>
            </a:r>
          </a:p>
          <a:p>
            <a:pPr>
              <a:buSzPct val="100000"/>
            </a:pPr>
            <a:r>
              <a:rPr lang="en-IE" dirty="0"/>
              <a:t>Structural metadata</a:t>
            </a:r>
          </a:p>
          <a:p>
            <a:pPr>
              <a:buSzPct val="100000"/>
            </a:pPr>
            <a:r>
              <a:rPr lang="en-IE" dirty="0"/>
              <a:t>Even better data quality (timeliness, completeness)</a:t>
            </a:r>
          </a:p>
          <a:p>
            <a:pPr>
              <a:buSzPct val="100000"/>
            </a:pPr>
            <a:endParaRPr lang="en-IE" dirty="0"/>
          </a:p>
          <a:p>
            <a:pPr>
              <a:buSzPct val="100000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AB0829-3A44-DF3E-7B8D-175349DB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17</a:t>
            </a:fld>
            <a:endParaRPr lang="en-I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C24CFC-2DFF-3693-DBE4-09B260AC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88" y="3830546"/>
            <a:ext cx="37338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0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256739"/>
            <a:ext cx="10515600" cy="1020337"/>
          </a:xfrm>
        </p:spPr>
        <p:txBody>
          <a:bodyPr/>
          <a:lstStyle/>
          <a:p>
            <a:r>
              <a:rPr lang="en-US" sz="8000" dirty="0"/>
              <a:t>Thank you</a:t>
            </a:r>
            <a:endParaRPr lang="en-GB" sz="8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5C0DC-F406-3C80-40AD-12D2D17E9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575501"/>
          </a:xfrm>
        </p:spPr>
        <p:txBody>
          <a:bodyPr/>
          <a:lstStyle/>
          <a:p>
            <a:r>
              <a:rPr lang="en-GB" u="sng" dirty="0">
                <a:hlinkClick r:id="rId2"/>
              </a:rPr>
              <a:t>ESTAT-REG-ACCOUNTS@ec.europa.eu</a:t>
            </a:r>
            <a:r>
              <a:rPr lang="en-GB" u="sng" dirty="0"/>
              <a:t> </a:t>
            </a:r>
            <a:endParaRPr lang="en-GB" dirty="0"/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652301"/>
            <a:ext cx="8941016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sz="1200" dirty="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lang="en-IE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45D5-1DF1-25F8-7F77-049AD2CB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Summary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8258F-872F-4469-4CD0-239A4A3A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IE" dirty="0"/>
              <a:t>The role of Eurostat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IE" dirty="0"/>
              <a:t>Collection, validation, dissemination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IE" dirty="0"/>
              <a:t>Use of the data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IE" dirty="0"/>
              <a:t>Future challenges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8915B1-F885-E9E5-F708-BF07D2FAB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638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9774-B97E-C9A3-9986-C75AD20D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The role of Eurostat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AB27-5B69-C422-51F8-15265164A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199" y="4441825"/>
            <a:ext cx="10515601" cy="587375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About the institutional and legal frameworks, the organisational aspect and what Eurostat does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08CC93-F8C8-3166-DBC4-1CF2E751E16D}"/>
              </a:ext>
            </a:extLst>
          </p:cNvPr>
          <p:cNvSpPr txBox="1">
            <a:spLocks/>
          </p:cNvSpPr>
          <p:nvPr/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768364BB-9B21-4D29-A19C-C6410F652861}" type="slidenum">
              <a:rPr lang="en-IE" smtClean="0"/>
              <a:pPr algn="l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786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6C85-CC20-D6CF-0974-88416EE1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9B968-1C85-A0B8-1AFF-B646EA88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Eurostat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94BB-E8C0-FFF8-4472-74FD02CA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IE" dirty="0"/>
              <a:t>Eurostat is the statistical office of the European Union</a:t>
            </a:r>
          </a:p>
          <a:p>
            <a:pPr>
              <a:buSzPct val="100000"/>
            </a:pPr>
            <a:r>
              <a:rPr lang="en-IE" b="1" dirty="0"/>
              <a:t>Our mission is to provide </a:t>
            </a:r>
            <a:r>
              <a:rPr lang="en-US" b="1" dirty="0"/>
              <a:t>high-quality statistics and data on Europe</a:t>
            </a:r>
            <a:endParaRPr lang="en-US" dirty="0"/>
          </a:p>
          <a:p>
            <a:pPr>
              <a:buSzPct val="100000"/>
            </a:pPr>
            <a:r>
              <a:rPr lang="en-US" dirty="0"/>
              <a:t>Eurostat produces European statistics in partnership with National Statistical Institutes and other national authorities in the EU Member States (ESS)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7BAB83-A922-A336-0EEA-6C38EC544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4</a:t>
            </a:fld>
            <a:endParaRPr lang="en-I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D5B846-E926-E3D7-72DB-E16198C4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3902264"/>
            <a:ext cx="37338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verview - European Statistical System (ESS) - Eurostat">
            <a:extLst>
              <a:ext uri="{FF2B5EF4-FFF2-40B4-BE49-F238E27FC236}">
                <a16:creationId xmlns:a16="http://schemas.microsoft.com/office/drawing/2014/main" id="{0BB6C67A-2317-D727-3D04-8D45CC03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03" y="1376208"/>
            <a:ext cx="1442197" cy="8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724D7A4-B97C-0BC0-5604-85E843D3FAE4}"/>
              </a:ext>
            </a:extLst>
          </p:cNvPr>
          <p:cNvSpPr/>
          <p:nvPr/>
        </p:nvSpPr>
        <p:spPr>
          <a:xfrm>
            <a:off x="738929" y="3978605"/>
            <a:ext cx="2380459" cy="10760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Member States</a:t>
            </a:r>
          </a:p>
          <a:p>
            <a:pPr algn="ctr"/>
            <a:r>
              <a:rPr lang="en-IE" sz="1600" b="1" dirty="0">
                <a:solidFill>
                  <a:schemeClr val="tx2"/>
                </a:solidFill>
              </a:rPr>
              <a:t>(+ others)</a:t>
            </a: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96AA0276-2F36-18C7-54A0-A9499E6A01E7}"/>
              </a:ext>
            </a:extLst>
          </p:cNvPr>
          <p:cNvSpPr/>
          <p:nvPr/>
        </p:nvSpPr>
        <p:spPr>
          <a:xfrm>
            <a:off x="3442447" y="4368709"/>
            <a:ext cx="672353" cy="29583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81B03295-25F7-2CBC-FABF-42C842719D39}"/>
              </a:ext>
            </a:extLst>
          </p:cNvPr>
          <p:cNvSpPr/>
          <p:nvPr/>
        </p:nvSpPr>
        <p:spPr>
          <a:xfrm>
            <a:off x="7962900" y="4368709"/>
            <a:ext cx="672353" cy="29583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70DE63-6A3E-2E23-0386-3CC2D12FD138}"/>
              </a:ext>
            </a:extLst>
          </p:cNvPr>
          <p:cNvSpPr/>
          <p:nvPr/>
        </p:nvSpPr>
        <p:spPr>
          <a:xfrm>
            <a:off x="8957817" y="3978605"/>
            <a:ext cx="2380459" cy="10760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E" sz="1600" b="1" dirty="0">
                <a:solidFill>
                  <a:schemeClr val="tx2"/>
                </a:solidFill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161586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7CBE9-1E58-8D92-4727-910F03E6D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9F9B-536F-D725-382A-99D85103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 anchor="ctr">
            <a:normAutofit/>
          </a:bodyPr>
          <a:lstStyle/>
          <a:p>
            <a:r>
              <a:rPr lang="fr-BE" dirty="0" err="1"/>
              <a:t>European</a:t>
            </a:r>
            <a:r>
              <a:rPr lang="fr-BE" dirty="0"/>
              <a:t> System of Accounts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BAE95-72D0-35A0-A157-BDA35BF69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IE" dirty="0">
                <a:hlinkClick r:id="rId2"/>
              </a:rPr>
              <a:t>ESA 2010</a:t>
            </a:r>
            <a:r>
              <a:rPr lang="en-IE" dirty="0"/>
              <a:t> is based on SNA 2008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IE" dirty="0"/>
              <a:t>European regional accounts are based on ESA 2010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IE" b="1" dirty="0"/>
              <a:t>ESA 2010 is a regulation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Manual on regional accounts methods</a:t>
            </a:r>
            <a:endParaRPr lang="en-US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IE" dirty="0"/>
              <a:t>Mandatory data transmissions, based on the ESA 2010 </a:t>
            </a:r>
            <a:r>
              <a:rPr lang="en-IE" dirty="0">
                <a:hlinkClick r:id="rId4"/>
              </a:rPr>
              <a:t>Transmission Programme</a:t>
            </a:r>
            <a:r>
              <a:rPr lang="en-IE" dirty="0"/>
              <a:t> (amended in 2023)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IE" dirty="0"/>
              <a:t>Statistical output quality ensured with the </a:t>
            </a:r>
            <a:r>
              <a:rPr lang="en-IE" dirty="0">
                <a:hlinkClick r:id="rId5"/>
              </a:rPr>
              <a:t>European Statistics code of Practice</a:t>
            </a:r>
            <a:endParaRPr lang="en-IE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3074" name="Picture 2" descr="Gross domestic product and value added – annual data | Oficiālās  statistikas portāls">
            <a:extLst>
              <a:ext uri="{FF2B5EF4-FFF2-40B4-BE49-F238E27FC236}">
                <a16:creationId xmlns:a16="http://schemas.microsoft.com/office/drawing/2014/main" id="{68D6B21D-2B81-2C43-12C6-42E7DD64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125" y="2412467"/>
            <a:ext cx="5019675" cy="21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 hidden="1">
            <a:extLst>
              <a:ext uri="{FF2B5EF4-FFF2-40B4-BE49-F238E27FC236}">
                <a16:creationId xmlns:a16="http://schemas.microsoft.com/office/drawing/2014/main" id="{475AA2FB-8BBB-9BFC-6EF2-2DA1A256E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34192-82CC-A26D-7EBE-36449064F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631A-C28B-C6D8-AFDE-FCB1CB87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NUTS classification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9A3E-7E58-5FD7-5130-510192FC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7757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Nomenclature of territorial units for statistics</a:t>
            </a:r>
          </a:p>
          <a:p>
            <a:pPr>
              <a:buSzPct val="100000"/>
            </a:pPr>
            <a:r>
              <a:rPr lang="en-IE" dirty="0"/>
              <a:t>Introduced in the 1970s, it’s legally binding since 2003</a:t>
            </a:r>
          </a:p>
          <a:p>
            <a:pPr>
              <a:buSzPct val="100000"/>
            </a:pPr>
            <a:r>
              <a:rPr lang="en-IE" dirty="0"/>
              <a:t>Hierarchical regional classification, applicable to all EU data</a:t>
            </a: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3D3DBE-3FFC-5F81-FA7C-F0883995F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6</a:t>
            </a:fld>
            <a:endParaRPr lang="en-IE" dirty="0"/>
          </a:p>
        </p:txBody>
      </p:sp>
      <p:pic>
        <p:nvPicPr>
          <p:cNvPr id="5122" name="Picture 2" descr="This visual illustrates the NUTS hierarchical system. It consists of four small maps. The first one shows the EU at NUTS level 0. The second one shows NUTS level 1 regions in Germany, focusing on the region with a code DE2. The third map shows NUTS level 2 regions, focusing on the regions DE27. The fourth map shows NUTS level 3 regions, focusing on DE27C.">
            <a:extLst>
              <a:ext uri="{FF2B5EF4-FFF2-40B4-BE49-F238E27FC236}">
                <a16:creationId xmlns:a16="http://schemas.microsoft.com/office/drawing/2014/main" id="{9688932C-34A8-DC4A-1863-227297C3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95" y="3234484"/>
            <a:ext cx="3981241" cy="33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9091EE-5EB3-D233-F63F-593B8BC4A338}"/>
              </a:ext>
            </a:extLst>
          </p:cNvPr>
          <p:cNvSpPr txBox="1"/>
          <p:nvPr/>
        </p:nvSpPr>
        <p:spPr>
          <a:xfrm>
            <a:off x="5335047" y="6088682"/>
            <a:ext cx="2432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tx2"/>
                </a:solidFill>
              </a:rPr>
              <a:t>27 EU Member States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FFBD6-422D-9938-9229-858E3EBCE3C4}"/>
              </a:ext>
            </a:extLst>
          </p:cNvPr>
          <p:cNvSpPr txBox="1"/>
          <p:nvPr/>
        </p:nvSpPr>
        <p:spPr>
          <a:xfrm>
            <a:off x="5735780" y="5292321"/>
            <a:ext cx="2432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tx2"/>
                </a:solidFill>
              </a:rPr>
              <a:t>92 NUTS 1 regions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058E1-9076-830D-3203-B97C734746D7}"/>
              </a:ext>
            </a:extLst>
          </p:cNvPr>
          <p:cNvSpPr txBox="1"/>
          <p:nvPr/>
        </p:nvSpPr>
        <p:spPr>
          <a:xfrm>
            <a:off x="6225916" y="4492306"/>
            <a:ext cx="2432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tx2"/>
                </a:solidFill>
              </a:rPr>
              <a:t>244 NUTS 2 regions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470BA-2E8B-3D6C-6FD2-C794D1424498}"/>
              </a:ext>
            </a:extLst>
          </p:cNvPr>
          <p:cNvSpPr txBox="1"/>
          <p:nvPr/>
        </p:nvSpPr>
        <p:spPr>
          <a:xfrm>
            <a:off x="6662135" y="3692291"/>
            <a:ext cx="2432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tx2"/>
                </a:solidFill>
              </a:rPr>
              <a:t>1165 NUTS 3 regions</a:t>
            </a:r>
          </a:p>
        </p:txBody>
      </p:sp>
    </p:spTree>
    <p:extLst>
      <p:ext uri="{BB962C8B-B14F-4D97-AF65-F5344CB8AC3E}">
        <p14:creationId xmlns:p14="http://schemas.microsoft.com/office/powerpoint/2010/main" val="8997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90016-60A2-FD02-6F3A-142C8F29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4F14-3D66-B659-5C24-4D0E1849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NUTS classification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4719-25AD-2424-F7CD-34A19F95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7757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Changes only after at least 3 years (currently: NUTS 2024; </a:t>
            </a:r>
            <a:r>
              <a:rPr lang="en-IE" i="1" dirty="0"/>
              <a:t>next: NUTS 2027</a:t>
            </a:r>
            <a:r>
              <a:rPr lang="en-IE" dirty="0"/>
              <a:t>)</a:t>
            </a:r>
          </a:p>
          <a:p>
            <a:pPr lvl="1"/>
            <a:r>
              <a:rPr lang="en-IE" dirty="0"/>
              <a:t>Exception: major administrative change</a:t>
            </a:r>
          </a:p>
          <a:p>
            <a:pPr>
              <a:buSzPct val="100000"/>
            </a:pPr>
            <a:r>
              <a:rPr lang="en-IE" dirty="0"/>
              <a:t>Population thresholds: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marL="457200" lvl="1" indent="0">
              <a:buNone/>
            </a:pPr>
            <a:r>
              <a:rPr lang="en-IE" dirty="0"/>
              <a:t>		Exceptions: regions defined before 2003; administrative regions</a:t>
            </a:r>
          </a:p>
          <a:p>
            <a:pPr marL="457200" lvl="1" indent="0">
              <a:buNone/>
            </a:pPr>
            <a:endParaRPr lang="en-IE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726C56-024F-EE29-A9D4-54E0339C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7</a:t>
            </a:fld>
            <a:endParaRPr lang="en-IE" dirty="0"/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37434BFF-2FC8-3793-0C28-289211D48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734060"/>
              </p:ext>
            </p:extLst>
          </p:nvPr>
        </p:nvGraphicFramePr>
        <p:xfrm>
          <a:off x="3572163" y="3135455"/>
          <a:ext cx="5047673" cy="2230872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16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7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Level</a:t>
                      </a:r>
                      <a:endParaRPr kumimoji="0" lang="en-US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Minimum</a:t>
                      </a:r>
                      <a:endParaRPr kumimoji="0" lang="en-US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Maximum</a:t>
                      </a:r>
                      <a:endParaRPr kumimoji="0" lang="en-US" alt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NUTS 1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 million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7 million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NUTS 2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800 000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3 million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NUTS 3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150 000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800 000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ＭＳ Ｐゴシック" pitchFamily="-80" charset="-128"/>
                      </a:endParaRPr>
                    </a:p>
                  </a:txBody>
                  <a:tcPr marL="92075" marR="92075" marT="46038" marB="4603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C434-FE98-DEFA-D634-2C1BBBBB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D30A-5882-89E9-B6AD-0DB50B45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Collection, validation,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2769-E186-796A-5950-294AD4E60D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About the technical and practical aspects of our work, and on the published products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17E239-7196-BC3D-6385-2119D8DA2374}"/>
              </a:ext>
            </a:extLst>
          </p:cNvPr>
          <p:cNvSpPr txBox="1">
            <a:spLocks/>
          </p:cNvSpPr>
          <p:nvPr/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fld id="{768364BB-9B21-4D29-A19C-C6410F652861}" type="slidenum">
              <a:rPr lang="en-IE" smtClean="0"/>
              <a:pPr algn="l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088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ABA87-2B55-5E86-B671-00BC58A7C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CE0C-E6CA-4CED-49D0-370C3D9B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Collection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57EE-4C27-CCCE-71F2-E1DEBC37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5791" cy="3638473"/>
          </a:xfrm>
        </p:spPr>
        <p:txBody>
          <a:bodyPr/>
          <a:lstStyle/>
          <a:p>
            <a:pPr>
              <a:buSzPct val="100000"/>
            </a:pPr>
            <a:r>
              <a:rPr lang="en-IE" dirty="0"/>
              <a:t>Data transmitted by 31 December (mostly T+24, but NUTS 2 GVA, EMP totals T+12)</a:t>
            </a:r>
          </a:p>
          <a:p>
            <a:pPr>
              <a:buSzPct val="100000"/>
            </a:pPr>
            <a:r>
              <a:rPr lang="en-IE" dirty="0"/>
              <a:t>Current prices GVA at NUTS 3 (by 10 industries)</a:t>
            </a:r>
          </a:p>
          <a:p>
            <a:pPr>
              <a:buSzPct val="100000"/>
            </a:pPr>
            <a:r>
              <a:rPr lang="en-IE" dirty="0"/>
              <a:t>Employment, employees, self-employed:</a:t>
            </a:r>
          </a:p>
          <a:p>
            <a:pPr lvl="1"/>
            <a:r>
              <a:rPr lang="en-IE" dirty="0"/>
              <a:t>In person at NUTS 3</a:t>
            </a:r>
          </a:p>
          <a:p>
            <a:pPr lvl="1"/>
            <a:r>
              <a:rPr lang="en-IE" dirty="0"/>
              <a:t>In hours worked at NUTS 2</a:t>
            </a:r>
          </a:p>
          <a:p>
            <a:pPr>
              <a:buSzPct val="100000"/>
            </a:pPr>
            <a:r>
              <a:rPr lang="en-IE" dirty="0"/>
              <a:t>Average population at NUTS 3</a:t>
            </a:r>
          </a:p>
          <a:p>
            <a:pPr>
              <a:buSzPct val="100000"/>
            </a:pPr>
            <a:r>
              <a:rPr lang="en-IE" dirty="0"/>
              <a:t>Compensation of employees and GFCF at NUTS 2 (by 10 industries)</a:t>
            </a:r>
          </a:p>
          <a:p>
            <a:pPr>
              <a:buSzPct val="100000"/>
            </a:pPr>
            <a:r>
              <a:rPr lang="en-IE" dirty="0"/>
              <a:t>Household accounts at NUTS 2</a:t>
            </a:r>
          </a:p>
          <a:p>
            <a:pPr>
              <a:buSzPct val="100000"/>
            </a:pPr>
            <a:r>
              <a:rPr lang="en-IE" dirty="0"/>
              <a:t>EU Member State, EFTA, enlargement countries</a:t>
            </a:r>
          </a:p>
          <a:p>
            <a:pPr>
              <a:buSzPct val="100000"/>
            </a:pPr>
            <a:r>
              <a:rPr lang="en-IE" dirty="0"/>
              <a:t>Communications with countries and EG RA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1A61C1-8E35-4EB6-34F4-F566FBD41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9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20E29-DDF7-FD25-466A-98F8CD01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540" y="663096"/>
            <a:ext cx="4185319" cy="5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4E06D-C2A7-C082-4FA8-8DB4631A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540" y="171294"/>
            <a:ext cx="4185320" cy="8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2053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B6F83-6DDD-48D8-857B-BE72EE2D0B99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D81E1F-6DA9-4707-BA36-9D5427D78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486</TotalTime>
  <Words>746</Words>
  <Application>Microsoft Office PowerPoint</Application>
  <PresentationFormat>Widescreen</PresentationFormat>
  <Paragraphs>178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colour palette new PPT</vt:lpstr>
      <vt:lpstr>Regional Accounts in Europe</vt:lpstr>
      <vt:lpstr>Summary</vt:lpstr>
      <vt:lpstr>1. The role of Eurostat</vt:lpstr>
      <vt:lpstr>Eurostat</vt:lpstr>
      <vt:lpstr>European System of Accounts</vt:lpstr>
      <vt:lpstr>NUTS classification</vt:lpstr>
      <vt:lpstr>NUTS classification</vt:lpstr>
      <vt:lpstr>2. Collection, validation, dissemination</vt:lpstr>
      <vt:lpstr>Collection</vt:lpstr>
      <vt:lpstr>Validation – Two-step approach</vt:lpstr>
      <vt:lpstr>Validation checks</vt:lpstr>
      <vt:lpstr>Validation</vt:lpstr>
      <vt:lpstr>Dissemination</vt:lpstr>
      <vt:lpstr>3. Use of the data</vt:lpstr>
      <vt:lpstr>Why European regional accounts?</vt:lpstr>
      <vt:lpstr>4. Future challenges</vt:lpstr>
      <vt:lpstr>What’s next?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Accounts in Europe</dc:title>
  <dc:creator>INFANTE Enrico (ESTAT)</dc:creator>
  <cp:lastModifiedBy>Daniela Ravindra</cp:lastModifiedBy>
  <cp:revision>10</cp:revision>
  <dcterms:created xsi:type="dcterms:W3CDTF">2025-09-22T07:04:37Z</dcterms:created>
  <dcterms:modified xsi:type="dcterms:W3CDTF">2025-09-23T08:11:34Z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