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notesSlides/notesSlide7.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85" r:id="rId4"/>
    <p:sldId id="272" r:id="rId5"/>
    <p:sldId id="269" r:id="rId6"/>
    <p:sldId id="288" r:id="rId7"/>
    <p:sldId id="286" r:id="rId8"/>
    <p:sldId id="259" r:id="rId9"/>
    <p:sldId id="262" r:id="rId10"/>
    <p:sldId id="291" r:id="rId11"/>
    <p:sldId id="292" r:id="rId12"/>
    <p:sldId id="258" r:id="rId13"/>
    <p:sldId id="294" r:id="rId14"/>
    <p:sldId id="293" r:id="rId15"/>
    <p:sldId id="264" r:id="rId16"/>
    <p:sldId id="280" r:id="rId17"/>
    <p:sldId id="281" r:id="rId18"/>
    <p:sldId id="261" r:id="rId1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A500"/>
    <a:srgbClr val="59CB95"/>
    <a:srgbClr val="00AA48"/>
    <a:srgbClr val="66FF66"/>
    <a:srgbClr val="339933"/>
    <a:srgbClr val="37AF76"/>
    <a:srgbClr val="213A00"/>
    <a:srgbClr val="A3DBFF"/>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854" autoAdjust="0"/>
  </p:normalViewPr>
  <p:slideViewPr>
    <p:cSldViewPr snapToGrid="0">
      <p:cViewPr varScale="1">
        <p:scale>
          <a:sx n="120" d="100"/>
          <a:sy n="120" d="100"/>
        </p:scale>
        <p:origin x="174" y="10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en-US" sz="1000" dirty="0"/>
              <a:t> </a:t>
            </a:r>
            <a:r>
              <a:rPr lang="en-US" sz="1000" i="1" dirty="0"/>
              <a:t>Aggregated Emissions with Removals, 2000-2017</a:t>
            </a:r>
          </a:p>
        </c:rich>
      </c:tx>
      <c:layout>
        <c:manualLayout>
          <c:xMode val="edge"/>
          <c:yMode val="edge"/>
          <c:x val="0.24130690212034855"/>
          <c:y val="2.6056206960729574E-2"/>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7231850904419756E-2"/>
          <c:y val="0.10982137056989766"/>
          <c:w val="0.85136221546004731"/>
          <c:h val="0.8041868971457351"/>
        </c:manualLayout>
      </c:layout>
      <c:barChart>
        <c:barDir val="col"/>
        <c:grouping val="clustered"/>
        <c:varyColors val="0"/>
        <c:ser>
          <c:idx val="0"/>
          <c:order val="0"/>
          <c:tx>
            <c:strRef>
              <c:f>'tab 2.1'!$I$53</c:f>
              <c:strCache>
                <c:ptCount val="1"/>
                <c:pt idx="0">
                  <c:v>Geaggregeerde emissies met verwijderingen/Aggregated emissions with removals</c:v>
                </c:pt>
              </c:strCache>
            </c:strRef>
          </c:tx>
          <c:spPr>
            <a:solidFill>
              <a:srgbClr val="70AD47">
                <a:lumMod val="40000"/>
                <a:lumOff val="6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 2.1'!$H$54:$H$71</c:f>
              <c:numCache>
                <c:formatCode>General</c:formatCod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numCache>
            </c:numRef>
          </c:cat>
          <c:val>
            <c:numRef>
              <c:f>'tab 2.1'!$I$54:$I$71</c:f>
              <c:numCache>
                <c:formatCode>General</c:formatCode>
                <c:ptCount val="18"/>
                <c:pt idx="0">
                  <c:v>-2525.3000000000002</c:v>
                </c:pt>
                <c:pt idx="1">
                  <c:v>-1316.3</c:v>
                </c:pt>
                <c:pt idx="2">
                  <c:v>-2787.2</c:v>
                </c:pt>
                <c:pt idx="3">
                  <c:v>-3948.8</c:v>
                </c:pt>
                <c:pt idx="4">
                  <c:v>-5197.8</c:v>
                </c:pt>
                <c:pt idx="5">
                  <c:v>-6471</c:v>
                </c:pt>
                <c:pt idx="6">
                  <c:v>-7503.1</c:v>
                </c:pt>
                <c:pt idx="7">
                  <c:v>-9052.7000000000007</c:v>
                </c:pt>
                <c:pt idx="8">
                  <c:v>-10380.6</c:v>
                </c:pt>
                <c:pt idx="9">
                  <c:v>-11706.4</c:v>
                </c:pt>
                <c:pt idx="10">
                  <c:v>-9391.4</c:v>
                </c:pt>
                <c:pt idx="11">
                  <c:v>-9535.7999999999993</c:v>
                </c:pt>
                <c:pt idx="12">
                  <c:v>-10361.799999999999</c:v>
                </c:pt>
                <c:pt idx="13">
                  <c:v>-11595.2</c:v>
                </c:pt>
                <c:pt idx="14">
                  <c:v>-4155.3999999999996</c:v>
                </c:pt>
                <c:pt idx="15">
                  <c:v>-9681</c:v>
                </c:pt>
                <c:pt idx="16">
                  <c:v>-12361.1</c:v>
                </c:pt>
                <c:pt idx="17">
                  <c:v>-14268.7</c:v>
                </c:pt>
              </c:numCache>
            </c:numRef>
          </c:val>
          <c:extLst>
            <c:ext xmlns:c16="http://schemas.microsoft.com/office/drawing/2014/chart" uri="{C3380CC4-5D6E-409C-BE32-E72D297353CC}">
              <c16:uniqueId val="{00000000-2ECF-44DD-B870-16D5A1A10CA5}"/>
            </c:ext>
          </c:extLst>
        </c:ser>
        <c:dLbls>
          <c:showLegendKey val="0"/>
          <c:showVal val="0"/>
          <c:showCatName val="0"/>
          <c:showSerName val="0"/>
          <c:showPercent val="0"/>
          <c:showBubbleSize val="0"/>
        </c:dLbls>
        <c:gapWidth val="219"/>
        <c:overlap val="-27"/>
        <c:axId val="859302159"/>
        <c:axId val="859299247"/>
      </c:barChart>
      <c:catAx>
        <c:axId val="859302159"/>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900"/>
                  <a:t> </a:t>
                </a:r>
                <a:r>
                  <a:rPr lang="en-US" sz="900" i="0"/>
                  <a:t>Jaar/ Year</a:t>
                </a:r>
              </a:p>
            </c:rich>
          </c:tx>
          <c:layout>
            <c:manualLayout>
              <c:xMode val="edge"/>
              <c:yMode val="edge"/>
              <c:x val="0.87509125875394611"/>
              <c:y val="0.9367763284195842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59299247"/>
        <c:crosses val="autoZero"/>
        <c:auto val="1"/>
        <c:lblAlgn val="ctr"/>
        <c:lblOffset val="100"/>
        <c:noMultiLvlLbl val="0"/>
      </c:catAx>
      <c:valAx>
        <c:axId val="85929924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Gg CO2 eq</a:t>
                </a:r>
              </a:p>
            </c:rich>
          </c:tx>
          <c:layout>
            <c:manualLayout>
              <c:xMode val="edge"/>
              <c:yMode val="edge"/>
              <c:x val="1.3824884792626729E-2"/>
              <c:y val="0.4844065446607990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5930215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000" dirty="0"/>
              <a:t> </a:t>
            </a:r>
            <a:r>
              <a:rPr lang="en-US" sz="1400" b="1" i="0" dirty="0"/>
              <a:t>Suriname GHG emissions (excl. removals), 2017</a:t>
            </a:r>
          </a:p>
        </c:rich>
      </c:tx>
      <c:layout>
        <c:manualLayout>
          <c:xMode val="edge"/>
          <c:yMode val="edge"/>
          <c:x val="7.5339279524658243E-2"/>
          <c:y val="1.91885973195795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082302157183255"/>
          <c:y val="0.1318190155675428"/>
          <c:w val="0.57146036514337339"/>
          <c:h val="0.84899238711287761"/>
        </c:manualLayout>
      </c:layout>
      <c:doughnutChart>
        <c:varyColors val="1"/>
        <c:ser>
          <c:idx val="0"/>
          <c:order val="0"/>
          <c:tx>
            <c:strRef>
              <c:f>'2.1abc'!$D$51</c:f>
              <c:strCache>
                <c:ptCount val="1"/>
                <c:pt idx="0">
                  <c:v>Emissies naar sector jvoor(exc.verwijderingen),2017/ Emissions by sector (exc. removals), 2017</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7C6-48B2-8B17-CC740C994BA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7C6-48B2-8B17-CC740C994BA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7C6-48B2-8B17-CC740C994BA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7C6-48B2-8B17-CC740C994BA4}"/>
              </c:ext>
            </c:extLst>
          </c:dPt>
          <c:dLbls>
            <c:dLbl>
              <c:idx val="2"/>
              <c:layout>
                <c:manualLayout>
                  <c:x val="-2.7777777777777776E-2"/>
                  <c:y val="0.1435185185185185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7C6-48B2-8B17-CC740C994BA4}"/>
                </c:ext>
              </c:extLst>
            </c:dLbl>
            <c:spPr>
              <a:solidFill>
                <a:srgbClr val="92D050"/>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'2.1abc'!$E$50:$H$50</c:f>
              <c:strCache>
                <c:ptCount val="4"/>
                <c:pt idx="0">
                  <c:v>Energie/Energy</c:v>
                </c:pt>
                <c:pt idx="1">
                  <c:v> IPPU</c:v>
                </c:pt>
                <c:pt idx="2">
                  <c:v>Afval/Waste</c:v>
                </c:pt>
                <c:pt idx="3">
                  <c:v>AFOLU</c:v>
                </c:pt>
              </c:strCache>
            </c:strRef>
          </c:cat>
          <c:val>
            <c:numRef>
              <c:f>'2.1abc'!$E$51:$H$51</c:f>
              <c:numCache>
                <c:formatCode>0</c:formatCode>
                <c:ptCount val="4"/>
                <c:pt idx="0">
                  <c:v>82.121676179869141</c:v>
                </c:pt>
                <c:pt idx="1">
                  <c:v>0.23666991507726576</c:v>
                </c:pt>
                <c:pt idx="2">
                  <c:v>2.6590561046916332</c:v>
                </c:pt>
                <c:pt idx="3">
                  <c:v>14.982597800361965</c:v>
                </c:pt>
              </c:numCache>
            </c:numRef>
          </c:val>
          <c:extLst>
            <c:ext xmlns:c16="http://schemas.microsoft.com/office/drawing/2014/chart" uri="{C3380CC4-5D6E-409C-BE32-E72D297353CC}">
              <c16:uniqueId val="{00000008-77C6-48B2-8B17-CC740C994BA4}"/>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0.7260492805285278"/>
          <c:y val="0.12164150442229177"/>
          <c:w val="0.27017809012716804"/>
          <c:h val="0.8634124439063681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200" i="1" dirty="0"/>
              <a:t>Emissions (excluding removals) per Sector,2000-2017</a:t>
            </a:r>
          </a:p>
        </c:rich>
      </c:tx>
      <c:layout>
        <c:manualLayout>
          <c:xMode val="edge"/>
          <c:yMode val="edge"/>
          <c:x val="0.30236236160764651"/>
          <c:y val="3.8026560341101238E-2"/>
        </c:manualLayout>
      </c:layout>
      <c:overlay val="0"/>
      <c:spPr>
        <a:noFill/>
        <a:ln>
          <a:noFill/>
        </a:ln>
        <a:effectLst/>
      </c:spPr>
    </c:title>
    <c:autoTitleDeleted val="0"/>
    <c:plotArea>
      <c:layout>
        <c:manualLayout>
          <c:layoutTarget val="inner"/>
          <c:xMode val="edge"/>
          <c:yMode val="edge"/>
          <c:x val="0.10794259933403731"/>
          <c:y val="0.15374734467361398"/>
          <c:w val="0.86500380587052639"/>
          <c:h val="0.48182646169524962"/>
        </c:manualLayout>
      </c:layout>
      <c:barChart>
        <c:barDir val="col"/>
        <c:grouping val="clustered"/>
        <c:varyColors val="0"/>
        <c:ser>
          <c:idx val="0"/>
          <c:order val="0"/>
          <c:tx>
            <c:strRef>
              <c:f>'2.1abc'!$E$27</c:f>
              <c:strCache>
                <c:ptCount val="1"/>
                <c:pt idx="0">
                  <c:v>Energie/Energy</c:v>
                </c:pt>
              </c:strCache>
            </c:strRef>
          </c:tx>
          <c:spPr>
            <a:solidFill>
              <a:schemeClr val="accent6">
                <a:lumMod val="40000"/>
                <a:lumOff val="60000"/>
              </a:schemeClr>
            </a:solidFill>
            <a:ln>
              <a:noFill/>
            </a:ln>
            <a:effectLst/>
          </c:spPr>
          <c:invertIfNegative val="0"/>
          <c:cat>
            <c:numRef>
              <c:f>'2.1abc'!$D$28:$D$45</c:f>
              <c:numCache>
                <c:formatCode>General</c:formatCod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numCache>
            </c:numRef>
          </c:cat>
          <c:val>
            <c:numRef>
              <c:f>'2.1abc'!$E$28:$E$45</c:f>
              <c:numCache>
                <c:formatCode>#,##0.0</c:formatCode>
                <c:ptCount val="18"/>
                <c:pt idx="0">
                  <c:v>2194.5</c:v>
                </c:pt>
                <c:pt idx="1">
                  <c:v>2209.9</c:v>
                </c:pt>
                <c:pt idx="2">
                  <c:v>2212.9</c:v>
                </c:pt>
                <c:pt idx="3">
                  <c:v>2341.6999999999998</c:v>
                </c:pt>
                <c:pt idx="4">
                  <c:v>2469.1999999999998</c:v>
                </c:pt>
                <c:pt idx="5">
                  <c:v>2510.8000000000002</c:v>
                </c:pt>
                <c:pt idx="6">
                  <c:v>2771</c:v>
                </c:pt>
                <c:pt idx="7">
                  <c:v>2777.4</c:v>
                </c:pt>
                <c:pt idx="8">
                  <c:v>2525.1999999999998</c:v>
                </c:pt>
                <c:pt idx="9">
                  <c:v>2588.1</c:v>
                </c:pt>
                <c:pt idx="10">
                  <c:v>2797.8</c:v>
                </c:pt>
                <c:pt idx="11">
                  <c:v>3276.2</c:v>
                </c:pt>
                <c:pt idx="12">
                  <c:v>3367</c:v>
                </c:pt>
                <c:pt idx="13">
                  <c:v>3585.7</c:v>
                </c:pt>
                <c:pt idx="14">
                  <c:v>3400.2</c:v>
                </c:pt>
                <c:pt idx="15">
                  <c:v>3476.1</c:v>
                </c:pt>
                <c:pt idx="16">
                  <c:v>2841.5</c:v>
                </c:pt>
                <c:pt idx="17">
                  <c:v>2949.4</c:v>
                </c:pt>
              </c:numCache>
            </c:numRef>
          </c:val>
          <c:extLst>
            <c:ext xmlns:c16="http://schemas.microsoft.com/office/drawing/2014/chart" uri="{C3380CC4-5D6E-409C-BE32-E72D297353CC}">
              <c16:uniqueId val="{00000000-8E09-4371-9A7A-11D2D8662437}"/>
            </c:ext>
          </c:extLst>
        </c:ser>
        <c:ser>
          <c:idx val="1"/>
          <c:order val="1"/>
          <c:tx>
            <c:strRef>
              <c:f>'2.1abc'!$F$27</c:f>
              <c:strCache>
                <c:ptCount val="1"/>
                <c:pt idx="0">
                  <c:v>Industriële processen en productgebruik/Industrial Processes and Product Use (IPPU)</c:v>
                </c:pt>
              </c:strCache>
            </c:strRef>
          </c:tx>
          <c:spPr>
            <a:solidFill>
              <a:schemeClr val="accent2"/>
            </a:solidFill>
            <a:ln>
              <a:noFill/>
            </a:ln>
            <a:effectLst/>
          </c:spPr>
          <c:invertIfNegative val="0"/>
          <c:cat>
            <c:numRef>
              <c:f>'2.1abc'!$D$28:$D$45</c:f>
              <c:numCache>
                <c:formatCode>General</c:formatCod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numCache>
            </c:numRef>
          </c:cat>
          <c:val>
            <c:numRef>
              <c:f>'2.1abc'!$F$28:$F$45</c:f>
              <c:numCache>
                <c:formatCode>#,##0.0</c:formatCode>
                <c:ptCount val="18"/>
                <c:pt idx="0">
                  <c:v>86</c:v>
                </c:pt>
                <c:pt idx="1">
                  <c:v>96.3</c:v>
                </c:pt>
                <c:pt idx="2">
                  <c:v>113.8</c:v>
                </c:pt>
                <c:pt idx="3">
                  <c:v>113.3</c:v>
                </c:pt>
                <c:pt idx="4">
                  <c:v>101.5</c:v>
                </c:pt>
                <c:pt idx="5">
                  <c:v>103.3</c:v>
                </c:pt>
                <c:pt idx="6">
                  <c:v>106.3</c:v>
                </c:pt>
                <c:pt idx="7">
                  <c:v>112.6</c:v>
                </c:pt>
                <c:pt idx="8">
                  <c:v>103.2</c:v>
                </c:pt>
                <c:pt idx="9">
                  <c:v>70.7</c:v>
                </c:pt>
                <c:pt idx="10">
                  <c:v>77.400000000000006</c:v>
                </c:pt>
                <c:pt idx="11">
                  <c:v>67.099999999999994</c:v>
                </c:pt>
                <c:pt idx="12">
                  <c:v>78.8</c:v>
                </c:pt>
                <c:pt idx="13">
                  <c:v>64.2</c:v>
                </c:pt>
                <c:pt idx="14">
                  <c:v>54.2</c:v>
                </c:pt>
                <c:pt idx="15">
                  <c:v>51.4</c:v>
                </c:pt>
                <c:pt idx="16">
                  <c:v>6.5</c:v>
                </c:pt>
                <c:pt idx="17">
                  <c:v>8.5</c:v>
                </c:pt>
              </c:numCache>
            </c:numRef>
          </c:val>
          <c:extLst>
            <c:ext xmlns:c16="http://schemas.microsoft.com/office/drawing/2014/chart" uri="{C3380CC4-5D6E-409C-BE32-E72D297353CC}">
              <c16:uniqueId val="{00000001-8E09-4371-9A7A-11D2D8662437}"/>
            </c:ext>
          </c:extLst>
        </c:ser>
        <c:ser>
          <c:idx val="2"/>
          <c:order val="2"/>
          <c:tx>
            <c:strRef>
              <c:f>'2.1abc'!$G$27</c:f>
              <c:strCache>
                <c:ptCount val="1"/>
                <c:pt idx="0">
                  <c:v>Afval/Waste</c:v>
                </c:pt>
              </c:strCache>
            </c:strRef>
          </c:tx>
          <c:spPr>
            <a:solidFill>
              <a:schemeClr val="accent3"/>
            </a:solidFill>
            <a:ln>
              <a:noFill/>
            </a:ln>
            <a:effectLst/>
          </c:spPr>
          <c:invertIfNegative val="0"/>
          <c:cat>
            <c:numRef>
              <c:f>'2.1abc'!$D$28:$D$45</c:f>
              <c:numCache>
                <c:formatCode>General</c:formatCod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numCache>
            </c:numRef>
          </c:cat>
          <c:val>
            <c:numRef>
              <c:f>'2.1abc'!$G$28:$G$45</c:f>
              <c:numCache>
                <c:formatCode>#,##0.0</c:formatCode>
                <c:ptCount val="18"/>
                <c:pt idx="0">
                  <c:v>45.8</c:v>
                </c:pt>
                <c:pt idx="1">
                  <c:v>48.7</c:v>
                </c:pt>
                <c:pt idx="2">
                  <c:v>49.9</c:v>
                </c:pt>
                <c:pt idx="3">
                  <c:v>52.2</c:v>
                </c:pt>
                <c:pt idx="4">
                  <c:v>57.4</c:v>
                </c:pt>
                <c:pt idx="5">
                  <c:v>61.4</c:v>
                </c:pt>
                <c:pt idx="6">
                  <c:v>64.5</c:v>
                </c:pt>
                <c:pt idx="7">
                  <c:v>67.5</c:v>
                </c:pt>
                <c:pt idx="8">
                  <c:v>70.599999999999994</c:v>
                </c:pt>
                <c:pt idx="9">
                  <c:v>72.900000000000006</c:v>
                </c:pt>
                <c:pt idx="10">
                  <c:v>76.5</c:v>
                </c:pt>
                <c:pt idx="11">
                  <c:v>78.099999999999994</c:v>
                </c:pt>
                <c:pt idx="12">
                  <c:v>82.5</c:v>
                </c:pt>
                <c:pt idx="13">
                  <c:v>85.2</c:v>
                </c:pt>
                <c:pt idx="14">
                  <c:v>87.6</c:v>
                </c:pt>
                <c:pt idx="15">
                  <c:v>90.5</c:v>
                </c:pt>
                <c:pt idx="16">
                  <c:v>92.8</c:v>
                </c:pt>
                <c:pt idx="17">
                  <c:v>95.5</c:v>
                </c:pt>
              </c:numCache>
            </c:numRef>
          </c:val>
          <c:extLst>
            <c:ext xmlns:c16="http://schemas.microsoft.com/office/drawing/2014/chart" uri="{C3380CC4-5D6E-409C-BE32-E72D297353CC}">
              <c16:uniqueId val="{00000002-8E09-4371-9A7A-11D2D8662437}"/>
            </c:ext>
          </c:extLst>
        </c:ser>
        <c:ser>
          <c:idx val="3"/>
          <c:order val="3"/>
          <c:tx>
            <c:strRef>
              <c:f>'2.1abc'!$H$27</c:f>
              <c:strCache>
                <c:ptCount val="1"/>
                <c:pt idx="0">
                  <c:v>Landbouw, bosbouw en ander landgebruik/Agriculture, Forestry and other land use (AFOLU)</c:v>
                </c:pt>
              </c:strCache>
            </c:strRef>
          </c:tx>
          <c:spPr>
            <a:solidFill>
              <a:schemeClr val="accent4"/>
            </a:solidFill>
            <a:ln>
              <a:noFill/>
            </a:ln>
            <a:effectLst/>
          </c:spPr>
          <c:invertIfNegative val="0"/>
          <c:cat>
            <c:numRef>
              <c:f>'2.1abc'!$D$28:$D$45</c:f>
              <c:numCache>
                <c:formatCode>General</c:formatCod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numCache>
            </c:numRef>
          </c:cat>
          <c:val>
            <c:numRef>
              <c:f>'2.1abc'!$H$28:$H$45</c:f>
              <c:numCache>
                <c:formatCode>#,##0.0</c:formatCode>
                <c:ptCount val="18"/>
                <c:pt idx="0">
                  <c:v>430.1</c:v>
                </c:pt>
                <c:pt idx="1">
                  <c:v>454.7</c:v>
                </c:pt>
                <c:pt idx="2">
                  <c:v>387.9</c:v>
                </c:pt>
                <c:pt idx="3">
                  <c:v>470.6</c:v>
                </c:pt>
                <c:pt idx="4">
                  <c:v>465</c:v>
                </c:pt>
                <c:pt idx="5">
                  <c:v>419.5</c:v>
                </c:pt>
                <c:pt idx="6">
                  <c:v>446</c:v>
                </c:pt>
                <c:pt idx="7">
                  <c:v>408.3</c:v>
                </c:pt>
                <c:pt idx="8">
                  <c:v>508.2</c:v>
                </c:pt>
                <c:pt idx="9">
                  <c:v>553.4</c:v>
                </c:pt>
                <c:pt idx="10">
                  <c:v>529</c:v>
                </c:pt>
                <c:pt idx="11">
                  <c:v>539.79999999999995</c:v>
                </c:pt>
                <c:pt idx="12">
                  <c:v>489.4</c:v>
                </c:pt>
                <c:pt idx="13">
                  <c:v>507.7</c:v>
                </c:pt>
                <c:pt idx="14">
                  <c:v>553.5</c:v>
                </c:pt>
                <c:pt idx="15">
                  <c:v>562</c:v>
                </c:pt>
                <c:pt idx="16">
                  <c:v>566.79999999999995</c:v>
                </c:pt>
                <c:pt idx="17">
                  <c:v>538.1</c:v>
                </c:pt>
              </c:numCache>
            </c:numRef>
          </c:val>
          <c:extLst>
            <c:ext xmlns:c16="http://schemas.microsoft.com/office/drawing/2014/chart" uri="{C3380CC4-5D6E-409C-BE32-E72D297353CC}">
              <c16:uniqueId val="{00000003-8E09-4371-9A7A-11D2D8662437}"/>
            </c:ext>
          </c:extLst>
        </c:ser>
        <c:dLbls>
          <c:showLegendKey val="0"/>
          <c:showVal val="0"/>
          <c:showCatName val="0"/>
          <c:showSerName val="0"/>
          <c:showPercent val="0"/>
          <c:showBubbleSize val="0"/>
        </c:dLbls>
        <c:gapWidth val="219"/>
        <c:overlap val="-27"/>
        <c:axId val="132248704"/>
        <c:axId val="132250240"/>
      </c:barChart>
      <c:catAx>
        <c:axId val="132248704"/>
        <c:scaling>
          <c:orientation val="minMax"/>
        </c:scaling>
        <c:delete val="0"/>
        <c:axPos val="b"/>
        <c:title>
          <c:tx>
            <c:rich>
              <a:bodyPr/>
              <a:lstStyle/>
              <a:p>
                <a:pPr>
                  <a:defRPr sz="900" b="0"/>
                </a:pPr>
                <a:r>
                  <a:rPr lang="en-US" sz="900" b="0"/>
                  <a:t>Jaar/ </a:t>
                </a:r>
                <a:r>
                  <a:rPr lang="en-US" sz="900" b="0" i="1"/>
                  <a:t>Year</a:t>
                </a:r>
              </a:p>
            </c:rich>
          </c:tx>
          <c:layout>
            <c:manualLayout>
              <c:xMode val="edge"/>
              <c:yMode val="edge"/>
              <c:x val="0.88736361840652855"/>
              <c:y val="0.70644304933889801"/>
            </c:manualLayout>
          </c:layout>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32250240"/>
        <c:crosses val="autoZero"/>
        <c:auto val="1"/>
        <c:lblAlgn val="ctr"/>
        <c:lblOffset val="100"/>
        <c:noMultiLvlLbl val="0"/>
      </c:catAx>
      <c:valAx>
        <c:axId val="132250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Gg CO2 eq</a:t>
                </a:r>
              </a:p>
            </c:rich>
          </c:tx>
          <c:layout>
            <c:manualLayout>
              <c:xMode val="edge"/>
              <c:yMode val="edge"/>
              <c:x val="1.9675356615838663E-2"/>
              <c:y val="0.3209045947311347"/>
            </c:manualLayout>
          </c:layout>
          <c:overlay val="0"/>
          <c:spPr>
            <a:noFill/>
            <a:ln>
              <a:noFill/>
            </a:ln>
            <a:effectLst/>
          </c:sp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2248704"/>
        <c:crosses val="autoZero"/>
        <c:crossBetween val="between"/>
      </c:valAx>
      <c:spPr>
        <a:noFill/>
        <a:ln>
          <a:noFill/>
        </a:ln>
        <a:effectLst/>
      </c:spPr>
    </c:plotArea>
    <c:legend>
      <c:legendPos val="b"/>
      <c:layout>
        <c:manualLayout>
          <c:xMode val="edge"/>
          <c:yMode val="edge"/>
          <c:x val="1.7787800504277841E-2"/>
          <c:y val="0.75466436003566151"/>
          <c:w val="0.97553521434820645"/>
          <c:h val="0.22681710074369285"/>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National Income per Capita in US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barChart>
        <c:barDir val="bar"/>
        <c:grouping val="clustered"/>
        <c:varyColors val="0"/>
        <c:ser>
          <c:idx val="0"/>
          <c:order val="0"/>
          <c:tx>
            <c:strRef>
              <c:f>Sheet1!$E$3</c:f>
              <c:strCache>
                <c:ptCount val="1"/>
                <c:pt idx="0">
                  <c:v>US</c:v>
                </c:pt>
              </c:strCache>
            </c:strRef>
          </c:tx>
          <c:spPr>
            <a:solidFill>
              <a:schemeClr val="accent6">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Sheet1!$D$4:$D$13</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Sheet1!$E$4:$E$13</c:f>
              <c:numCache>
                <c:formatCode>_(* #,##0_);_(* \(#,##0\);_(* "-"_);_(@_)</c:formatCode>
                <c:ptCount val="10"/>
                <c:pt idx="0">
                  <c:v>8951.4534883720935</c:v>
                </c:pt>
                <c:pt idx="1">
                  <c:v>5380.5687203791467</c:v>
                </c:pt>
                <c:pt idx="2">
                  <c:v>5430.3311258278145</c:v>
                </c:pt>
                <c:pt idx="3">
                  <c:v>6055.1128818061088</c:v>
                </c:pt>
                <c:pt idx="4">
                  <c:v>6367.4202127659582</c:v>
                </c:pt>
                <c:pt idx="5">
                  <c:v>5875.8333333333339</c:v>
                </c:pt>
                <c:pt idx="6">
                  <c:v>4561.8324607329841</c:v>
                </c:pt>
                <c:pt idx="7">
                  <c:v>5642.1031096563011</c:v>
                </c:pt>
                <c:pt idx="8">
                  <c:v>4978.8356909684444</c:v>
                </c:pt>
                <c:pt idx="9">
                  <c:v>5686.405405405405</c:v>
                </c:pt>
              </c:numCache>
            </c:numRef>
          </c:val>
          <c:extLst>
            <c:ext xmlns:c16="http://schemas.microsoft.com/office/drawing/2014/chart" uri="{C3380CC4-5D6E-409C-BE32-E72D297353CC}">
              <c16:uniqueId val="{00000000-8F9C-4E18-86E3-1E7522EF4199}"/>
            </c:ext>
          </c:extLst>
        </c:ser>
        <c:dLbls>
          <c:showLegendKey val="0"/>
          <c:showVal val="0"/>
          <c:showCatName val="0"/>
          <c:showSerName val="0"/>
          <c:showPercent val="0"/>
          <c:showBubbleSize val="0"/>
        </c:dLbls>
        <c:gapWidth val="182"/>
        <c:axId val="528790888"/>
        <c:axId val="528793408"/>
      </c:barChart>
      <c:catAx>
        <c:axId val="52879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8793408"/>
        <c:crosses val="autoZero"/>
        <c:auto val="1"/>
        <c:lblAlgn val="ctr"/>
        <c:lblOffset val="100"/>
        <c:noMultiLvlLbl val="0"/>
      </c:catAx>
      <c:valAx>
        <c:axId val="528793408"/>
        <c:scaling>
          <c:orientation val="minMax"/>
        </c:scaling>
        <c:delete val="0"/>
        <c:axPos val="b"/>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87908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National Debt in Suriname (millions US), </a:t>
            </a:r>
          </a:p>
          <a:p>
            <a:pPr>
              <a:defRPr/>
            </a:pPr>
            <a:r>
              <a:rPr lang="en-US" dirty="0"/>
              <a:t>2010-2024</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barChart>
        <c:barDir val="bar"/>
        <c:grouping val="clustered"/>
        <c:varyColors val="0"/>
        <c:ser>
          <c:idx val="0"/>
          <c:order val="0"/>
          <c:tx>
            <c:strRef>
              <c:f>Sheet1!$E$22</c:f>
              <c:strCache>
                <c:ptCount val="1"/>
                <c:pt idx="0">
                  <c:v>National Debt in Suriname (millions US), 2010-2024</c:v>
                </c:pt>
              </c:strCache>
            </c:strRef>
          </c:tx>
          <c:spPr>
            <a:solidFill>
              <a:schemeClr val="accent6">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Sheet1!$D$23:$D$32</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Sheet1!$E$23:$E$32</c:f>
              <c:numCache>
                <c:formatCode>0</c:formatCode>
                <c:ptCount val="10"/>
                <c:pt idx="0">
                  <c:v>2347.1999999999998</c:v>
                </c:pt>
                <c:pt idx="1">
                  <c:v>2360.9</c:v>
                </c:pt>
                <c:pt idx="2">
                  <c:v>2403.6999999999998</c:v>
                </c:pt>
                <c:pt idx="3">
                  <c:v>2488.1</c:v>
                </c:pt>
                <c:pt idx="4">
                  <c:v>2993.8</c:v>
                </c:pt>
                <c:pt idx="5">
                  <c:v>3274.9</c:v>
                </c:pt>
                <c:pt idx="6">
                  <c:v>3164.5</c:v>
                </c:pt>
                <c:pt idx="7">
                  <c:v>3371.8</c:v>
                </c:pt>
                <c:pt idx="8">
                  <c:v>3271.7204301075267</c:v>
                </c:pt>
                <c:pt idx="9">
                  <c:v>3488.3427601809958</c:v>
                </c:pt>
              </c:numCache>
            </c:numRef>
          </c:val>
          <c:extLst>
            <c:ext xmlns:c16="http://schemas.microsoft.com/office/drawing/2014/chart" uri="{C3380CC4-5D6E-409C-BE32-E72D297353CC}">
              <c16:uniqueId val="{00000000-7482-4E63-A76A-E5755E6ED661}"/>
            </c:ext>
          </c:extLst>
        </c:ser>
        <c:dLbls>
          <c:showLegendKey val="0"/>
          <c:showVal val="0"/>
          <c:showCatName val="0"/>
          <c:showSerName val="0"/>
          <c:showPercent val="0"/>
          <c:showBubbleSize val="0"/>
        </c:dLbls>
        <c:gapWidth val="182"/>
        <c:axId val="534248576"/>
        <c:axId val="534248936"/>
      </c:barChart>
      <c:catAx>
        <c:axId val="5342485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34248936"/>
        <c:crosses val="autoZero"/>
        <c:auto val="1"/>
        <c:lblAlgn val="ctr"/>
        <c:lblOffset val="100"/>
        <c:noMultiLvlLbl val="0"/>
      </c:catAx>
      <c:valAx>
        <c:axId val="53424893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342485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7F5EE3-B2E4-47FE-A24A-CC95A51CB5B8}" type="datetimeFigureOut">
              <a:rPr lang="nl-NL" smtClean="0"/>
              <a:t>16-10-2025</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9B7212-780E-4208-BB44-8D037A6FEDED}" type="slidenum">
              <a:rPr lang="nl-NL" smtClean="0"/>
              <a:t>‹#›</a:t>
            </a:fld>
            <a:endParaRPr lang="nl-NL"/>
          </a:p>
        </p:txBody>
      </p:sp>
    </p:spTree>
    <p:extLst>
      <p:ext uri="{BB962C8B-B14F-4D97-AF65-F5344CB8AC3E}">
        <p14:creationId xmlns:p14="http://schemas.microsoft.com/office/powerpoint/2010/main" val="1837531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99B7212-780E-4208-BB44-8D037A6FEDED}" type="slidenum">
              <a:rPr lang="nl-NL" smtClean="0"/>
              <a:t>1</a:t>
            </a:fld>
            <a:endParaRPr lang="nl-NL"/>
          </a:p>
        </p:txBody>
      </p:sp>
    </p:spTree>
    <p:extLst>
      <p:ext uri="{BB962C8B-B14F-4D97-AF65-F5344CB8AC3E}">
        <p14:creationId xmlns:p14="http://schemas.microsoft.com/office/powerpoint/2010/main" val="3941477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99B7212-780E-4208-BB44-8D037A6FEDED}" type="slidenum">
              <a:rPr lang="nl-NL" smtClean="0"/>
              <a:t>10</a:t>
            </a:fld>
            <a:endParaRPr lang="nl-NL"/>
          </a:p>
        </p:txBody>
      </p:sp>
    </p:spTree>
    <p:extLst>
      <p:ext uri="{BB962C8B-B14F-4D97-AF65-F5344CB8AC3E}">
        <p14:creationId xmlns:p14="http://schemas.microsoft.com/office/powerpoint/2010/main" val="4208407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8A420-C9FE-74EE-A9ED-C9823292A7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F560B1-F3E2-DE2E-520A-265214AE86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06F66B-5934-98F6-F76C-03350CC5189A}"/>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67083F0B-3808-2EF4-D15C-5D823318D500}"/>
              </a:ext>
            </a:extLst>
          </p:cNvPr>
          <p:cNvSpPr>
            <a:spLocks noGrp="1"/>
          </p:cNvSpPr>
          <p:nvPr>
            <p:ph type="sldNum" sz="quarter" idx="5"/>
          </p:nvPr>
        </p:nvSpPr>
        <p:spPr/>
        <p:txBody>
          <a:bodyPr/>
          <a:lstStyle/>
          <a:p>
            <a:fld id="{399B7212-780E-4208-BB44-8D037A6FEDED}" type="slidenum">
              <a:rPr lang="nl-NL" smtClean="0"/>
              <a:t>11</a:t>
            </a:fld>
            <a:endParaRPr lang="nl-NL"/>
          </a:p>
        </p:txBody>
      </p:sp>
    </p:spTree>
    <p:extLst>
      <p:ext uri="{BB962C8B-B14F-4D97-AF65-F5344CB8AC3E}">
        <p14:creationId xmlns:p14="http://schemas.microsoft.com/office/powerpoint/2010/main" val="2478798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99B7212-780E-4208-BB44-8D037A6FEDED}" type="slidenum">
              <a:rPr lang="nl-NL" smtClean="0"/>
              <a:t>12</a:t>
            </a:fld>
            <a:endParaRPr lang="nl-NL"/>
          </a:p>
        </p:txBody>
      </p:sp>
    </p:spTree>
    <p:extLst>
      <p:ext uri="{BB962C8B-B14F-4D97-AF65-F5344CB8AC3E}">
        <p14:creationId xmlns:p14="http://schemas.microsoft.com/office/powerpoint/2010/main" val="130419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F154E-E3A5-78CC-63ED-9B8D89F09E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D203A9-08B5-BDC5-6E50-BB23B81485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6DDFF4-C514-011A-CE46-33A0DE2E3505}"/>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F9E40FFF-78AF-1F00-9CBF-44CEF83A0064}"/>
              </a:ext>
            </a:extLst>
          </p:cNvPr>
          <p:cNvSpPr>
            <a:spLocks noGrp="1"/>
          </p:cNvSpPr>
          <p:nvPr>
            <p:ph type="sldNum" sz="quarter" idx="5"/>
          </p:nvPr>
        </p:nvSpPr>
        <p:spPr/>
        <p:txBody>
          <a:bodyPr/>
          <a:lstStyle/>
          <a:p>
            <a:fld id="{399B7212-780E-4208-BB44-8D037A6FEDED}" type="slidenum">
              <a:rPr lang="nl-NL" smtClean="0"/>
              <a:t>13</a:t>
            </a:fld>
            <a:endParaRPr lang="nl-NL"/>
          </a:p>
        </p:txBody>
      </p:sp>
    </p:spTree>
    <p:extLst>
      <p:ext uri="{BB962C8B-B14F-4D97-AF65-F5344CB8AC3E}">
        <p14:creationId xmlns:p14="http://schemas.microsoft.com/office/powerpoint/2010/main" val="826886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99B7212-780E-4208-BB44-8D037A6FEDED}" type="slidenum">
              <a:rPr lang="nl-NL" smtClean="0"/>
              <a:t>14</a:t>
            </a:fld>
            <a:endParaRPr lang="nl-NL"/>
          </a:p>
        </p:txBody>
      </p:sp>
    </p:spTree>
    <p:extLst>
      <p:ext uri="{BB962C8B-B14F-4D97-AF65-F5344CB8AC3E}">
        <p14:creationId xmlns:p14="http://schemas.microsoft.com/office/powerpoint/2010/main" val="133045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99B7212-780E-4208-BB44-8D037A6FEDED}" type="slidenum">
              <a:rPr lang="nl-NL" smtClean="0"/>
              <a:t>15</a:t>
            </a:fld>
            <a:endParaRPr lang="nl-NL"/>
          </a:p>
        </p:txBody>
      </p:sp>
    </p:spTree>
    <p:extLst>
      <p:ext uri="{BB962C8B-B14F-4D97-AF65-F5344CB8AC3E}">
        <p14:creationId xmlns:p14="http://schemas.microsoft.com/office/powerpoint/2010/main" val="900165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99B7212-780E-4208-BB44-8D037A6FEDED}" type="slidenum">
              <a:rPr lang="nl-NL" smtClean="0"/>
              <a:t>16</a:t>
            </a:fld>
            <a:endParaRPr lang="nl-NL"/>
          </a:p>
        </p:txBody>
      </p:sp>
    </p:spTree>
    <p:extLst>
      <p:ext uri="{BB962C8B-B14F-4D97-AF65-F5344CB8AC3E}">
        <p14:creationId xmlns:p14="http://schemas.microsoft.com/office/powerpoint/2010/main" val="390766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99B7212-780E-4208-BB44-8D037A6FEDED}" type="slidenum">
              <a:rPr lang="nl-NL" smtClean="0"/>
              <a:t>18</a:t>
            </a:fld>
            <a:endParaRPr lang="nl-NL"/>
          </a:p>
        </p:txBody>
      </p:sp>
    </p:spTree>
    <p:extLst>
      <p:ext uri="{BB962C8B-B14F-4D97-AF65-F5344CB8AC3E}">
        <p14:creationId xmlns:p14="http://schemas.microsoft.com/office/powerpoint/2010/main" val="2222222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99B7212-780E-4208-BB44-8D037A6FEDED}" type="slidenum">
              <a:rPr lang="nl-NL" smtClean="0"/>
              <a:t>2</a:t>
            </a:fld>
            <a:endParaRPr lang="nl-NL"/>
          </a:p>
        </p:txBody>
      </p:sp>
    </p:spTree>
    <p:extLst>
      <p:ext uri="{BB962C8B-B14F-4D97-AF65-F5344CB8AC3E}">
        <p14:creationId xmlns:p14="http://schemas.microsoft.com/office/powerpoint/2010/main" val="321866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dirty="0"/>
          </a:p>
        </p:txBody>
      </p:sp>
      <p:sp>
        <p:nvSpPr>
          <p:cNvPr id="4" name="Slide Number Placeholder 3"/>
          <p:cNvSpPr>
            <a:spLocks noGrp="1"/>
          </p:cNvSpPr>
          <p:nvPr>
            <p:ph type="sldNum" sz="quarter" idx="5"/>
          </p:nvPr>
        </p:nvSpPr>
        <p:spPr/>
        <p:txBody>
          <a:bodyPr/>
          <a:lstStyle/>
          <a:p>
            <a:fld id="{399B7212-780E-4208-BB44-8D037A6FEDED}" type="slidenum">
              <a:rPr lang="nl-NL" smtClean="0"/>
              <a:t>3</a:t>
            </a:fld>
            <a:endParaRPr lang="nl-NL"/>
          </a:p>
        </p:txBody>
      </p:sp>
    </p:spTree>
    <p:extLst>
      <p:ext uri="{BB962C8B-B14F-4D97-AF65-F5344CB8AC3E}">
        <p14:creationId xmlns:p14="http://schemas.microsoft.com/office/powerpoint/2010/main" val="2344901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99B7212-780E-4208-BB44-8D037A6FEDED}" type="slidenum">
              <a:rPr lang="nl-NL" smtClean="0"/>
              <a:t>4</a:t>
            </a:fld>
            <a:endParaRPr lang="nl-NL"/>
          </a:p>
        </p:txBody>
      </p:sp>
    </p:spTree>
    <p:extLst>
      <p:ext uri="{BB962C8B-B14F-4D97-AF65-F5344CB8AC3E}">
        <p14:creationId xmlns:p14="http://schemas.microsoft.com/office/powerpoint/2010/main" val="3536016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nl-NL" dirty="0"/>
          </a:p>
        </p:txBody>
      </p:sp>
      <p:sp>
        <p:nvSpPr>
          <p:cNvPr id="4" name="Slide Number Placeholder 3"/>
          <p:cNvSpPr>
            <a:spLocks noGrp="1"/>
          </p:cNvSpPr>
          <p:nvPr>
            <p:ph type="sldNum" sz="quarter" idx="5"/>
          </p:nvPr>
        </p:nvSpPr>
        <p:spPr/>
        <p:txBody>
          <a:bodyPr/>
          <a:lstStyle/>
          <a:p>
            <a:fld id="{399B7212-780E-4208-BB44-8D037A6FEDED}" type="slidenum">
              <a:rPr lang="nl-NL" smtClean="0"/>
              <a:t>5</a:t>
            </a:fld>
            <a:endParaRPr lang="nl-NL"/>
          </a:p>
        </p:txBody>
      </p:sp>
    </p:spTree>
    <p:extLst>
      <p:ext uri="{BB962C8B-B14F-4D97-AF65-F5344CB8AC3E}">
        <p14:creationId xmlns:p14="http://schemas.microsoft.com/office/powerpoint/2010/main" val="2946559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7E4A1-5E1B-328C-6E2F-1BB49E29FB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B82A34-6EF6-8AEB-CCAE-D4B6CFFB40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F3EBDB-0B75-4353-5B75-8E7C5F986680}"/>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0040D3F7-7B08-E71C-CF6A-C36825DD09A2}"/>
              </a:ext>
            </a:extLst>
          </p:cNvPr>
          <p:cNvSpPr>
            <a:spLocks noGrp="1"/>
          </p:cNvSpPr>
          <p:nvPr>
            <p:ph type="sldNum" sz="quarter" idx="5"/>
          </p:nvPr>
        </p:nvSpPr>
        <p:spPr/>
        <p:txBody>
          <a:bodyPr/>
          <a:lstStyle/>
          <a:p>
            <a:fld id="{399B7212-780E-4208-BB44-8D037A6FEDED}" type="slidenum">
              <a:rPr lang="nl-NL" smtClean="0"/>
              <a:t>6</a:t>
            </a:fld>
            <a:endParaRPr lang="nl-NL"/>
          </a:p>
        </p:txBody>
      </p:sp>
    </p:spTree>
    <p:extLst>
      <p:ext uri="{BB962C8B-B14F-4D97-AF65-F5344CB8AC3E}">
        <p14:creationId xmlns:p14="http://schemas.microsoft.com/office/powerpoint/2010/main" val="3590984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99B7212-780E-4208-BB44-8D037A6FEDED}" type="slidenum">
              <a:rPr lang="nl-NL" smtClean="0"/>
              <a:t>7</a:t>
            </a:fld>
            <a:endParaRPr lang="nl-NL"/>
          </a:p>
        </p:txBody>
      </p:sp>
    </p:spTree>
    <p:extLst>
      <p:ext uri="{BB962C8B-B14F-4D97-AF65-F5344CB8AC3E}">
        <p14:creationId xmlns:p14="http://schemas.microsoft.com/office/powerpoint/2010/main" val="973775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99B7212-780E-4208-BB44-8D037A6FEDED}" type="slidenum">
              <a:rPr lang="nl-NL" smtClean="0"/>
              <a:t>8</a:t>
            </a:fld>
            <a:endParaRPr lang="nl-NL"/>
          </a:p>
        </p:txBody>
      </p:sp>
    </p:spTree>
    <p:extLst>
      <p:ext uri="{BB962C8B-B14F-4D97-AF65-F5344CB8AC3E}">
        <p14:creationId xmlns:p14="http://schemas.microsoft.com/office/powerpoint/2010/main" val="2438191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mj-lt"/>
              <a:buNone/>
            </a:pPr>
            <a:endParaRPr lang="nl-NL" dirty="0"/>
          </a:p>
          <a:p>
            <a:endParaRPr lang="nl-NL" dirty="0"/>
          </a:p>
        </p:txBody>
      </p:sp>
      <p:sp>
        <p:nvSpPr>
          <p:cNvPr id="4" name="Slide Number Placeholder 3"/>
          <p:cNvSpPr>
            <a:spLocks noGrp="1"/>
          </p:cNvSpPr>
          <p:nvPr>
            <p:ph type="sldNum" sz="quarter" idx="5"/>
          </p:nvPr>
        </p:nvSpPr>
        <p:spPr/>
        <p:txBody>
          <a:bodyPr/>
          <a:lstStyle/>
          <a:p>
            <a:fld id="{399B7212-780E-4208-BB44-8D037A6FEDED}" type="slidenum">
              <a:rPr lang="nl-NL" smtClean="0"/>
              <a:t>9</a:t>
            </a:fld>
            <a:endParaRPr lang="nl-NL"/>
          </a:p>
        </p:txBody>
      </p:sp>
    </p:spTree>
    <p:extLst>
      <p:ext uri="{BB962C8B-B14F-4D97-AF65-F5344CB8AC3E}">
        <p14:creationId xmlns:p14="http://schemas.microsoft.com/office/powerpoint/2010/main" val="393305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9A422-D86D-BAF7-10C4-7072DD26D8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a:extLst>
              <a:ext uri="{FF2B5EF4-FFF2-40B4-BE49-F238E27FC236}">
                <a16:creationId xmlns:a16="http://schemas.microsoft.com/office/drawing/2014/main" id="{5F2126BA-67B5-0118-5537-653C576412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19F78AFF-E2F8-4418-067E-26327B9797A9}"/>
              </a:ext>
            </a:extLst>
          </p:cNvPr>
          <p:cNvSpPr>
            <a:spLocks noGrp="1"/>
          </p:cNvSpPr>
          <p:nvPr>
            <p:ph type="dt" sz="half" idx="10"/>
          </p:nvPr>
        </p:nvSpPr>
        <p:spPr/>
        <p:txBody>
          <a:bodyPr/>
          <a:lstStyle/>
          <a:p>
            <a:fld id="{66659023-00FD-4116-960C-2DFF1397E6E8}" type="datetimeFigureOut">
              <a:rPr lang="nl-NL" smtClean="0"/>
              <a:t>16-10-2025</a:t>
            </a:fld>
            <a:endParaRPr lang="nl-NL"/>
          </a:p>
        </p:txBody>
      </p:sp>
      <p:sp>
        <p:nvSpPr>
          <p:cNvPr id="5" name="Footer Placeholder 4">
            <a:extLst>
              <a:ext uri="{FF2B5EF4-FFF2-40B4-BE49-F238E27FC236}">
                <a16:creationId xmlns:a16="http://schemas.microsoft.com/office/drawing/2014/main" id="{CCE5F4F7-F4D3-27B2-004F-5BD6ECDEF1A0}"/>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608C1821-4DDA-A864-0268-FAFAFDE716D5}"/>
              </a:ext>
            </a:extLst>
          </p:cNvPr>
          <p:cNvSpPr>
            <a:spLocks noGrp="1"/>
          </p:cNvSpPr>
          <p:nvPr>
            <p:ph type="sldNum" sz="quarter" idx="12"/>
          </p:nvPr>
        </p:nvSpPr>
        <p:spPr/>
        <p:txBody>
          <a:bodyPr/>
          <a:lstStyle/>
          <a:p>
            <a:fld id="{E4250E69-C100-4537-835F-9027664004ED}" type="slidenum">
              <a:rPr lang="nl-NL" smtClean="0"/>
              <a:t>‹#›</a:t>
            </a:fld>
            <a:endParaRPr lang="nl-NL"/>
          </a:p>
        </p:txBody>
      </p:sp>
    </p:spTree>
    <p:extLst>
      <p:ext uri="{BB962C8B-B14F-4D97-AF65-F5344CB8AC3E}">
        <p14:creationId xmlns:p14="http://schemas.microsoft.com/office/powerpoint/2010/main" val="810323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B37D1-3A0E-25EF-3CDA-852FA606DB82}"/>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673C1A5A-ED49-7D17-DC3B-74E1FFD9E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42C139C1-80D4-ED84-2238-AC93240A07FA}"/>
              </a:ext>
            </a:extLst>
          </p:cNvPr>
          <p:cNvSpPr>
            <a:spLocks noGrp="1"/>
          </p:cNvSpPr>
          <p:nvPr>
            <p:ph type="dt" sz="half" idx="10"/>
          </p:nvPr>
        </p:nvSpPr>
        <p:spPr/>
        <p:txBody>
          <a:bodyPr/>
          <a:lstStyle/>
          <a:p>
            <a:fld id="{66659023-00FD-4116-960C-2DFF1397E6E8}" type="datetimeFigureOut">
              <a:rPr lang="nl-NL" smtClean="0"/>
              <a:t>16-10-2025</a:t>
            </a:fld>
            <a:endParaRPr lang="nl-NL"/>
          </a:p>
        </p:txBody>
      </p:sp>
      <p:sp>
        <p:nvSpPr>
          <p:cNvPr id="5" name="Footer Placeholder 4">
            <a:extLst>
              <a:ext uri="{FF2B5EF4-FFF2-40B4-BE49-F238E27FC236}">
                <a16:creationId xmlns:a16="http://schemas.microsoft.com/office/drawing/2014/main" id="{BA588659-4680-3DFC-32B0-013F98E3D048}"/>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5786412A-6FCB-532A-FAE8-49F6F4B7B4F2}"/>
              </a:ext>
            </a:extLst>
          </p:cNvPr>
          <p:cNvSpPr>
            <a:spLocks noGrp="1"/>
          </p:cNvSpPr>
          <p:nvPr>
            <p:ph type="sldNum" sz="quarter" idx="12"/>
          </p:nvPr>
        </p:nvSpPr>
        <p:spPr/>
        <p:txBody>
          <a:bodyPr/>
          <a:lstStyle/>
          <a:p>
            <a:fld id="{E4250E69-C100-4537-835F-9027664004ED}" type="slidenum">
              <a:rPr lang="nl-NL" smtClean="0"/>
              <a:t>‹#›</a:t>
            </a:fld>
            <a:endParaRPr lang="nl-NL"/>
          </a:p>
        </p:txBody>
      </p:sp>
    </p:spTree>
    <p:extLst>
      <p:ext uri="{BB962C8B-B14F-4D97-AF65-F5344CB8AC3E}">
        <p14:creationId xmlns:p14="http://schemas.microsoft.com/office/powerpoint/2010/main" val="641190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2AA3DF-300A-4C40-AD7B-7710C69423A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ACB20863-F4F2-B553-175D-28E2E769D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4AE6FA57-6393-0D74-506D-1CF265323215}"/>
              </a:ext>
            </a:extLst>
          </p:cNvPr>
          <p:cNvSpPr>
            <a:spLocks noGrp="1"/>
          </p:cNvSpPr>
          <p:nvPr>
            <p:ph type="dt" sz="half" idx="10"/>
          </p:nvPr>
        </p:nvSpPr>
        <p:spPr/>
        <p:txBody>
          <a:bodyPr/>
          <a:lstStyle/>
          <a:p>
            <a:fld id="{66659023-00FD-4116-960C-2DFF1397E6E8}" type="datetimeFigureOut">
              <a:rPr lang="nl-NL" smtClean="0"/>
              <a:t>16-10-2025</a:t>
            </a:fld>
            <a:endParaRPr lang="nl-NL"/>
          </a:p>
        </p:txBody>
      </p:sp>
      <p:sp>
        <p:nvSpPr>
          <p:cNvPr id="5" name="Footer Placeholder 4">
            <a:extLst>
              <a:ext uri="{FF2B5EF4-FFF2-40B4-BE49-F238E27FC236}">
                <a16:creationId xmlns:a16="http://schemas.microsoft.com/office/drawing/2014/main" id="{95AC7560-36EA-3ACD-CDFE-3B5312002261}"/>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92F38557-0599-6BBC-6623-A09CD31FBCB6}"/>
              </a:ext>
            </a:extLst>
          </p:cNvPr>
          <p:cNvSpPr>
            <a:spLocks noGrp="1"/>
          </p:cNvSpPr>
          <p:nvPr>
            <p:ph type="sldNum" sz="quarter" idx="12"/>
          </p:nvPr>
        </p:nvSpPr>
        <p:spPr/>
        <p:txBody>
          <a:bodyPr/>
          <a:lstStyle/>
          <a:p>
            <a:fld id="{E4250E69-C100-4537-835F-9027664004ED}" type="slidenum">
              <a:rPr lang="nl-NL" smtClean="0"/>
              <a:t>‹#›</a:t>
            </a:fld>
            <a:endParaRPr lang="nl-NL"/>
          </a:p>
        </p:txBody>
      </p:sp>
    </p:spTree>
    <p:extLst>
      <p:ext uri="{BB962C8B-B14F-4D97-AF65-F5344CB8AC3E}">
        <p14:creationId xmlns:p14="http://schemas.microsoft.com/office/powerpoint/2010/main" val="2125659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3D511-134E-ACB5-BC86-2209BF7218B7}"/>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3EAD76B6-85C4-8756-82B2-B17A8A4CA0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41E85B08-C58B-329D-EF26-9A987A38FF36}"/>
              </a:ext>
            </a:extLst>
          </p:cNvPr>
          <p:cNvSpPr>
            <a:spLocks noGrp="1"/>
          </p:cNvSpPr>
          <p:nvPr>
            <p:ph type="dt" sz="half" idx="10"/>
          </p:nvPr>
        </p:nvSpPr>
        <p:spPr/>
        <p:txBody>
          <a:bodyPr/>
          <a:lstStyle/>
          <a:p>
            <a:fld id="{66659023-00FD-4116-960C-2DFF1397E6E8}" type="datetimeFigureOut">
              <a:rPr lang="nl-NL" smtClean="0"/>
              <a:t>16-10-2025</a:t>
            </a:fld>
            <a:endParaRPr lang="nl-NL"/>
          </a:p>
        </p:txBody>
      </p:sp>
      <p:sp>
        <p:nvSpPr>
          <p:cNvPr id="5" name="Footer Placeholder 4">
            <a:extLst>
              <a:ext uri="{FF2B5EF4-FFF2-40B4-BE49-F238E27FC236}">
                <a16:creationId xmlns:a16="http://schemas.microsoft.com/office/drawing/2014/main" id="{57998BF8-2605-FE1E-459C-CD3D85A01827}"/>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C1A3286E-57E4-FCD1-F0ED-4764A116C303}"/>
              </a:ext>
            </a:extLst>
          </p:cNvPr>
          <p:cNvSpPr>
            <a:spLocks noGrp="1"/>
          </p:cNvSpPr>
          <p:nvPr>
            <p:ph type="sldNum" sz="quarter" idx="12"/>
          </p:nvPr>
        </p:nvSpPr>
        <p:spPr/>
        <p:txBody>
          <a:bodyPr/>
          <a:lstStyle/>
          <a:p>
            <a:fld id="{E4250E69-C100-4537-835F-9027664004ED}" type="slidenum">
              <a:rPr lang="nl-NL" smtClean="0"/>
              <a:t>‹#›</a:t>
            </a:fld>
            <a:endParaRPr lang="nl-NL"/>
          </a:p>
        </p:txBody>
      </p:sp>
    </p:spTree>
    <p:extLst>
      <p:ext uri="{BB962C8B-B14F-4D97-AF65-F5344CB8AC3E}">
        <p14:creationId xmlns:p14="http://schemas.microsoft.com/office/powerpoint/2010/main" val="1942243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38F4B-D810-2ECA-4A6D-CAE8302A5A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597B3958-8DB6-EA56-783F-182D6CAA62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3C6851-EE2D-0BD1-B18E-901108AAA9AD}"/>
              </a:ext>
            </a:extLst>
          </p:cNvPr>
          <p:cNvSpPr>
            <a:spLocks noGrp="1"/>
          </p:cNvSpPr>
          <p:nvPr>
            <p:ph type="dt" sz="half" idx="10"/>
          </p:nvPr>
        </p:nvSpPr>
        <p:spPr/>
        <p:txBody>
          <a:bodyPr/>
          <a:lstStyle/>
          <a:p>
            <a:fld id="{66659023-00FD-4116-960C-2DFF1397E6E8}" type="datetimeFigureOut">
              <a:rPr lang="nl-NL" smtClean="0"/>
              <a:t>16-10-2025</a:t>
            </a:fld>
            <a:endParaRPr lang="nl-NL"/>
          </a:p>
        </p:txBody>
      </p:sp>
      <p:sp>
        <p:nvSpPr>
          <p:cNvPr id="5" name="Footer Placeholder 4">
            <a:extLst>
              <a:ext uri="{FF2B5EF4-FFF2-40B4-BE49-F238E27FC236}">
                <a16:creationId xmlns:a16="http://schemas.microsoft.com/office/drawing/2014/main" id="{AD07BF3A-3D04-D220-D3D5-B8594F546393}"/>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2B9F284-CD03-6007-03CA-834AD249D7AF}"/>
              </a:ext>
            </a:extLst>
          </p:cNvPr>
          <p:cNvSpPr>
            <a:spLocks noGrp="1"/>
          </p:cNvSpPr>
          <p:nvPr>
            <p:ph type="sldNum" sz="quarter" idx="12"/>
          </p:nvPr>
        </p:nvSpPr>
        <p:spPr/>
        <p:txBody>
          <a:bodyPr/>
          <a:lstStyle/>
          <a:p>
            <a:fld id="{E4250E69-C100-4537-835F-9027664004ED}" type="slidenum">
              <a:rPr lang="nl-NL" smtClean="0"/>
              <a:t>‹#›</a:t>
            </a:fld>
            <a:endParaRPr lang="nl-NL"/>
          </a:p>
        </p:txBody>
      </p:sp>
    </p:spTree>
    <p:extLst>
      <p:ext uri="{BB962C8B-B14F-4D97-AF65-F5344CB8AC3E}">
        <p14:creationId xmlns:p14="http://schemas.microsoft.com/office/powerpoint/2010/main" val="4026671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9F3A3-8861-B3AA-505C-87C5DDE8FF9B}"/>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4863BDA5-B736-03D9-028B-9B3D17DE94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AE2F947A-11F1-198E-15BD-6B10AEFEDA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BCEF4AEC-4212-5110-7D8F-59D67ACEC7A4}"/>
              </a:ext>
            </a:extLst>
          </p:cNvPr>
          <p:cNvSpPr>
            <a:spLocks noGrp="1"/>
          </p:cNvSpPr>
          <p:nvPr>
            <p:ph type="dt" sz="half" idx="10"/>
          </p:nvPr>
        </p:nvSpPr>
        <p:spPr/>
        <p:txBody>
          <a:bodyPr/>
          <a:lstStyle/>
          <a:p>
            <a:fld id="{66659023-00FD-4116-960C-2DFF1397E6E8}" type="datetimeFigureOut">
              <a:rPr lang="nl-NL" smtClean="0"/>
              <a:t>16-10-2025</a:t>
            </a:fld>
            <a:endParaRPr lang="nl-NL"/>
          </a:p>
        </p:txBody>
      </p:sp>
      <p:sp>
        <p:nvSpPr>
          <p:cNvPr id="6" name="Footer Placeholder 5">
            <a:extLst>
              <a:ext uri="{FF2B5EF4-FFF2-40B4-BE49-F238E27FC236}">
                <a16:creationId xmlns:a16="http://schemas.microsoft.com/office/drawing/2014/main" id="{FD630736-6E48-56BF-8732-3E8FCFD816DF}"/>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DC1B60C5-03F5-FD4A-36BD-2D57D3099F80}"/>
              </a:ext>
            </a:extLst>
          </p:cNvPr>
          <p:cNvSpPr>
            <a:spLocks noGrp="1"/>
          </p:cNvSpPr>
          <p:nvPr>
            <p:ph type="sldNum" sz="quarter" idx="12"/>
          </p:nvPr>
        </p:nvSpPr>
        <p:spPr/>
        <p:txBody>
          <a:bodyPr/>
          <a:lstStyle/>
          <a:p>
            <a:fld id="{E4250E69-C100-4537-835F-9027664004ED}" type="slidenum">
              <a:rPr lang="nl-NL" smtClean="0"/>
              <a:t>‹#›</a:t>
            </a:fld>
            <a:endParaRPr lang="nl-NL"/>
          </a:p>
        </p:txBody>
      </p:sp>
    </p:spTree>
    <p:extLst>
      <p:ext uri="{BB962C8B-B14F-4D97-AF65-F5344CB8AC3E}">
        <p14:creationId xmlns:p14="http://schemas.microsoft.com/office/powerpoint/2010/main" val="97160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6B77E-E150-0009-4483-418FFE12F4D9}"/>
              </a:ext>
            </a:extLst>
          </p:cNvPr>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0BE731F5-629F-FE8D-E192-3C9A7DC370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2DF73B-5019-88C0-A140-2DD3F03B39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A244827A-2664-CC5C-1777-712F772920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3EE9E0-9CA6-F864-04F6-D29A48CF02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AFBE665B-99A6-0338-FB1E-373928A8CFC8}"/>
              </a:ext>
            </a:extLst>
          </p:cNvPr>
          <p:cNvSpPr>
            <a:spLocks noGrp="1"/>
          </p:cNvSpPr>
          <p:nvPr>
            <p:ph type="dt" sz="half" idx="10"/>
          </p:nvPr>
        </p:nvSpPr>
        <p:spPr/>
        <p:txBody>
          <a:bodyPr/>
          <a:lstStyle/>
          <a:p>
            <a:fld id="{66659023-00FD-4116-960C-2DFF1397E6E8}" type="datetimeFigureOut">
              <a:rPr lang="nl-NL" smtClean="0"/>
              <a:t>16-10-2025</a:t>
            </a:fld>
            <a:endParaRPr lang="nl-NL"/>
          </a:p>
        </p:txBody>
      </p:sp>
      <p:sp>
        <p:nvSpPr>
          <p:cNvPr id="8" name="Footer Placeholder 7">
            <a:extLst>
              <a:ext uri="{FF2B5EF4-FFF2-40B4-BE49-F238E27FC236}">
                <a16:creationId xmlns:a16="http://schemas.microsoft.com/office/drawing/2014/main" id="{05331BFF-3A1A-AA46-8BAD-62F1051C078D}"/>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4ED419B2-9E76-C578-0C7A-9995B8B4BB98}"/>
              </a:ext>
            </a:extLst>
          </p:cNvPr>
          <p:cNvSpPr>
            <a:spLocks noGrp="1"/>
          </p:cNvSpPr>
          <p:nvPr>
            <p:ph type="sldNum" sz="quarter" idx="12"/>
          </p:nvPr>
        </p:nvSpPr>
        <p:spPr/>
        <p:txBody>
          <a:bodyPr/>
          <a:lstStyle/>
          <a:p>
            <a:fld id="{E4250E69-C100-4537-835F-9027664004ED}" type="slidenum">
              <a:rPr lang="nl-NL" smtClean="0"/>
              <a:t>‹#›</a:t>
            </a:fld>
            <a:endParaRPr lang="nl-NL"/>
          </a:p>
        </p:txBody>
      </p:sp>
    </p:spTree>
    <p:extLst>
      <p:ext uri="{BB962C8B-B14F-4D97-AF65-F5344CB8AC3E}">
        <p14:creationId xmlns:p14="http://schemas.microsoft.com/office/powerpoint/2010/main" val="721562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E6B8E-99DC-085B-AEB7-F92A774B7FC5}"/>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EA4F926C-FF5A-2FC6-87DF-2FCE501D8F2B}"/>
              </a:ext>
            </a:extLst>
          </p:cNvPr>
          <p:cNvSpPr>
            <a:spLocks noGrp="1"/>
          </p:cNvSpPr>
          <p:nvPr>
            <p:ph type="dt" sz="half" idx="10"/>
          </p:nvPr>
        </p:nvSpPr>
        <p:spPr/>
        <p:txBody>
          <a:bodyPr/>
          <a:lstStyle/>
          <a:p>
            <a:fld id="{66659023-00FD-4116-960C-2DFF1397E6E8}" type="datetimeFigureOut">
              <a:rPr lang="nl-NL" smtClean="0"/>
              <a:t>16-10-2025</a:t>
            </a:fld>
            <a:endParaRPr lang="nl-NL"/>
          </a:p>
        </p:txBody>
      </p:sp>
      <p:sp>
        <p:nvSpPr>
          <p:cNvPr id="4" name="Footer Placeholder 3">
            <a:extLst>
              <a:ext uri="{FF2B5EF4-FFF2-40B4-BE49-F238E27FC236}">
                <a16:creationId xmlns:a16="http://schemas.microsoft.com/office/drawing/2014/main" id="{20EE9517-2F5D-EE47-13AF-C8C8FE4BA122}"/>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78C1FF88-BEF3-D154-89C4-F602F538B003}"/>
              </a:ext>
            </a:extLst>
          </p:cNvPr>
          <p:cNvSpPr>
            <a:spLocks noGrp="1"/>
          </p:cNvSpPr>
          <p:nvPr>
            <p:ph type="sldNum" sz="quarter" idx="12"/>
          </p:nvPr>
        </p:nvSpPr>
        <p:spPr/>
        <p:txBody>
          <a:bodyPr/>
          <a:lstStyle/>
          <a:p>
            <a:fld id="{E4250E69-C100-4537-835F-9027664004ED}" type="slidenum">
              <a:rPr lang="nl-NL" smtClean="0"/>
              <a:t>‹#›</a:t>
            </a:fld>
            <a:endParaRPr lang="nl-NL"/>
          </a:p>
        </p:txBody>
      </p:sp>
    </p:spTree>
    <p:extLst>
      <p:ext uri="{BB962C8B-B14F-4D97-AF65-F5344CB8AC3E}">
        <p14:creationId xmlns:p14="http://schemas.microsoft.com/office/powerpoint/2010/main" val="19144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6EF37D-F987-098B-333C-2CFD02DB043E}"/>
              </a:ext>
            </a:extLst>
          </p:cNvPr>
          <p:cNvSpPr>
            <a:spLocks noGrp="1"/>
          </p:cNvSpPr>
          <p:nvPr>
            <p:ph type="dt" sz="half" idx="10"/>
          </p:nvPr>
        </p:nvSpPr>
        <p:spPr/>
        <p:txBody>
          <a:bodyPr/>
          <a:lstStyle/>
          <a:p>
            <a:fld id="{66659023-00FD-4116-960C-2DFF1397E6E8}" type="datetimeFigureOut">
              <a:rPr lang="nl-NL" smtClean="0"/>
              <a:t>16-10-2025</a:t>
            </a:fld>
            <a:endParaRPr lang="nl-NL"/>
          </a:p>
        </p:txBody>
      </p:sp>
      <p:sp>
        <p:nvSpPr>
          <p:cNvPr id="3" name="Footer Placeholder 2">
            <a:extLst>
              <a:ext uri="{FF2B5EF4-FFF2-40B4-BE49-F238E27FC236}">
                <a16:creationId xmlns:a16="http://schemas.microsoft.com/office/drawing/2014/main" id="{7139AB23-8005-E4F2-CF6A-F0D8E610142E}"/>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BF3A70D7-030E-0481-E3DE-D9604E13ADE7}"/>
              </a:ext>
            </a:extLst>
          </p:cNvPr>
          <p:cNvSpPr>
            <a:spLocks noGrp="1"/>
          </p:cNvSpPr>
          <p:nvPr>
            <p:ph type="sldNum" sz="quarter" idx="12"/>
          </p:nvPr>
        </p:nvSpPr>
        <p:spPr/>
        <p:txBody>
          <a:bodyPr/>
          <a:lstStyle/>
          <a:p>
            <a:fld id="{E4250E69-C100-4537-835F-9027664004ED}" type="slidenum">
              <a:rPr lang="nl-NL" smtClean="0"/>
              <a:t>‹#›</a:t>
            </a:fld>
            <a:endParaRPr lang="nl-NL"/>
          </a:p>
        </p:txBody>
      </p:sp>
    </p:spTree>
    <p:extLst>
      <p:ext uri="{BB962C8B-B14F-4D97-AF65-F5344CB8AC3E}">
        <p14:creationId xmlns:p14="http://schemas.microsoft.com/office/powerpoint/2010/main" val="3809815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1CD8D-BCDD-7AD2-E66F-D98F26D478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F28DA893-0C99-8D30-9A94-10C4020F52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009191FD-19DF-1265-EC71-C5FCEA3489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FACFFF-3542-7EA1-D30C-049877DAD09F}"/>
              </a:ext>
            </a:extLst>
          </p:cNvPr>
          <p:cNvSpPr>
            <a:spLocks noGrp="1"/>
          </p:cNvSpPr>
          <p:nvPr>
            <p:ph type="dt" sz="half" idx="10"/>
          </p:nvPr>
        </p:nvSpPr>
        <p:spPr/>
        <p:txBody>
          <a:bodyPr/>
          <a:lstStyle/>
          <a:p>
            <a:fld id="{66659023-00FD-4116-960C-2DFF1397E6E8}" type="datetimeFigureOut">
              <a:rPr lang="nl-NL" smtClean="0"/>
              <a:t>16-10-2025</a:t>
            </a:fld>
            <a:endParaRPr lang="nl-NL"/>
          </a:p>
        </p:txBody>
      </p:sp>
      <p:sp>
        <p:nvSpPr>
          <p:cNvPr id="6" name="Footer Placeholder 5">
            <a:extLst>
              <a:ext uri="{FF2B5EF4-FFF2-40B4-BE49-F238E27FC236}">
                <a16:creationId xmlns:a16="http://schemas.microsoft.com/office/drawing/2014/main" id="{8C53BA8D-B29B-784A-EACC-8D751966AC32}"/>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269E9D3D-7097-05BC-ECCD-5AD97629CF95}"/>
              </a:ext>
            </a:extLst>
          </p:cNvPr>
          <p:cNvSpPr>
            <a:spLocks noGrp="1"/>
          </p:cNvSpPr>
          <p:nvPr>
            <p:ph type="sldNum" sz="quarter" idx="12"/>
          </p:nvPr>
        </p:nvSpPr>
        <p:spPr/>
        <p:txBody>
          <a:bodyPr/>
          <a:lstStyle/>
          <a:p>
            <a:fld id="{E4250E69-C100-4537-835F-9027664004ED}" type="slidenum">
              <a:rPr lang="nl-NL" smtClean="0"/>
              <a:t>‹#›</a:t>
            </a:fld>
            <a:endParaRPr lang="nl-NL"/>
          </a:p>
        </p:txBody>
      </p:sp>
    </p:spTree>
    <p:extLst>
      <p:ext uri="{BB962C8B-B14F-4D97-AF65-F5344CB8AC3E}">
        <p14:creationId xmlns:p14="http://schemas.microsoft.com/office/powerpoint/2010/main" val="2762010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B6D7D-938F-AE37-71FE-01D10A5DF1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D15FC335-F0A2-9C96-DD17-791C230151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A72761D7-A0E1-695B-67AF-1FA970CECE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C51B70-9B68-7A68-4402-AC6DE84A7F5C}"/>
              </a:ext>
            </a:extLst>
          </p:cNvPr>
          <p:cNvSpPr>
            <a:spLocks noGrp="1"/>
          </p:cNvSpPr>
          <p:nvPr>
            <p:ph type="dt" sz="half" idx="10"/>
          </p:nvPr>
        </p:nvSpPr>
        <p:spPr/>
        <p:txBody>
          <a:bodyPr/>
          <a:lstStyle/>
          <a:p>
            <a:fld id="{66659023-00FD-4116-960C-2DFF1397E6E8}" type="datetimeFigureOut">
              <a:rPr lang="nl-NL" smtClean="0"/>
              <a:t>16-10-2025</a:t>
            </a:fld>
            <a:endParaRPr lang="nl-NL"/>
          </a:p>
        </p:txBody>
      </p:sp>
      <p:sp>
        <p:nvSpPr>
          <p:cNvPr id="6" name="Footer Placeholder 5">
            <a:extLst>
              <a:ext uri="{FF2B5EF4-FFF2-40B4-BE49-F238E27FC236}">
                <a16:creationId xmlns:a16="http://schemas.microsoft.com/office/drawing/2014/main" id="{68A2A5F6-90C6-DF11-AC1D-6351EA199EBE}"/>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244A4B94-1E57-686C-1AE0-53DFFE490A75}"/>
              </a:ext>
            </a:extLst>
          </p:cNvPr>
          <p:cNvSpPr>
            <a:spLocks noGrp="1"/>
          </p:cNvSpPr>
          <p:nvPr>
            <p:ph type="sldNum" sz="quarter" idx="12"/>
          </p:nvPr>
        </p:nvSpPr>
        <p:spPr/>
        <p:txBody>
          <a:bodyPr/>
          <a:lstStyle/>
          <a:p>
            <a:fld id="{E4250E69-C100-4537-835F-9027664004ED}" type="slidenum">
              <a:rPr lang="nl-NL" smtClean="0"/>
              <a:t>‹#›</a:t>
            </a:fld>
            <a:endParaRPr lang="nl-NL"/>
          </a:p>
        </p:txBody>
      </p:sp>
    </p:spTree>
    <p:extLst>
      <p:ext uri="{BB962C8B-B14F-4D97-AF65-F5344CB8AC3E}">
        <p14:creationId xmlns:p14="http://schemas.microsoft.com/office/powerpoint/2010/main" val="593750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E96314-0199-13D5-0835-737EF16830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AEA8CCA5-73C1-C5D0-D641-BA8AE82E0F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206DB1DD-BCA1-54E7-1BDD-A07566B727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659023-00FD-4116-960C-2DFF1397E6E8}" type="datetimeFigureOut">
              <a:rPr lang="nl-NL" smtClean="0"/>
              <a:t>16-10-2025</a:t>
            </a:fld>
            <a:endParaRPr lang="nl-NL"/>
          </a:p>
        </p:txBody>
      </p:sp>
      <p:sp>
        <p:nvSpPr>
          <p:cNvPr id="5" name="Footer Placeholder 4">
            <a:extLst>
              <a:ext uri="{FF2B5EF4-FFF2-40B4-BE49-F238E27FC236}">
                <a16:creationId xmlns:a16="http://schemas.microsoft.com/office/drawing/2014/main" id="{70ECC58C-0ADD-E917-E1FD-F5972DEBD2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0A1A91D4-4601-9413-8AA7-663AE808B8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250E69-C100-4537-835F-9027664004ED}" type="slidenum">
              <a:rPr lang="nl-NL" smtClean="0"/>
              <a:t>‹#›</a:t>
            </a:fld>
            <a:endParaRPr lang="nl-NL"/>
          </a:p>
        </p:txBody>
      </p:sp>
    </p:spTree>
    <p:extLst>
      <p:ext uri="{BB962C8B-B14F-4D97-AF65-F5344CB8AC3E}">
        <p14:creationId xmlns:p14="http://schemas.microsoft.com/office/powerpoint/2010/main" val="2490860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hyperlink" Target="https://statistics-suriname.org/wp-content/uploads/2023/08/First-Suriname-CC-report_21-aug23-Climate-Change-Statistics-and-Indicators.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unfccc.int/sites/default/files/resource/SURINAME%20NC3_2023_FINAL.pdf" TargetMode="External"/><Relationship Id="rId5" Type="http://schemas.openxmlformats.org/officeDocument/2006/relationships/hyperlink" Target="https://unfccc.int/documents/627964" TargetMode="External"/><Relationship Id="rId4" Type="http://schemas.openxmlformats.org/officeDocument/2006/relationships/hyperlink" Target="https://statistics-suriname.org/milieustatistieken-4/"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3.gif"/></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chart" Target="../charts/chart5.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stretch>
            <a:fillRect t="-6000" b="-6000"/>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FC4839A-28F1-E33A-FF58-97863C301D44}"/>
              </a:ext>
            </a:extLst>
          </p:cNvPr>
          <p:cNvSpPr>
            <a:spLocks noGrp="1"/>
          </p:cNvSpPr>
          <p:nvPr>
            <p:ph type="subTitle" idx="1"/>
          </p:nvPr>
        </p:nvSpPr>
        <p:spPr>
          <a:xfrm>
            <a:off x="2827361" y="4762695"/>
            <a:ext cx="6796004" cy="1503589"/>
          </a:xfrm>
          <a:noFill/>
          <a:ln>
            <a:solidFill>
              <a:schemeClr val="accent6">
                <a:lumMod val="40000"/>
                <a:lumOff val="60000"/>
              </a:schemeClr>
            </a:solidFill>
          </a:ln>
        </p:spPr>
        <p:txBody>
          <a:bodyPr>
            <a:noAutofit/>
          </a:bodyPr>
          <a:lstStyle/>
          <a:p>
            <a:pPr algn="just"/>
            <a:r>
              <a:rPr lang="en-US" sz="2000" b="1" dirty="0">
                <a:latin typeface="Barlow" panose="00000500000000000000" pitchFamily="2" charset="0"/>
                <a:cs typeface="Times New Roman" pitchFamily="18" charset="0"/>
              </a:rPr>
              <a:t>Name:  Mrs. Anjali De Abreu-Kisoensingh, MSc.</a:t>
            </a:r>
          </a:p>
          <a:p>
            <a:pPr algn="just"/>
            <a:r>
              <a:rPr lang="en-US" sz="2000" b="1" dirty="0">
                <a:latin typeface="Barlow" panose="00000500000000000000" pitchFamily="2" charset="0"/>
                <a:cs typeface="Times New Roman" pitchFamily="18" charset="0"/>
              </a:rPr>
              <a:t>Institute:  General Bureau of Statistics (ABS)</a:t>
            </a:r>
          </a:p>
          <a:p>
            <a:pPr algn="just"/>
            <a:r>
              <a:rPr lang="en-US" sz="2000" b="1" dirty="0">
                <a:latin typeface="Barlow" panose="00000500000000000000" pitchFamily="2" charset="0"/>
              </a:rPr>
              <a:t>Webinar: Mastering Net Zero Measurement</a:t>
            </a:r>
            <a:endParaRPr lang="en-US" sz="2000" b="1" dirty="0">
              <a:latin typeface="Barlow" panose="00000500000000000000" pitchFamily="2" charset="0"/>
              <a:cs typeface="Times New Roman" pitchFamily="18" charset="0"/>
            </a:endParaRPr>
          </a:p>
          <a:p>
            <a:pPr algn="just"/>
            <a:r>
              <a:rPr lang="en-US" sz="2000" b="1" dirty="0">
                <a:latin typeface="Barlow" panose="00000500000000000000" pitchFamily="2" charset="0"/>
                <a:cs typeface="Times New Roman" pitchFamily="18" charset="0"/>
              </a:rPr>
              <a:t>Date: 15 October 2025</a:t>
            </a:r>
            <a:endParaRPr lang="nl-NL" sz="2000" b="1" dirty="0"/>
          </a:p>
        </p:txBody>
      </p:sp>
      <p:sp>
        <p:nvSpPr>
          <p:cNvPr id="4" name="Rectangle 1">
            <a:extLst>
              <a:ext uri="{FF2B5EF4-FFF2-40B4-BE49-F238E27FC236}">
                <a16:creationId xmlns:a16="http://schemas.microsoft.com/office/drawing/2014/main" id="{6FB7FB70-4FCE-DD56-5BAA-B783DDE017E7}"/>
              </a:ext>
            </a:extLst>
          </p:cNvPr>
          <p:cNvSpPr>
            <a:spLocks noGrp="1" noChangeArrowheads="1"/>
          </p:cNvSpPr>
          <p:nvPr>
            <p:ph type="ctrTitle"/>
          </p:nvPr>
        </p:nvSpPr>
        <p:spPr bwMode="auto">
          <a:xfrm>
            <a:off x="1235529" y="1892164"/>
            <a:ext cx="9720942" cy="2123658"/>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lvl="0" eaLnBrk="0" fontAlgn="base" hangingPunct="0">
              <a:lnSpc>
                <a:spcPct val="100000"/>
              </a:lnSpc>
              <a:spcAft>
                <a:spcPct val="0"/>
              </a:spcAft>
            </a:pPr>
            <a:r>
              <a:rPr lang="en-US" sz="4400" dirty="0">
                <a:latin typeface="Barlow" panose="00000500000000000000" pitchFamily="2" charset="0"/>
              </a:rPr>
              <a:t> "</a:t>
            </a:r>
            <a:r>
              <a:rPr lang="en-US" sz="4400" b="1" dirty="0">
                <a:latin typeface="Barlow" panose="00000500000000000000" pitchFamily="2" charset="0"/>
              </a:rPr>
              <a:t>S</a:t>
            </a:r>
            <a:r>
              <a:rPr lang="en-US" sz="4400" b="1" i="1" dirty="0">
                <a:latin typeface="Barlow" panose="00000500000000000000" pitchFamily="2" charset="0"/>
              </a:rPr>
              <a:t>uriname’s </a:t>
            </a:r>
            <a:br>
              <a:rPr lang="en-US" sz="4400" b="1" i="1" dirty="0">
                <a:latin typeface="Barlow" panose="00000500000000000000" pitchFamily="2" charset="0"/>
              </a:rPr>
            </a:br>
            <a:r>
              <a:rPr lang="en-US" sz="4400" b="1" i="1" dirty="0">
                <a:latin typeface="Barlow" panose="00000500000000000000" pitchFamily="2" charset="0"/>
              </a:rPr>
              <a:t>Net Zero’s story”</a:t>
            </a:r>
            <a:br>
              <a:rPr lang="en-US" sz="4400" b="1" i="1" dirty="0">
                <a:latin typeface="Barlow" panose="00000500000000000000" pitchFamily="2" charset="0"/>
              </a:rPr>
            </a:br>
            <a:r>
              <a:rPr lang="en-US" sz="4400" b="1" i="1" dirty="0">
                <a:latin typeface="Barlow" panose="00000500000000000000" pitchFamily="2" charset="0"/>
              </a:rPr>
              <a:t>“Maintain Our Carbon Negative Status”</a:t>
            </a:r>
            <a:endParaRPr kumimoji="0" lang="nl-NL" altLang="nl-NL" sz="4400" b="0" i="0" u="none" strike="noStrike" cap="none" normalizeH="0" baseline="0" dirty="0">
              <a:ln>
                <a:noFill/>
              </a:ln>
              <a:solidFill>
                <a:schemeClr val="tx1"/>
              </a:solidFill>
              <a:effectLst/>
              <a:latin typeface="Barlow" panose="00000500000000000000" pitchFamily="2" charset="0"/>
            </a:endParaRPr>
          </a:p>
        </p:txBody>
      </p:sp>
      <p:pic>
        <p:nvPicPr>
          <p:cNvPr id="2" name="Picture 1" descr="C:\Users\anjali\Desktop\ABS logo.jpg">
            <a:extLst>
              <a:ext uri="{FF2B5EF4-FFF2-40B4-BE49-F238E27FC236}">
                <a16:creationId xmlns:a16="http://schemas.microsoft.com/office/drawing/2014/main" id="{DC337FD3-C1FE-B970-1993-28407CE48D9D}"/>
              </a:ext>
            </a:extLst>
          </p:cNvPr>
          <p:cNvPicPr>
            <a:picLocks noChangeAspect="1" noChangeArrowheads="1"/>
          </p:cNvPicPr>
          <p:nvPr/>
        </p:nvPicPr>
        <p:blipFill>
          <a:blip r:embed="rId4"/>
          <a:srcRect/>
          <a:stretch>
            <a:fillRect/>
          </a:stretch>
        </p:blipFill>
        <p:spPr bwMode="auto">
          <a:xfrm>
            <a:off x="136205" y="125182"/>
            <a:ext cx="1186790" cy="1415304"/>
          </a:xfrm>
          <a:prstGeom prst="rect">
            <a:avLst/>
          </a:prstGeom>
          <a:noFill/>
          <a:ln w="9525">
            <a:noFill/>
            <a:miter lim="800000"/>
            <a:headEnd/>
            <a:tailEnd/>
          </a:ln>
        </p:spPr>
      </p:pic>
      <p:pic>
        <p:nvPicPr>
          <p:cNvPr id="6" name="Picture 5">
            <a:extLst>
              <a:ext uri="{FF2B5EF4-FFF2-40B4-BE49-F238E27FC236}">
                <a16:creationId xmlns:a16="http://schemas.microsoft.com/office/drawing/2014/main" id="{0A408E46-F24F-FFF5-F8A2-7BC22BF32DDC}"/>
              </a:ext>
            </a:extLst>
          </p:cNvPr>
          <p:cNvPicPr>
            <a:picLocks noChangeAspect="1"/>
          </p:cNvPicPr>
          <p:nvPr/>
        </p:nvPicPr>
        <p:blipFill>
          <a:blip r:embed="rId5"/>
          <a:srcRect l="3329"/>
          <a:stretch>
            <a:fillRect/>
          </a:stretch>
        </p:blipFill>
        <p:spPr>
          <a:xfrm>
            <a:off x="11015184" y="0"/>
            <a:ext cx="1176816" cy="1709058"/>
          </a:xfrm>
          <a:prstGeom prst="rect">
            <a:avLst/>
          </a:prstGeom>
        </p:spPr>
      </p:pic>
      <p:pic>
        <p:nvPicPr>
          <p:cNvPr id="1026" name="Picture 2">
            <a:extLst>
              <a:ext uri="{FF2B5EF4-FFF2-40B4-BE49-F238E27FC236}">
                <a16:creationId xmlns:a16="http://schemas.microsoft.com/office/drawing/2014/main" id="{CC0F806F-7E53-C10A-5F99-818E3F1008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7561" y="248421"/>
            <a:ext cx="1751050" cy="11688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3532967-DD7F-C0B3-D670-757FD5A4DC1B}"/>
              </a:ext>
            </a:extLst>
          </p:cNvPr>
          <p:cNvPicPr>
            <a:picLocks noChangeAspect="1"/>
          </p:cNvPicPr>
          <p:nvPr/>
        </p:nvPicPr>
        <p:blipFill>
          <a:blip r:embed="rId7"/>
          <a:stretch>
            <a:fillRect/>
          </a:stretch>
        </p:blipFill>
        <p:spPr>
          <a:xfrm>
            <a:off x="9623365" y="7268"/>
            <a:ext cx="1333106" cy="1709057"/>
          </a:xfrm>
          <a:prstGeom prst="rect">
            <a:avLst/>
          </a:prstGeom>
        </p:spPr>
      </p:pic>
    </p:spTree>
    <p:extLst>
      <p:ext uri="{BB962C8B-B14F-4D97-AF65-F5344CB8AC3E}">
        <p14:creationId xmlns:p14="http://schemas.microsoft.com/office/powerpoint/2010/main" val="3665419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B94D-FF2D-EB02-7123-B7FBEF002E7B}"/>
              </a:ext>
            </a:extLst>
          </p:cNvPr>
          <p:cNvSpPr>
            <a:spLocks noGrp="1"/>
          </p:cNvSpPr>
          <p:nvPr>
            <p:ph type="title"/>
          </p:nvPr>
        </p:nvSpPr>
        <p:spPr>
          <a:xfrm>
            <a:off x="413651" y="397384"/>
            <a:ext cx="11680376" cy="546534"/>
          </a:xfrm>
          <a:solidFill>
            <a:schemeClr val="accent6">
              <a:lumMod val="40000"/>
              <a:lumOff val="60000"/>
            </a:schemeClr>
          </a:solidFill>
        </p:spPr>
        <p:txBody>
          <a:bodyPr>
            <a:noAutofit/>
          </a:bodyPr>
          <a:lstStyle/>
          <a:p>
            <a:pPr algn="ctr"/>
            <a:r>
              <a:rPr lang="en-US" sz="4000" b="1" dirty="0">
                <a:latin typeface="Barlow" panose="00000500000000000000" pitchFamily="2" charset="0"/>
              </a:rPr>
              <a:t>6.Outcomes GDS measured across 3 pillars</a:t>
            </a:r>
            <a:endParaRPr lang="nl-NL" sz="4000" b="1" dirty="0">
              <a:latin typeface="Barlow" panose="00000500000000000000" pitchFamily="2" charset="0"/>
            </a:endParaRPr>
          </a:p>
        </p:txBody>
      </p:sp>
      <p:sp>
        <p:nvSpPr>
          <p:cNvPr id="4" name="Rectangle 3">
            <a:extLst>
              <a:ext uri="{FF2B5EF4-FFF2-40B4-BE49-F238E27FC236}">
                <a16:creationId xmlns:a16="http://schemas.microsoft.com/office/drawing/2014/main" id="{62F7600A-EB6A-8FAF-1691-EB5ADE3EBD6F}"/>
              </a:ext>
            </a:extLst>
          </p:cNvPr>
          <p:cNvSpPr/>
          <p:nvPr/>
        </p:nvSpPr>
        <p:spPr>
          <a:xfrm>
            <a:off x="370102" y="1301982"/>
            <a:ext cx="2503720" cy="787392"/>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Barlow" panose="00000500000000000000" pitchFamily="2" charset="0"/>
              </a:rPr>
              <a:t>ECONOMIC </a:t>
            </a:r>
          </a:p>
          <a:p>
            <a:pPr algn="ctr"/>
            <a:r>
              <a:rPr lang="en-US" b="1" dirty="0">
                <a:solidFill>
                  <a:schemeClr val="tx1"/>
                </a:solidFill>
                <a:latin typeface="Barlow" panose="00000500000000000000" pitchFamily="2" charset="0"/>
              </a:rPr>
              <a:t>GROWTH</a:t>
            </a:r>
            <a:endParaRPr lang="nl-NL" b="1" dirty="0">
              <a:solidFill>
                <a:schemeClr val="tx1"/>
              </a:solidFill>
              <a:latin typeface="Barlow" panose="00000500000000000000" pitchFamily="2" charset="0"/>
            </a:endParaRPr>
          </a:p>
        </p:txBody>
      </p:sp>
      <p:sp>
        <p:nvSpPr>
          <p:cNvPr id="5" name="Rectangle 4">
            <a:extLst>
              <a:ext uri="{FF2B5EF4-FFF2-40B4-BE49-F238E27FC236}">
                <a16:creationId xmlns:a16="http://schemas.microsoft.com/office/drawing/2014/main" id="{19297145-4B76-B48E-3877-3AA7CD4ED0F0}"/>
              </a:ext>
            </a:extLst>
          </p:cNvPr>
          <p:cNvSpPr/>
          <p:nvPr/>
        </p:nvSpPr>
        <p:spPr>
          <a:xfrm>
            <a:off x="370101" y="2671699"/>
            <a:ext cx="2503721" cy="787392"/>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Barlow" panose="00000500000000000000" pitchFamily="2" charset="0"/>
              </a:rPr>
              <a:t>SOCIAL DEVELOPMENT</a:t>
            </a:r>
            <a:endParaRPr lang="nl-NL" b="1" dirty="0">
              <a:solidFill>
                <a:schemeClr val="tx1"/>
              </a:solidFill>
              <a:latin typeface="Barlow" panose="00000500000000000000" pitchFamily="2" charset="0"/>
            </a:endParaRPr>
          </a:p>
        </p:txBody>
      </p:sp>
      <p:sp>
        <p:nvSpPr>
          <p:cNvPr id="6" name="Rectangle 5">
            <a:extLst>
              <a:ext uri="{FF2B5EF4-FFF2-40B4-BE49-F238E27FC236}">
                <a16:creationId xmlns:a16="http://schemas.microsoft.com/office/drawing/2014/main" id="{6AC87CB7-563D-F554-3CDF-789B53EA3E5E}"/>
              </a:ext>
            </a:extLst>
          </p:cNvPr>
          <p:cNvSpPr/>
          <p:nvPr/>
        </p:nvSpPr>
        <p:spPr>
          <a:xfrm>
            <a:off x="413650" y="4276143"/>
            <a:ext cx="2460172" cy="787391"/>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Barlow" panose="00000500000000000000" pitchFamily="2" charset="0"/>
              </a:rPr>
              <a:t>ENVIRONMENTAL</a:t>
            </a:r>
          </a:p>
          <a:p>
            <a:pPr algn="ctr"/>
            <a:r>
              <a:rPr lang="en-US" b="1" dirty="0">
                <a:solidFill>
                  <a:schemeClr val="tx1"/>
                </a:solidFill>
                <a:latin typeface="Barlow" panose="00000500000000000000" pitchFamily="2" charset="0"/>
              </a:rPr>
              <a:t>PERFORMANCE</a:t>
            </a:r>
            <a:endParaRPr lang="nl-NL" b="1" dirty="0">
              <a:solidFill>
                <a:schemeClr val="tx1"/>
              </a:solidFill>
              <a:latin typeface="Barlow" panose="00000500000000000000" pitchFamily="2" charset="0"/>
            </a:endParaRPr>
          </a:p>
        </p:txBody>
      </p:sp>
      <p:sp>
        <p:nvSpPr>
          <p:cNvPr id="8" name="TextBox 7">
            <a:extLst>
              <a:ext uri="{FF2B5EF4-FFF2-40B4-BE49-F238E27FC236}">
                <a16:creationId xmlns:a16="http://schemas.microsoft.com/office/drawing/2014/main" id="{4E3E98E7-ECE4-D658-8177-8BA3D6FD2D92}"/>
              </a:ext>
            </a:extLst>
          </p:cNvPr>
          <p:cNvSpPr txBox="1"/>
          <p:nvPr/>
        </p:nvSpPr>
        <p:spPr>
          <a:xfrm>
            <a:off x="3004463" y="1250406"/>
            <a:ext cx="8850867" cy="923330"/>
          </a:xfrm>
          <a:prstGeom prst="rect">
            <a:avLst/>
          </a:prstGeom>
          <a:noFill/>
          <a:ln>
            <a:solidFill>
              <a:schemeClr val="accent6">
                <a:lumMod val="40000"/>
                <a:lumOff val="60000"/>
              </a:schemeClr>
            </a:solidFill>
          </a:ln>
        </p:spPr>
        <p:txBody>
          <a:bodyPr wrap="square">
            <a:spAutoFit/>
          </a:bodyPr>
          <a:lstStyle/>
          <a:p>
            <a:endParaRPr lang="en-US" dirty="0"/>
          </a:p>
          <a:p>
            <a:r>
              <a:rPr lang="en-US" dirty="0"/>
              <a:t>Target GDP per capita of at least </a:t>
            </a:r>
            <a:r>
              <a:rPr lang="en-US" b="1" dirty="0"/>
              <a:t>USD 40,000 </a:t>
            </a:r>
            <a:r>
              <a:rPr lang="en-US" dirty="0"/>
              <a:t>by 2050, driven by non-extractive </a:t>
            </a:r>
            <a:r>
              <a:rPr lang="nl-NL" dirty="0"/>
              <a:t>Industries.</a:t>
            </a:r>
          </a:p>
          <a:p>
            <a:endParaRPr lang="nl-NL" dirty="0"/>
          </a:p>
        </p:txBody>
      </p:sp>
      <p:sp>
        <p:nvSpPr>
          <p:cNvPr id="10" name="TextBox 9">
            <a:extLst>
              <a:ext uri="{FF2B5EF4-FFF2-40B4-BE49-F238E27FC236}">
                <a16:creationId xmlns:a16="http://schemas.microsoft.com/office/drawing/2014/main" id="{9D73713A-6C37-DB21-A286-2F68080D6DC2}"/>
              </a:ext>
            </a:extLst>
          </p:cNvPr>
          <p:cNvSpPr txBox="1"/>
          <p:nvPr/>
        </p:nvSpPr>
        <p:spPr>
          <a:xfrm>
            <a:off x="3004463" y="2326731"/>
            <a:ext cx="8894410" cy="1477328"/>
          </a:xfrm>
          <a:prstGeom prst="rect">
            <a:avLst/>
          </a:prstGeom>
          <a:noFill/>
          <a:ln>
            <a:solidFill>
              <a:schemeClr val="accent6">
                <a:lumMod val="40000"/>
                <a:lumOff val="60000"/>
              </a:schemeClr>
            </a:solidFill>
          </a:ln>
        </p:spPr>
        <p:txBody>
          <a:bodyPr wrap="square">
            <a:spAutoFit/>
          </a:bodyPr>
          <a:lstStyle/>
          <a:p>
            <a:pPr marL="285750" indent="-285750" algn="just">
              <a:buFont typeface="Courier New" panose="02070309020205020404" pitchFamily="49" charset="0"/>
              <a:buChar char="o"/>
            </a:pPr>
            <a:endParaRPr lang="en-US" dirty="0"/>
          </a:p>
          <a:p>
            <a:pPr marL="285750" indent="-285750" algn="just">
              <a:buFont typeface="Courier New" panose="02070309020205020404" pitchFamily="49" charset="0"/>
              <a:buChar char="o"/>
            </a:pPr>
            <a:r>
              <a:rPr lang="en-US" dirty="0"/>
              <a:t>Reduce the </a:t>
            </a:r>
            <a:r>
              <a:rPr lang="en-US" b="1" dirty="0"/>
              <a:t>GINI coefficient </a:t>
            </a:r>
            <a:r>
              <a:rPr lang="en-US" dirty="0"/>
              <a:t>to 0.30 or lower, ensuring greater income equality.</a:t>
            </a:r>
          </a:p>
          <a:p>
            <a:pPr marL="285750" indent="-285750" algn="just">
              <a:buFont typeface="Courier New" panose="02070309020205020404" pitchFamily="49" charset="0"/>
              <a:buChar char="o"/>
            </a:pPr>
            <a:r>
              <a:rPr lang="en-US" dirty="0"/>
              <a:t>Increase the </a:t>
            </a:r>
            <a:r>
              <a:rPr lang="en-US" b="1" dirty="0"/>
              <a:t>Human Development Index (HDI) </a:t>
            </a:r>
            <a:r>
              <a:rPr lang="en-US" dirty="0"/>
              <a:t>to 0.85+ by enhancing education, healthcare, and overall quality of life. </a:t>
            </a:r>
          </a:p>
          <a:p>
            <a:pPr marL="285750" indent="-285750" algn="just">
              <a:buFont typeface="Courier New" panose="02070309020205020404" pitchFamily="49" charset="0"/>
              <a:buChar char="o"/>
            </a:pPr>
            <a:endParaRPr lang="nl-NL" dirty="0"/>
          </a:p>
        </p:txBody>
      </p:sp>
      <p:sp>
        <p:nvSpPr>
          <p:cNvPr id="12" name="TextBox 11">
            <a:extLst>
              <a:ext uri="{FF2B5EF4-FFF2-40B4-BE49-F238E27FC236}">
                <a16:creationId xmlns:a16="http://schemas.microsoft.com/office/drawing/2014/main" id="{62FC00F1-B0D1-4D3A-8B05-39029C319AEB}"/>
              </a:ext>
            </a:extLst>
          </p:cNvPr>
          <p:cNvSpPr txBox="1"/>
          <p:nvPr/>
        </p:nvSpPr>
        <p:spPr>
          <a:xfrm>
            <a:off x="3004463" y="4069675"/>
            <a:ext cx="8929399" cy="1200329"/>
          </a:xfrm>
          <a:prstGeom prst="rect">
            <a:avLst/>
          </a:prstGeom>
          <a:noFill/>
          <a:ln>
            <a:solidFill>
              <a:schemeClr val="accent6">
                <a:lumMod val="40000"/>
                <a:lumOff val="60000"/>
              </a:schemeClr>
            </a:solidFill>
          </a:ln>
        </p:spPr>
        <p:txBody>
          <a:bodyPr wrap="square">
            <a:spAutoFit/>
          </a:bodyPr>
          <a:lstStyle/>
          <a:p>
            <a:endParaRPr lang="en-US" dirty="0"/>
          </a:p>
          <a:p>
            <a:r>
              <a:rPr lang="en-US" dirty="0"/>
              <a:t>Improve the </a:t>
            </a:r>
            <a:r>
              <a:rPr lang="en-US" b="1" dirty="0"/>
              <a:t>Environmental Performance Index (EPI) score </a:t>
            </a:r>
            <a:r>
              <a:rPr lang="en-US" dirty="0"/>
              <a:t>from 57 to 70,</a:t>
            </a:r>
          </a:p>
          <a:p>
            <a:r>
              <a:rPr lang="en-US" dirty="0"/>
              <a:t>reinforcing Suriname’s status as a HFLD country</a:t>
            </a:r>
          </a:p>
          <a:p>
            <a:endParaRPr lang="nl-NL" dirty="0"/>
          </a:p>
        </p:txBody>
      </p:sp>
      <p:sp>
        <p:nvSpPr>
          <p:cNvPr id="22" name="Rectangle 21">
            <a:extLst>
              <a:ext uri="{FF2B5EF4-FFF2-40B4-BE49-F238E27FC236}">
                <a16:creationId xmlns:a16="http://schemas.microsoft.com/office/drawing/2014/main" id="{56487FA3-BA4B-9ADC-4564-B81FFFECA911}"/>
              </a:ext>
            </a:extLst>
          </p:cNvPr>
          <p:cNvSpPr/>
          <p:nvPr/>
        </p:nvSpPr>
        <p:spPr>
          <a:xfrm>
            <a:off x="413650" y="5750003"/>
            <a:ext cx="2460172" cy="787391"/>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Barlow" panose="00000500000000000000" pitchFamily="2" charset="0"/>
              </a:rPr>
              <a:t>CARBON</a:t>
            </a:r>
          </a:p>
          <a:p>
            <a:pPr algn="ctr"/>
            <a:r>
              <a:rPr lang="en-US" b="1" dirty="0">
                <a:solidFill>
                  <a:schemeClr val="tx1"/>
                </a:solidFill>
                <a:latin typeface="Barlow" panose="00000500000000000000" pitchFamily="2" charset="0"/>
              </a:rPr>
              <a:t>NEUTRALITY</a:t>
            </a:r>
            <a:endParaRPr lang="nl-NL" b="1" dirty="0">
              <a:solidFill>
                <a:schemeClr val="tx1"/>
              </a:solidFill>
              <a:latin typeface="Barlow" panose="00000500000000000000" pitchFamily="2" charset="0"/>
            </a:endParaRPr>
          </a:p>
        </p:txBody>
      </p:sp>
      <p:sp>
        <p:nvSpPr>
          <p:cNvPr id="24" name="TextBox 23">
            <a:extLst>
              <a:ext uri="{FF2B5EF4-FFF2-40B4-BE49-F238E27FC236}">
                <a16:creationId xmlns:a16="http://schemas.microsoft.com/office/drawing/2014/main" id="{255438A2-360F-564D-BF69-E32B0C293548}"/>
              </a:ext>
            </a:extLst>
          </p:cNvPr>
          <p:cNvSpPr txBox="1"/>
          <p:nvPr/>
        </p:nvSpPr>
        <p:spPr>
          <a:xfrm>
            <a:off x="3004463" y="5543535"/>
            <a:ext cx="8986161" cy="1200329"/>
          </a:xfrm>
          <a:prstGeom prst="rect">
            <a:avLst/>
          </a:prstGeom>
          <a:noFill/>
          <a:ln>
            <a:solidFill>
              <a:schemeClr val="accent6">
                <a:lumMod val="40000"/>
                <a:lumOff val="60000"/>
              </a:schemeClr>
            </a:solidFill>
          </a:ln>
        </p:spPr>
        <p:txBody>
          <a:bodyPr wrap="square">
            <a:spAutoFit/>
          </a:bodyPr>
          <a:lstStyle/>
          <a:p>
            <a:pPr algn="just"/>
            <a:endParaRPr lang="en-US" sz="1800" b="0" i="0" u="none" strike="noStrike" baseline="0" dirty="0">
              <a:latin typeface="Aptos" panose="020B0004020202020204" pitchFamily="34" charset="0"/>
            </a:endParaRPr>
          </a:p>
          <a:p>
            <a:pPr algn="just"/>
            <a:r>
              <a:rPr lang="en-US" sz="1800" b="0" i="0" u="none" strike="noStrike" baseline="0" dirty="0">
                <a:latin typeface="Aptos" panose="020B0004020202020204" pitchFamily="34" charset="0"/>
              </a:rPr>
              <a:t>Maintain </a:t>
            </a:r>
            <a:r>
              <a:rPr lang="en-US" sz="1800" b="1" i="0" u="none" strike="noStrike" baseline="0" dirty="0">
                <a:latin typeface="Aptos-Bold"/>
              </a:rPr>
              <a:t>Suriname’s carbon-negative status </a:t>
            </a:r>
            <a:r>
              <a:rPr lang="en-US" sz="1800" b="0" i="0" u="none" strike="noStrike" baseline="0" dirty="0">
                <a:latin typeface="Aptos" panose="020B0004020202020204" pitchFamily="34" charset="0"/>
              </a:rPr>
              <a:t>by balancing economic growth with climate commitments through sustainable land use and forest conservation </a:t>
            </a:r>
            <a:r>
              <a:rPr lang="nl-NL" sz="1800" b="0" i="0" u="none" strike="noStrike" baseline="0" dirty="0" err="1">
                <a:latin typeface="Aptos" panose="020B0004020202020204" pitchFamily="34" charset="0"/>
              </a:rPr>
              <a:t>strategies</a:t>
            </a:r>
            <a:r>
              <a:rPr lang="nl-NL" sz="1800" b="0" i="0" u="none" strike="noStrike" baseline="0" dirty="0">
                <a:latin typeface="Aptos" panose="020B0004020202020204" pitchFamily="34" charset="0"/>
              </a:rPr>
              <a:t>.</a:t>
            </a:r>
          </a:p>
          <a:p>
            <a:pPr algn="just"/>
            <a:endParaRPr lang="nl-NL" dirty="0"/>
          </a:p>
        </p:txBody>
      </p:sp>
    </p:spTree>
    <p:extLst>
      <p:ext uri="{BB962C8B-B14F-4D97-AF65-F5344CB8AC3E}">
        <p14:creationId xmlns:p14="http://schemas.microsoft.com/office/powerpoint/2010/main" val="339366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C3734-BADD-037A-8217-EC521C0493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DFA951-3528-4ED3-074F-6A6E1FCE62D2}"/>
              </a:ext>
            </a:extLst>
          </p:cNvPr>
          <p:cNvSpPr>
            <a:spLocks noGrp="1"/>
          </p:cNvSpPr>
          <p:nvPr>
            <p:ph type="title"/>
          </p:nvPr>
        </p:nvSpPr>
        <p:spPr>
          <a:xfrm>
            <a:off x="78798" y="469970"/>
            <a:ext cx="3189515" cy="413657"/>
          </a:xfrm>
          <a:solidFill>
            <a:schemeClr val="accent6">
              <a:lumMod val="40000"/>
              <a:lumOff val="60000"/>
            </a:schemeClr>
          </a:solidFill>
        </p:spPr>
        <p:txBody>
          <a:bodyPr>
            <a:normAutofit/>
          </a:bodyPr>
          <a:lstStyle/>
          <a:p>
            <a:pPr algn="ctr"/>
            <a:r>
              <a:rPr lang="en-US" sz="1400" b="1" dirty="0">
                <a:latin typeface="Barlow" panose="00000500000000000000" pitchFamily="2" charset="0"/>
              </a:rPr>
              <a:t>Business-as-Usual</a:t>
            </a:r>
            <a:endParaRPr lang="nl-NL" sz="1400" b="1" dirty="0">
              <a:latin typeface="Barlow" panose="00000500000000000000" pitchFamily="2" charset="0"/>
            </a:endParaRPr>
          </a:p>
        </p:txBody>
      </p:sp>
      <p:sp>
        <p:nvSpPr>
          <p:cNvPr id="9" name="Title 1">
            <a:extLst>
              <a:ext uri="{FF2B5EF4-FFF2-40B4-BE49-F238E27FC236}">
                <a16:creationId xmlns:a16="http://schemas.microsoft.com/office/drawing/2014/main" id="{E84D5879-C9FD-147C-9211-44F4BA8FDB65}"/>
              </a:ext>
            </a:extLst>
          </p:cNvPr>
          <p:cNvSpPr txBox="1">
            <a:spLocks/>
          </p:cNvSpPr>
          <p:nvPr/>
        </p:nvSpPr>
        <p:spPr>
          <a:xfrm>
            <a:off x="3434477" y="461936"/>
            <a:ext cx="4337923" cy="413657"/>
          </a:xfrm>
          <a:prstGeom prst="rect">
            <a:avLst/>
          </a:prstGeom>
          <a:solidFill>
            <a:schemeClr val="accent6">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dirty="0">
                <a:latin typeface="Barlow" panose="00000500000000000000" pitchFamily="2" charset="0"/>
              </a:rPr>
              <a:t>Sustainable Economy</a:t>
            </a:r>
            <a:endParaRPr lang="nl-NL" sz="1400" b="1" dirty="0">
              <a:latin typeface="Barlow" panose="00000500000000000000" pitchFamily="2" charset="0"/>
            </a:endParaRPr>
          </a:p>
        </p:txBody>
      </p:sp>
      <p:sp>
        <p:nvSpPr>
          <p:cNvPr id="11" name="Title 1">
            <a:extLst>
              <a:ext uri="{FF2B5EF4-FFF2-40B4-BE49-F238E27FC236}">
                <a16:creationId xmlns:a16="http://schemas.microsoft.com/office/drawing/2014/main" id="{A89C7236-7D67-F700-0389-84C60BABC6AF}"/>
              </a:ext>
            </a:extLst>
          </p:cNvPr>
          <p:cNvSpPr txBox="1">
            <a:spLocks/>
          </p:cNvSpPr>
          <p:nvPr/>
        </p:nvSpPr>
        <p:spPr>
          <a:xfrm>
            <a:off x="7913951" y="448576"/>
            <a:ext cx="4214793" cy="413657"/>
          </a:xfrm>
          <a:prstGeom prst="rect">
            <a:avLst/>
          </a:prstGeom>
          <a:solidFill>
            <a:schemeClr val="accent6">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dirty="0">
                <a:latin typeface="Barlow" panose="00000500000000000000" pitchFamily="2" charset="0"/>
              </a:rPr>
              <a:t>Sustainable Economy with Large-Scale Agriculture</a:t>
            </a:r>
            <a:endParaRPr lang="nl-NL" sz="1400" b="1" dirty="0">
              <a:latin typeface="Barlow" panose="00000500000000000000" pitchFamily="2" charset="0"/>
            </a:endParaRPr>
          </a:p>
        </p:txBody>
      </p:sp>
      <p:sp>
        <p:nvSpPr>
          <p:cNvPr id="24" name="TextBox 23">
            <a:extLst>
              <a:ext uri="{FF2B5EF4-FFF2-40B4-BE49-F238E27FC236}">
                <a16:creationId xmlns:a16="http://schemas.microsoft.com/office/drawing/2014/main" id="{677B78CE-146C-2934-39BD-726FE25FDF06}"/>
              </a:ext>
            </a:extLst>
          </p:cNvPr>
          <p:cNvSpPr txBox="1"/>
          <p:nvPr/>
        </p:nvSpPr>
        <p:spPr>
          <a:xfrm>
            <a:off x="83002" y="96164"/>
            <a:ext cx="11853219" cy="307777"/>
          </a:xfrm>
          <a:prstGeom prst="rect">
            <a:avLst/>
          </a:prstGeom>
          <a:solidFill>
            <a:schemeClr val="accent6">
              <a:lumMod val="40000"/>
              <a:lumOff val="60000"/>
            </a:schemeClr>
          </a:solidFill>
          <a:ln>
            <a:solidFill>
              <a:schemeClr val="accent6">
                <a:lumMod val="40000"/>
                <a:lumOff val="60000"/>
              </a:schemeClr>
            </a:solidFill>
          </a:ln>
        </p:spPr>
        <p:txBody>
          <a:bodyPr wrap="square">
            <a:spAutoFit/>
          </a:bodyPr>
          <a:lstStyle/>
          <a:p>
            <a:pPr algn="ctr"/>
            <a:r>
              <a:rPr lang="en-US" sz="1400" b="0" i="0" u="none" strike="noStrike" baseline="0" dirty="0">
                <a:latin typeface="Barlow" panose="00000500000000000000" pitchFamily="2" charset="0"/>
              </a:rPr>
              <a:t>Each scenario considers the time period 2024 (as the base year) till 2050, where the offshore oil and gas industry have been factored in</a:t>
            </a:r>
            <a:endParaRPr lang="nl-NL" sz="1400" dirty="0">
              <a:latin typeface="Barlow" panose="00000500000000000000" pitchFamily="2" charset="0"/>
            </a:endParaRPr>
          </a:p>
        </p:txBody>
      </p:sp>
      <p:sp>
        <p:nvSpPr>
          <p:cNvPr id="26" name="TextBox 25">
            <a:extLst>
              <a:ext uri="{FF2B5EF4-FFF2-40B4-BE49-F238E27FC236}">
                <a16:creationId xmlns:a16="http://schemas.microsoft.com/office/drawing/2014/main" id="{480E251B-5EC4-B48E-5E20-2C013BDE048A}"/>
              </a:ext>
            </a:extLst>
          </p:cNvPr>
          <p:cNvSpPr txBox="1"/>
          <p:nvPr/>
        </p:nvSpPr>
        <p:spPr>
          <a:xfrm>
            <a:off x="78798" y="932594"/>
            <a:ext cx="3189515" cy="1092607"/>
          </a:xfrm>
          <a:prstGeom prst="rect">
            <a:avLst/>
          </a:prstGeom>
          <a:noFill/>
          <a:ln>
            <a:solidFill>
              <a:schemeClr val="accent6">
                <a:lumMod val="40000"/>
                <a:lumOff val="60000"/>
              </a:schemeClr>
            </a:solidFill>
          </a:ln>
        </p:spPr>
        <p:txBody>
          <a:bodyPr wrap="square">
            <a:spAutoFit/>
          </a:bodyPr>
          <a:lstStyle/>
          <a:p>
            <a:pPr marL="285750" indent="-285750">
              <a:buFont typeface="Arial" panose="020B0604020202020204" pitchFamily="34" charset="0"/>
              <a:buChar char="•"/>
            </a:pPr>
            <a:r>
              <a:rPr lang="en-US" sz="1300" b="1" i="0" u="none" strike="noStrike" baseline="0" dirty="0">
                <a:latin typeface="Barlow" panose="00000500000000000000" pitchFamily="2" charset="0"/>
              </a:rPr>
              <a:t>Forest </a:t>
            </a:r>
            <a:r>
              <a:rPr lang="en-US" sz="1300" b="1" dirty="0">
                <a:latin typeface="Barlow" panose="00000500000000000000" pitchFamily="2" charset="0"/>
              </a:rPr>
              <a:t>(ex; PA)	</a:t>
            </a:r>
            <a:r>
              <a:rPr lang="en-US" sz="1300" b="1" i="0" u="none" strike="noStrike" baseline="0" dirty="0">
                <a:latin typeface="Barlow" panose="00000500000000000000" pitchFamily="2" charset="0"/>
              </a:rPr>
              <a:t>: </a:t>
            </a:r>
            <a:r>
              <a:rPr lang="en-US" sz="1300" i="0" u="none" strike="noStrike" baseline="0" dirty="0">
                <a:latin typeface="Barlow" panose="00000500000000000000" pitchFamily="2" charset="0"/>
              </a:rPr>
              <a:t>12,329,051 ha</a:t>
            </a:r>
            <a:endParaRPr lang="nl-NL" sz="1300" i="0" u="none" strike="noStrike" baseline="0" dirty="0">
              <a:latin typeface="Barlow" panose="00000500000000000000" pitchFamily="2" charset="0"/>
            </a:endParaRPr>
          </a:p>
          <a:p>
            <a:pPr marL="285750" indent="-285750">
              <a:buFont typeface="Arial" panose="020B0604020202020204" pitchFamily="34" charset="0"/>
              <a:buChar char="•"/>
            </a:pPr>
            <a:r>
              <a:rPr lang="en-US" sz="1300" b="1" i="0" u="none" strike="noStrike" baseline="0" dirty="0">
                <a:latin typeface="Barlow" panose="00000500000000000000" pitchFamily="2" charset="0"/>
              </a:rPr>
              <a:t>Agriculture	: </a:t>
            </a:r>
            <a:r>
              <a:rPr lang="en-US" sz="1300" i="0" u="none" strike="noStrike" baseline="0" dirty="0">
                <a:latin typeface="Barlow" panose="00000500000000000000" pitchFamily="2" charset="0"/>
              </a:rPr>
              <a:t>574,132.98 ha </a:t>
            </a:r>
          </a:p>
          <a:p>
            <a:pPr marL="285750" indent="-285750">
              <a:buFont typeface="Arial" panose="020B0604020202020204" pitchFamily="34" charset="0"/>
              <a:buChar char="•"/>
            </a:pPr>
            <a:r>
              <a:rPr lang="en-US" sz="1300" b="1" i="0" u="none" strike="noStrike" baseline="0" dirty="0">
                <a:latin typeface="Barlow" panose="00000500000000000000" pitchFamily="2" charset="0"/>
              </a:rPr>
              <a:t>Mining		: </a:t>
            </a:r>
            <a:r>
              <a:rPr lang="en-US" sz="1300" i="0" u="none" strike="noStrike" baseline="0" dirty="0">
                <a:latin typeface="Barlow" panose="00000500000000000000" pitchFamily="2" charset="0"/>
              </a:rPr>
              <a:t>908,228.53 ha</a:t>
            </a:r>
            <a:r>
              <a:rPr lang="en-US" sz="1300" b="0" i="0" u="none" strike="noStrike" baseline="0" dirty="0">
                <a:latin typeface="Barlow" panose="00000500000000000000" pitchFamily="2" charset="0"/>
              </a:rPr>
              <a:t>, </a:t>
            </a:r>
          </a:p>
          <a:p>
            <a:pPr marL="285750" indent="-285750">
              <a:buFont typeface="Arial" panose="020B0604020202020204" pitchFamily="34" charset="0"/>
              <a:buChar char="•"/>
            </a:pPr>
            <a:r>
              <a:rPr lang="en-US" sz="1300" b="1" i="0" u="none" strike="noStrike" baseline="0" dirty="0">
                <a:latin typeface="Barlow" panose="00000500000000000000" pitchFamily="2" charset="0"/>
              </a:rPr>
              <a:t>Urbanization	: </a:t>
            </a:r>
            <a:r>
              <a:rPr lang="en-US" sz="1300" i="0" u="none" strike="noStrike" baseline="0" dirty="0">
                <a:latin typeface="Barlow" panose="00000500000000000000" pitchFamily="2" charset="0"/>
              </a:rPr>
              <a:t>119,747.82 ha </a:t>
            </a:r>
          </a:p>
          <a:p>
            <a:pPr marL="285750" indent="-285750">
              <a:buFont typeface="Arial" panose="020B0604020202020204" pitchFamily="34" charset="0"/>
              <a:buChar char="•"/>
            </a:pPr>
            <a:r>
              <a:rPr lang="en-US" sz="1300" b="1" i="0" u="none" strike="noStrike" baseline="0" dirty="0">
                <a:latin typeface="Barlow" panose="00000500000000000000" pitchFamily="2" charset="0"/>
              </a:rPr>
              <a:t>Protected Areas (PA): </a:t>
            </a:r>
            <a:r>
              <a:rPr lang="en-US" sz="1300" i="0" u="none" strike="noStrike" baseline="0" dirty="0">
                <a:latin typeface="Barlow" panose="00000500000000000000" pitchFamily="2" charset="0"/>
              </a:rPr>
              <a:t>2,240,000 ha</a:t>
            </a:r>
            <a:endParaRPr lang="nl-NL" sz="1300" dirty="0">
              <a:latin typeface="Barlow" panose="00000500000000000000" pitchFamily="2" charset="0"/>
            </a:endParaRPr>
          </a:p>
        </p:txBody>
      </p:sp>
      <p:sp>
        <p:nvSpPr>
          <p:cNvPr id="28" name="TextBox 27">
            <a:extLst>
              <a:ext uri="{FF2B5EF4-FFF2-40B4-BE49-F238E27FC236}">
                <a16:creationId xmlns:a16="http://schemas.microsoft.com/office/drawing/2014/main" id="{42691E5C-C6AC-6B2A-6036-9BB375C26938}"/>
              </a:ext>
            </a:extLst>
          </p:cNvPr>
          <p:cNvSpPr txBox="1"/>
          <p:nvPr/>
        </p:nvSpPr>
        <p:spPr>
          <a:xfrm>
            <a:off x="3434474" y="932593"/>
            <a:ext cx="4337923" cy="1092607"/>
          </a:xfrm>
          <a:prstGeom prst="rect">
            <a:avLst/>
          </a:prstGeom>
          <a:noFill/>
          <a:ln>
            <a:solidFill>
              <a:schemeClr val="accent6">
                <a:lumMod val="40000"/>
                <a:lumOff val="60000"/>
              </a:schemeClr>
            </a:solidFill>
          </a:ln>
        </p:spPr>
        <p:txBody>
          <a:bodyPr wrap="square">
            <a:spAutoFit/>
          </a:bodyPr>
          <a:lstStyle/>
          <a:p>
            <a:pPr marL="285750" indent="-285750" algn="l">
              <a:buFont typeface="Arial" panose="020B0604020202020204" pitchFamily="34" charset="0"/>
              <a:buChar char="•"/>
            </a:pPr>
            <a:r>
              <a:rPr lang="en-US" sz="1300" b="1" i="0" u="none" strike="noStrike" baseline="0" dirty="0">
                <a:latin typeface="Barlow" panose="00000500000000000000" pitchFamily="2" charset="0"/>
              </a:rPr>
              <a:t>Forest (</a:t>
            </a:r>
            <a:r>
              <a:rPr lang="en-US" sz="1300" b="1" i="0" u="none" strike="noStrike" baseline="0" dirty="0" err="1">
                <a:latin typeface="Barlow" panose="00000500000000000000" pitchFamily="2" charset="0"/>
              </a:rPr>
              <a:t>exc</a:t>
            </a:r>
            <a:r>
              <a:rPr lang="en-US" sz="1300" b="1" i="0" u="none" strike="noStrike" baseline="0" dirty="0">
                <a:latin typeface="Barlow" panose="00000500000000000000" pitchFamily="2" charset="0"/>
              </a:rPr>
              <a:t> PA)	: </a:t>
            </a:r>
            <a:r>
              <a:rPr lang="en-US" sz="1300" i="0" u="none" strike="noStrike" baseline="0" dirty="0">
                <a:latin typeface="Barlow" panose="00000500000000000000" pitchFamily="2" charset="0"/>
              </a:rPr>
              <a:t>4,939,608.21 ha</a:t>
            </a:r>
          </a:p>
          <a:p>
            <a:pPr marL="285750" indent="-285750" algn="l">
              <a:buFont typeface="Arial" panose="020B0604020202020204" pitchFamily="34" charset="0"/>
              <a:buChar char="•"/>
            </a:pPr>
            <a:r>
              <a:rPr lang="nl-NL" sz="1300" b="1" i="0" u="none" strike="noStrike" baseline="0" dirty="0" err="1">
                <a:latin typeface="Barlow" panose="00000500000000000000" pitchFamily="2" charset="0"/>
              </a:rPr>
              <a:t>Agriculture</a:t>
            </a:r>
            <a:r>
              <a:rPr lang="nl-NL" sz="1300" b="1" i="0" u="none" strike="noStrike" baseline="0" dirty="0">
                <a:latin typeface="Barlow" panose="00000500000000000000" pitchFamily="2" charset="0"/>
              </a:rPr>
              <a:t>	:     </a:t>
            </a:r>
            <a:r>
              <a:rPr lang="nl-NL" sz="1300" i="0" u="none" strike="noStrike" baseline="0" dirty="0">
                <a:latin typeface="Barlow" panose="00000500000000000000" pitchFamily="2" charset="0"/>
              </a:rPr>
              <a:t>448,513.30 ha</a:t>
            </a:r>
          </a:p>
          <a:p>
            <a:pPr marL="285750" indent="-285750" algn="l">
              <a:buFont typeface="Arial" panose="020B0604020202020204" pitchFamily="34" charset="0"/>
              <a:buChar char="•"/>
            </a:pPr>
            <a:r>
              <a:rPr lang="en-US" sz="1300" b="1" i="0" u="none" strike="noStrike" baseline="0" dirty="0">
                <a:latin typeface="Barlow" panose="00000500000000000000" pitchFamily="2" charset="0"/>
              </a:rPr>
              <a:t>Mining		:     </a:t>
            </a:r>
            <a:r>
              <a:rPr lang="en-US" sz="1300" i="0" u="none" strike="noStrike" baseline="0" dirty="0">
                <a:latin typeface="Barlow" panose="00000500000000000000" pitchFamily="2" charset="0"/>
              </a:rPr>
              <a:t>423,291       ha</a:t>
            </a:r>
            <a:endParaRPr lang="nl-NL" sz="1300" i="0" u="none" strike="noStrike" baseline="0" dirty="0">
              <a:latin typeface="Barlow" panose="00000500000000000000" pitchFamily="2" charset="0"/>
            </a:endParaRPr>
          </a:p>
          <a:p>
            <a:pPr marL="285750" indent="-285750" algn="l">
              <a:buFont typeface="Arial" panose="020B0604020202020204" pitchFamily="34" charset="0"/>
              <a:buChar char="•"/>
            </a:pPr>
            <a:r>
              <a:rPr lang="nl-NL" sz="1300" b="1" i="0" u="none" strike="noStrike" baseline="0" dirty="0" err="1">
                <a:latin typeface="Barlow" panose="00000500000000000000" pitchFamily="2" charset="0"/>
              </a:rPr>
              <a:t>Urbanization</a:t>
            </a:r>
            <a:r>
              <a:rPr lang="nl-NL" sz="1300" b="1" i="0" u="none" strike="noStrike" baseline="0" dirty="0">
                <a:latin typeface="Barlow" panose="00000500000000000000" pitchFamily="2" charset="0"/>
              </a:rPr>
              <a:t>	:     </a:t>
            </a:r>
            <a:r>
              <a:rPr lang="nl-NL" sz="1300" i="0" u="none" strike="noStrike" baseline="0" dirty="0">
                <a:latin typeface="Barlow" panose="00000500000000000000" pitchFamily="2" charset="0"/>
              </a:rPr>
              <a:t>119,747.82  ha</a:t>
            </a:r>
          </a:p>
          <a:p>
            <a:pPr marL="285750" indent="-285750" algn="l">
              <a:buFont typeface="Arial" panose="020B0604020202020204" pitchFamily="34" charset="0"/>
              <a:buChar char="•"/>
            </a:pPr>
            <a:r>
              <a:rPr lang="en-US" sz="1300" b="1" i="0" u="none" strike="noStrike" baseline="0" dirty="0">
                <a:latin typeface="Barlow" panose="00000500000000000000" pitchFamily="2" charset="0"/>
              </a:rPr>
              <a:t>Protected Areas (PA): </a:t>
            </a:r>
            <a:r>
              <a:rPr lang="en-US" sz="1300" i="0" u="none" strike="noStrike" baseline="0" dirty="0">
                <a:latin typeface="Barlow" panose="00000500000000000000" pitchFamily="2" charset="0"/>
              </a:rPr>
              <a:t>10,240,000   ha</a:t>
            </a:r>
            <a:endParaRPr lang="nl-NL" sz="1300" dirty="0">
              <a:latin typeface="Barlow" panose="00000500000000000000" pitchFamily="2" charset="0"/>
            </a:endParaRPr>
          </a:p>
        </p:txBody>
      </p:sp>
      <p:sp>
        <p:nvSpPr>
          <p:cNvPr id="32" name="TextBox 31">
            <a:extLst>
              <a:ext uri="{FF2B5EF4-FFF2-40B4-BE49-F238E27FC236}">
                <a16:creationId xmlns:a16="http://schemas.microsoft.com/office/drawing/2014/main" id="{5B3456BC-E755-74A8-842F-3634DAD2B4B2}"/>
              </a:ext>
            </a:extLst>
          </p:cNvPr>
          <p:cNvSpPr txBox="1"/>
          <p:nvPr/>
        </p:nvSpPr>
        <p:spPr>
          <a:xfrm>
            <a:off x="88411" y="2084810"/>
            <a:ext cx="3185311" cy="2677656"/>
          </a:xfrm>
          <a:prstGeom prst="rect">
            <a:avLst/>
          </a:prstGeom>
          <a:solidFill>
            <a:schemeClr val="accent6">
              <a:lumMod val="40000"/>
              <a:lumOff val="60000"/>
            </a:schemeClr>
          </a:solidFill>
        </p:spPr>
        <p:txBody>
          <a:bodyPr wrap="square">
            <a:spAutoFit/>
          </a:bodyPr>
          <a:lstStyle/>
          <a:p>
            <a:pPr algn="just"/>
            <a:r>
              <a:rPr lang="en-US" sz="1400" b="0" i="0" u="none" strike="noStrike" baseline="0" dirty="0">
                <a:latin typeface="Barlow" panose="00000500000000000000" pitchFamily="2" charset="0"/>
              </a:rPr>
              <a:t>This scenario reflects a status quo approach, where economic growth is driven by the extractive sector, mainly oil, gas, and gold mining, with limited industrial diversification. </a:t>
            </a:r>
          </a:p>
          <a:p>
            <a:pPr algn="just"/>
            <a:endParaRPr lang="en-US" sz="1400" dirty="0">
              <a:latin typeface="Barlow" panose="00000500000000000000" pitchFamily="2" charset="0"/>
            </a:endParaRPr>
          </a:p>
          <a:p>
            <a:pPr algn="just"/>
            <a:r>
              <a:rPr lang="en-US" sz="1400" b="0" i="0" u="none" strike="noStrike" baseline="0" dirty="0">
                <a:latin typeface="Barlow" panose="00000500000000000000" pitchFamily="2" charset="0"/>
              </a:rPr>
              <a:t>The continued deforestation from ASGM and minor agricultural expansion contributes to environmental concerns, </a:t>
            </a:r>
            <a:r>
              <a:rPr lang="en-US" sz="1400" b="1" i="0" u="none" strike="noStrike" baseline="0" dirty="0">
                <a:latin typeface="Barlow" panose="00000500000000000000" pitchFamily="2" charset="0"/>
              </a:rPr>
              <a:t>potentially threatening </a:t>
            </a:r>
            <a:r>
              <a:rPr lang="en-US" sz="1400" b="0" i="0" u="none" strike="noStrike" baseline="0" dirty="0">
                <a:latin typeface="Barlow" panose="00000500000000000000" pitchFamily="2" charset="0"/>
              </a:rPr>
              <a:t>Suriname’s carbon-negative status.    Forest cover can be below 90%.</a:t>
            </a:r>
            <a:endParaRPr lang="nl-NL" sz="1400" dirty="0">
              <a:latin typeface="Barlow" panose="00000500000000000000" pitchFamily="2" charset="0"/>
            </a:endParaRPr>
          </a:p>
        </p:txBody>
      </p:sp>
      <p:sp>
        <p:nvSpPr>
          <p:cNvPr id="34" name="TextBox 33">
            <a:extLst>
              <a:ext uri="{FF2B5EF4-FFF2-40B4-BE49-F238E27FC236}">
                <a16:creationId xmlns:a16="http://schemas.microsoft.com/office/drawing/2014/main" id="{C2F634E9-D8CC-5EF1-14E2-F93826902828}"/>
              </a:ext>
            </a:extLst>
          </p:cNvPr>
          <p:cNvSpPr txBox="1"/>
          <p:nvPr/>
        </p:nvSpPr>
        <p:spPr>
          <a:xfrm>
            <a:off x="3434474" y="2111076"/>
            <a:ext cx="4337923" cy="2677656"/>
          </a:xfrm>
          <a:prstGeom prst="rect">
            <a:avLst/>
          </a:prstGeom>
          <a:solidFill>
            <a:schemeClr val="accent6">
              <a:lumMod val="40000"/>
              <a:lumOff val="60000"/>
            </a:schemeClr>
          </a:solidFill>
          <a:ln>
            <a:solidFill>
              <a:schemeClr val="accent6">
                <a:lumMod val="40000"/>
                <a:lumOff val="60000"/>
              </a:schemeClr>
            </a:solidFill>
          </a:ln>
        </p:spPr>
        <p:txBody>
          <a:bodyPr wrap="square">
            <a:spAutoFit/>
          </a:bodyPr>
          <a:lstStyle/>
          <a:p>
            <a:pPr algn="just"/>
            <a:r>
              <a:rPr lang="en-US" sz="1400" b="0" i="0" u="none" strike="noStrike" baseline="0" dirty="0">
                <a:latin typeface="Barlow" panose="00000500000000000000" pitchFamily="2" charset="0"/>
              </a:rPr>
              <a:t>The expansion of protected areas to </a:t>
            </a:r>
            <a:r>
              <a:rPr lang="en-US" sz="1400" b="1" i="0" u="none" strike="noStrike" baseline="0" dirty="0">
                <a:latin typeface="Barlow" panose="00000500000000000000" pitchFamily="2" charset="0"/>
              </a:rPr>
              <a:t>10.24 million </a:t>
            </a:r>
            <a:r>
              <a:rPr lang="en-US" sz="1400" b="0" i="0" u="none" strike="noStrike" baseline="0" dirty="0">
                <a:latin typeface="Barlow" panose="00000500000000000000" pitchFamily="2" charset="0"/>
              </a:rPr>
              <a:t>hectares highlights Suriname’s commitment to conservation, maintaining its carbon-negative status and securing international climate finance.</a:t>
            </a:r>
          </a:p>
          <a:p>
            <a:pPr algn="just"/>
            <a:endParaRPr lang="en-US" sz="1400" b="0" i="0" u="none" strike="noStrike" baseline="0" dirty="0">
              <a:latin typeface="Barlow" panose="00000500000000000000" pitchFamily="2" charset="0"/>
            </a:endParaRPr>
          </a:p>
          <a:p>
            <a:pPr algn="just"/>
            <a:r>
              <a:rPr lang="en-US" sz="1400" b="0" i="0" u="none" strike="noStrike" baseline="0" dirty="0">
                <a:latin typeface="Barlow" panose="00000500000000000000" pitchFamily="2" charset="0"/>
              </a:rPr>
              <a:t>The economy shifts towards services such as eco-tourism, digital transformation, and high-value knowledge industries. This approach minimizes environmental degradation while </a:t>
            </a:r>
            <a:r>
              <a:rPr lang="nl-NL" sz="1400" b="0" i="0" u="none" strike="noStrike" baseline="0" dirty="0">
                <a:latin typeface="Barlow" panose="00000500000000000000" pitchFamily="2" charset="0"/>
              </a:rPr>
              <a:t>promoting long-term </a:t>
            </a:r>
            <a:r>
              <a:rPr lang="nl-NL" sz="1400" b="0" i="0" u="none" strike="noStrike" baseline="0" dirty="0" err="1">
                <a:latin typeface="Barlow" panose="00000500000000000000" pitchFamily="2" charset="0"/>
              </a:rPr>
              <a:t>economic</a:t>
            </a:r>
            <a:r>
              <a:rPr lang="nl-NL" sz="1400" b="0" i="0" u="none" strike="noStrike" baseline="0" dirty="0">
                <a:latin typeface="Barlow" panose="00000500000000000000" pitchFamily="2" charset="0"/>
              </a:rPr>
              <a:t> </a:t>
            </a:r>
            <a:r>
              <a:rPr lang="nl-NL" sz="1400" b="0" i="0" u="none" strike="noStrike" baseline="0" dirty="0" err="1">
                <a:latin typeface="Barlow" panose="00000500000000000000" pitchFamily="2" charset="0"/>
              </a:rPr>
              <a:t>stability</a:t>
            </a:r>
            <a:r>
              <a:rPr lang="nl-NL" sz="1400" b="0" i="0" u="none" strike="noStrike" baseline="0" dirty="0">
                <a:latin typeface="Barlow" panose="00000500000000000000" pitchFamily="2" charset="0"/>
              </a:rPr>
              <a:t>.</a:t>
            </a:r>
          </a:p>
          <a:p>
            <a:pPr algn="just"/>
            <a:endParaRPr lang="nl-NL" sz="1400" dirty="0">
              <a:latin typeface="Barlow" panose="00000500000000000000" pitchFamily="2" charset="0"/>
            </a:endParaRPr>
          </a:p>
          <a:p>
            <a:pPr algn="just"/>
            <a:endParaRPr lang="nl-NL" sz="1400" dirty="0">
              <a:latin typeface="Barlow" panose="00000500000000000000" pitchFamily="2" charset="0"/>
            </a:endParaRPr>
          </a:p>
        </p:txBody>
      </p:sp>
      <p:sp>
        <p:nvSpPr>
          <p:cNvPr id="36" name="TextBox 35">
            <a:extLst>
              <a:ext uri="{FF2B5EF4-FFF2-40B4-BE49-F238E27FC236}">
                <a16:creationId xmlns:a16="http://schemas.microsoft.com/office/drawing/2014/main" id="{15ED7366-8518-26AE-356E-D87C8FF19535}"/>
              </a:ext>
            </a:extLst>
          </p:cNvPr>
          <p:cNvSpPr txBox="1"/>
          <p:nvPr/>
        </p:nvSpPr>
        <p:spPr>
          <a:xfrm>
            <a:off x="7913951" y="981963"/>
            <a:ext cx="4164484" cy="1092607"/>
          </a:xfrm>
          <a:prstGeom prst="rect">
            <a:avLst/>
          </a:prstGeom>
          <a:noFill/>
        </p:spPr>
        <p:txBody>
          <a:bodyPr wrap="square">
            <a:spAutoFit/>
          </a:bodyPr>
          <a:lstStyle/>
          <a:p>
            <a:pPr marL="285750" indent="-285750" algn="l">
              <a:buFont typeface="Arial" panose="020B0604020202020204" pitchFamily="34" charset="0"/>
              <a:buChar char="•"/>
            </a:pPr>
            <a:r>
              <a:rPr lang="en-US" sz="1300" b="1" i="0" u="none" strike="noStrike" baseline="0" dirty="0">
                <a:latin typeface="Barlow" panose="00000500000000000000" pitchFamily="2" charset="0"/>
              </a:rPr>
              <a:t>Forest 		: </a:t>
            </a:r>
            <a:r>
              <a:rPr lang="en-US" sz="1300" i="0" u="none" strike="noStrike" baseline="0" dirty="0">
                <a:latin typeface="Barlow" panose="00000500000000000000" pitchFamily="2" charset="0"/>
              </a:rPr>
              <a:t>9,223,531.72 ha,</a:t>
            </a:r>
            <a:r>
              <a:rPr lang="en-US" sz="1300" b="0" i="0" u="none" strike="noStrike" baseline="0" dirty="0">
                <a:latin typeface="Barlow" panose="00000500000000000000" pitchFamily="2" charset="0"/>
              </a:rPr>
              <a:t> </a:t>
            </a:r>
          </a:p>
          <a:p>
            <a:pPr marL="285750" indent="-285750" algn="l">
              <a:buFont typeface="Arial" panose="020B0604020202020204" pitchFamily="34" charset="0"/>
              <a:buChar char="•"/>
            </a:pPr>
            <a:r>
              <a:rPr lang="nl-NL" sz="1300" b="1" i="0" u="none" strike="noStrike" baseline="0" dirty="0" err="1">
                <a:latin typeface="Barlow" panose="00000500000000000000" pitchFamily="2" charset="0"/>
              </a:rPr>
              <a:t>Agriculture</a:t>
            </a:r>
            <a:r>
              <a:rPr lang="nl-NL" sz="1300" b="1" i="0" u="none" strike="noStrike" baseline="0" dirty="0">
                <a:latin typeface="Barlow" panose="00000500000000000000" pitchFamily="2" charset="0"/>
              </a:rPr>
              <a:t>	: </a:t>
            </a:r>
            <a:r>
              <a:rPr lang="nl-NL" sz="1300" i="0" u="none" strike="noStrike" baseline="0" dirty="0">
                <a:latin typeface="Barlow" panose="00000500000000000000" pitchFamily="2" charset="0"/>
              </a:rPr>
              <a:t>4,284,132.98 ha</a:t>
            </a:r>
            <a:endParaRPr lang="nl-NL" sz="1300" dirty="0">
              <a:latin typeface="Barlow" panose="00000500000000000000" pitchFamily="2" charset="0"/>
            </a:endParaRPr>
          </a:p>
          <a:p>
            <a:pPr marL="285750" indent="-285750" algn="l">
              <a:buFont typeface="Arial" panose="020B0604020202020204" pitchFamily="34" charset="0"/>
              <a:buChar char="•"/>
            </a:pPr>
            <a:r>
              <a:rPr lang="en-US" sz="1300" b="1" i="0" u="none" strike="noStrike" baseline="0" dirty="0">
                <a:latin typeface="Barlow" panose="00000500000000000000" pitchFamily="2" charset="0"/>
              </a:rPr>
              <a:t>Mining		:     </a:t>
            </a:r>
            <a:r>
              <a:rPr lang="en-US" sz="1300" i="0" u="none" strike="noStrike" baseline="0" dirty="0">
                <a:latin typeface="Barlow" panose="00000500000000000000" pitchFamily="2" charset="0"/>
              </a:rPr>
              <a:t>303,747.81 ha</a:t>
            </a:r>
          </a:p>
          <a:p>
            <a:pPr marL="285750" indent="-285750" algn="l">
              <a:buFont typeface="Arial" panose="020B0604020202020204" pitchFamily="34" charset="0"/>
              <a:buChar char="•"/>
            </a:pPr>
            <a:r>
              <a:rPr lang="en-US" sz="1300" b="1" i="0" u="none" strike="noStrike" baseline="0" dirty="0">
                <a:latin typeface="Barlow" panose="00000500000000000000" pitchFamily="2" charset="0"/>
              </a:rPr>
              <a:t>Urbanization	:       </a:t>
            </a:r>
            <a:r>
              <a:rPr lang="en-US" sz="1300" i="0" u="none" strike="noStrike" baseline="0" dirty="0">
                <a:latin typeface="Barlow" panose="00000500000000000000" pitchFamily="2" charset="0"/>
              </a:rPr>
              <a:t>119,747.82 ha</a:t>
            </a:r>
          </a:p>
          <a:p>
            <a:pPr marL="285750" indent="-285750" algn="l">
              <a:buFont typeface="Arial" panose="020B0604020202020204" pitchFamily="34" charset="0"/>
              <a:buChar char="•"/>
            </a:pPr>
            <a:r>
              <a:rPr lang="en-US" sz="1300" b="1" i="0" u="none" strike="noStrike" baseline="0" dirty="0">
                <a:latin typeface="Barlow" panose="00000500000000000000" pitchFamily="2" charset="0"/>
              </a:rPr>
              <a:t>Protected Areas (PA): </a:t>
            </a:r>
            <a:r>
              <a:rPr lang="en-US" sz="1300" i="0" u="none" strike="noStrike" baseline="0" dirty="0">
                <a:latin typeface="Barlow" panose="00000500000000000000" pitchFamily="2" charset="0"/>
              </a:rPr>
              <a:t>2,240,000      ha</a:t>
            </a:r>
            <a:endParaRPr lang="nl-NL" sz="1300" dirty="0">
              <a:latin typeface="Barlow" panose="00000500000000000000" pitchFamily="2" charset="0"/>
            </a:endParaRPr>
          </a:p>
        </p:txBody>
      </p:sp>
      <p:sp>
        <p:nvSpPr>
          <p:cNvPr id="38" name="TextBox 37">
            <a:extLst>
              <a:ext uri="{FF2B5EF4-FFF2-40B4-BE49-F238E27FC236}">
                <a16:creationId xmlns:a16="http://schemas.microsoft.com/office/drawing/2014/main" id="{226BA12B-B0C0-019C-31BC-D8A50A11826C}"/>
              </a:ext>
            </a:extLst>
          </p:cNvPr>
          <p:cNvSpPr txBox="1"/>
          <p:nvPr/>
        </p:nvSpPr>
        <p:spPr>
          <a:xfrm>
            <a:off x="7940590" y="2111076"/>
            <a:ext cx="4162999" cy="2677656"/>
          </a:xfrm>
          <a:prstGeom prst="rect">
            <a:avLst/>
          </a:prstGeom>
          <a:solidFill>
            <a:schemeClr val="accent6">
              <a:lumMod val="40000"/>
              <a:lumOff val="60000"/>
            </a:schemeClr>
          </a:solidFill>
          <a:ln>
            <a:solidFill>
              <a:schemeClr val="accent6">
                <a:lumMod val="40000"/>
                <a:lumOff val="60000"/>
              </a:schemeClr>
            </a:solidFill>
          </a:ln>
        </p:spPr>
        <p:txBody>
          <a:bodyPr wrap="square">
            <a:spAutoFit/>
          </a:bodyPr>
          <a:lstStyle/>
          <a:p>
            <a:pPr algn="l"/>
            <a:r>
              <a:rPr lang="en-US" sz="1400" b="0" i="0" u="none" strike="noStrike" baseline="0" dirty="0">
                <a:latin typeface="Barlow" panose="00000500000000000000" pitchFamily="2" charset="0"/>
              </a:rPr>
              <a:t>This scenario envisions a diversified economy driven by sustainable agriculture, improving food security and rural employment. However, the loss of forest cover and expansion of agriculture</a:t>
            </a:r>
          </a:p>
          <a:p>
            <a:pPr algn="l"/>
            <a:r>
              <a:rPr lang="en-US" sz="1400" b="0" i="0" u="none" strike="noStrike" baseline="0" dirty="0">
                <a:latin typeface="Barlow" panose="00000500000000000000" pitchFamily="2" charset="0"/>
              </a:rPr>
              <a:t>might compromise Suriname’s carbon sink capacity. </a:t>
            </a:r>
          </a:p>
          <a:p>
            <a:pPr algn="l"/>
            <a:endParaRPr lang="en-US" sz="1400" b="0" i="0" u="none" strike="noStrike" baseline="0" dirty="0">
              <a:latin typeface="Barlow" panose="00000500000000000000" pitchFamily="2" charset="0"/>
            </a:endParaRPr>
          </a:p>
          <a:p>
            <a:pPr algn="l"/>
            <a:r>
              <a:rPr lang="en-US" sz="1400" b="0" i="0" u="none" strike="noStrike" baseline="0" dirty="0">
                <a:latin typeface="Barlow" panose="00000500000000000000" pitchFamily="2" charset="0"/>
              </a:rPr>
              <a:t>Careful land-use planning and sustainable farming practices, such as agroforestry and controlled deforestation, are crucial to maintaining </a:t>
            </a:r>
            <a:r>
              <a:rPr lang="nl-NL" sz="1400" b="0" i="0" u="none" strike="noStrike" baseline="0" dirty="0" err="1">
                <a:latin typeface="Barlow" panose="00000500000000000000" pitchFamily="2" charset="0"/>
              </a:rPr>
              <a:t>environmental</a:t>
            </a:r>
            <a:r>
              <a:rPr lang="nl-NL" sz="1400" b="0" i="0" u="none" strike="noStrike" baseline="0" dirty="0">
                <a:latin typeface="Barlow" panose="00000500000000000000" pitchFamily="2" charset="0"/>
              </a:rPr>
              <a:t> </a:t>
            </a:r>
            <a:r>
              <a:rPr lang="nl-NL" sz="1400" b="0" i="0" u="none" strike="noStrike" baseline="0" dirty="0" err="1">
                <a:latin typeface="Barlow" panose="00000500000000000000" pitchFamily="2" charset="0"/>
              </a:rPr>
              <a:t>balance</a:t>
            </a:r>
            <a:r>
              <a:rPr lang="nl-NL" sz="1400" b="0" i="0" u="none" strike="noStrike" baseline="0" dirty="0">
                <a:latin typeface="Barlow" panose="00000500000000000000" pitchFamily="2" charset="0"/>
              </a:rPr>
              <a:t>.</a:t>
            </a:r>
          </a:p>
          <a:p>
            <a:pPr algn="l"/>
            <a:endParaRPr lang="nl-NL" sz="1400" dirty="0">
              <a:latin typeface="Barlow" panose="00000500000000000000" pitchFamily="2" charset="0"/>
            </a:endParaRPr>
          </a:p>
        </p:txBody>
      </p:sp>
      <p:sp>
        <p:nvSpPr>
          <p:cNvPr id="39" name="Rectangle 38">
            <a:extLst>
              <a:ext uri="{FF2B5EF4-FFF2-40B4-BE49-F238E27FC236}">
                <a16:creationId xmlns:a16="http://schemas.microsoft.com/office/drawing/2014/main" id="{E6177CBB-B992-425F-18D5-0EFAFE8F6328}"/>
              </a:ext>
            </a:extLst>
          </p:cNvPr>
          <p:cNvSpPr/>
          <p:nvPr/>
        </p:nvSpPr>
        <p:spPr>
          <a:xfrm>
            <a:off x="189570" y="5196468"/>
            <a:ext cx="11939173" cy="1191562"/>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OVERALL, IF WE DO NOT  IMPLEMENT THE GREEN DEVELOPMENT STRATEGY (GDS)</a:t>
            </a:r>
          </a:p>
          <a:p>
            <a:pPr algn="ctr"/>
            <a:r>
              <a:rPr lang="en-US" dirty="0">
                <a:ln w="0"/>
                <a:solidFill>
                  <a:schemeClr val="tx1"/>
                </a:solidFill>
                <a:effectLst>
                  <a:outerShdw blurRad="38100" dist="19050" dir="2700000" algn="tl" rotWithShape="0">
                    <a:schemeClr val="dk1">
                      <a:alpha val="40000"/>
                    </a:schemeClr>
                  </a:outerShdw>
                </a:effectLst>
              </a:rPr>
              <a:t>WE WILL SEE A DECLINE IN OUR FOREST COVER (POSSIBLITY TO GO FROM 93%-64% in 2050 (Loose Carbon negative Status).</a:t>
            </a:r>
          </a:p>
          <a:p>
            <a:pPr algn="ctr"/>
            <a:r>
              <a:rPr lang="en-US" dirty="0">
                <a:ln w="0"/>
                <a:solidFill>
                  <a:schemeClr val="tx1"/>
                </a:solidFill>
                <a:effectLst>
                  <a:outerShdw blurRad="38100" dist="19050" dir="2700000" algn="tl" rotWithShape="0">
                    <a:schemeClr val="dk1">
                      <a:alpha val="40000"/>
                    </a:schemeClr>
                  </a:outerShdw>
                </a:effectLst>
              </a:rPr>
              <a:t>But if we implement the GDS strategy we will maintain our status and our forest covers can be above 90%.</a:t>
            </a:r>
          </a:p>
          <a:p>
            <a:pPr algn="ctr"/>
            <a:r>
              <a:rPr lang="en-US" dirty="0">
                <a:ln w="0"/>
                <a:solidFill>
                  <a:schemeClr val="tx1"/>
                </a:solidFill>
                <a:effectLst>
                  <a:outerShdw blurRad="38100" dist="19050" dir="2700000" algn="tl" rotWithShape="0">
                    <a:schemeClr val="dk1">
                      <a:alpha val="40000"/>
                    </a:schemeClr>
                  </a:outerShdw>
                </a:effectLst>
              </a:rPr>
              <a:t>We Need Climate funding, and a stable economy.</a:t>
            </a:r>
            <a:endParaRPr lang="nl-NL"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154088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B8E305-A3F5-6CB0-B8C6-EDCA7C21D855}"/>
              </a:ext>
            </a:extLst>
          </p:cNvPr>
          <p:cNvSpPr/>
          <p:nvPr/>
        </p:nvSpPr>
        <p:spPr>
          <a:xfrm>
            <a:off x="87086" y="163286"/>
            <a:ext cx="11952514" cy="664028"/>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altLang="nl-NL" sz="2800" b="1" dirty="0">
                <a:solidFill>
                  <a:schemeClr val="tx1"/>
                </a:solidFill>
                <a:latin typeface="Barlow" panose="00000500000000000000" pitchFamily="2" charset="0"/>
              </a:rPr>
              <a:t>7.Suriname Net Zero </a:t>
            </a:r>
            <a:r>
              <a:rPr lang="nl-NL" altLang="nl-NL" sz="2800" b="1" dirty="0" err="1">
                <a:solidFill>
                  <a:schemeClr val="tx1"/>
                </a:solidFill>
                <a:latin typeface="Barlow" panose="00000500000000000000" pitchFamily="2" charset="0"/>
              </a:rPr>
              <a:t>Key</a:t>
            </a:r>
            <a:r>
              <a:rPr lang="nl-NL" altLang="nl-NL" sz="2800" b="1" dirty="0">
                <a:solidFill>
                  <a:schemeClr val="tx1"/>
                </a:solidFill>
                <a:latin typeface="Barlow" panose="00000500000000000000" pitchFamily="2" charset="0"/>
              </a:rPr>
              <a:t> </a:t>
            </a:r>
            <a:r>
              <a:rPr lang="nl-NL" altLang="nl-NL" sz="2800" b="1" dirty="0" err="1">
                <a:solidFill>
                  <a:schemeClr val="tx1"/>
                </a:solidFill>
                <a:latin typeface="Barlow" panose="00000500000000000000" pitchFamily="2" charset="0"/>
              </a:rPr>
              <a:t>Mitigation</a:t>
            </a:r>
            <a:r>
              <a:rPr lang="nl-NL" altLang="nl-NL" sz="2800" b="1" dirty="0">
                <a:solidFill>
                  <a:schemeClr val="tx1"/>
                </a:solidFill>
                <a:latin typeface="Barlow" panose="00000500000000000000" pitchFamily="2" charset="0"/>
              </a:rPr>
              <a:t> Programs (1) </a:t>
            </a:r>
            <a:endParaRPr lang="nl-NL" sz="2800" b="1" dirty="0">
              <a:solidFill>
                <a:schemeClr val="tx1"/>
              </a:solidFill>
              <a:latin typeface="Barlow" panose="00000500000000000000" pitchFamily="2" charset="0"/>
            </a:endParaRPr>
          </a:p>
        </p:txBody>
      </p:sp>
      <p:sp>
        <p:nvSpPr>
          <p:cNvPr id="8" name="Rectangle 7">
            <a:extLst>
              <a:ext uri="{FF2B5EF4-FFF2-40B4-BE49-F238E27FC236}">
                <a16:creationId xmlns:a16="http://schemas.microsoft.com/office/drawing/2014/main" id="{75BCC11B-25C2-CB82-7F32-91F6F4107517}"/>
              </a:ext>
            </a:extLst>
          </p:cNvPr>
          <p:cNvSpPr/>
          <p:nvPr/>
        </p:nvSpPr>
        <p:spPr>
          <a:xfrm>
            <a:off x="819779" y="1554384"/>
            <a:ext cx="1602415" cy="822498"/>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00" b="1" dirty="0">
                <a:solidFill>
                  <a:schemeClr val="tx1"/>
                </a:solidFill>
                <a:latin typeface="Barlow" panose="00000500000000000000" pitchFamily="2" charset="0"/>
              </a:rPr>
              <a:t>Energy </a:t>
            </a:r>
          </a:p>
          <a:p>
            <a:pPr algn="ctr"/>
            <a:r>
              <a:rPr lang="en-US" sz="1700" b="1" dirty="0">
                <a:solidFill>
                  <a:schemeClr val="tx1"/>
                </a:solidFill>
                <a:latin typeface="Barlow" panose="00000500000000000000" pitchFamily="2" charset="0"/>
              </a:rPr>
              <a:t>Sector</a:t>
            </a:r>
            <a:endParaRPr lang="nl-NL" sz="1700" b="1" dirty="0">
              <a:solidFill>
                <a:schemeClr val="tx1"/>
              </a:solidFill>
              <a:latin typeface="Barlow" panose="00000500000000000000" pitchFamily="2" charset="0"/>
            </a:endParaRPr>
          </a:p>
        </p:txBody>
      </p:sp>
      <p:sp>
        <p:nvSpPr>
          <p:cNvPr id="10" name="TextBox 9">
            <a:extLst>
              <a:ext uri="{FF2B5EF4-FFF2-40B4-BE49-F238E27FC236}">
                <a16:creationId xmlns:a16="http://schemas.microsoft.com/office/drawing/2014/main" id="{246A0F82-C6F3-B3F3-33C1-CE4809005B32}"/>
              </a:ext>
            </a:extLst>
          </p:cNvPr>
          <p:cNvSpPr txBox="1"/>
          <p:nvPr/>
        </p:nvSpPr>
        <p:spPr>
          <a:xfrm>
            <a:off x="2471057" y="976673"/>
            <a:ext cx="9568542" cy="2062103"/>
          </a:xfrm>
          <a:prstGeom prst="rect">
            <a:avLst/>
          </a:prstGeom>
          <a:noFill/>
          <a:ln>
            <a:solidFill>
              <a:schemeClr val="accent6">
                <a:lumMod val="40000"/>
                <a:lumOff val="60000"/>
              </a:schemeClr>
            </a:solidFill>
          </a:ln>
        </p:spPr>
        <p:txBody>
          <a:bodyPr wrap="square">
            <a:spAutoFit/>
          </a:bodyPr>
          <a:lstStyle/>
          <a:p>
            <a:pPr marL="285750" indent="-285750">
              <a:buFont typeface="Courier New" panose="02070309020205020404" pitchFamily="49" charset="0"/>
              <a:buChar char="o"/>
            </a:pPr>
            <a:r>
              <a:rPr lang="en-US" sz="1600" dirty="0">
                <a:latin typeface="Barlow" panose="00000500000000000000" pitchFamily="2" charset="0"/>
              </a:rPr>
              <a:t>Transform our energy sector, committing to reduce emissions by 40% by 2035 compared to a business-as-usual trajectory being fully aligned with the first Global </a:t>
            </a:r>
            <a:r>
              <a:rPr lang="en-US" sz="1600" dirty="0" err="1">
                <a:latin typeface="Barlow" panose="00000500000000000000" pitchFamily="2" charset="0"/>
              </a:rPr>
              <a:t>Stocktake</a:t>
            </a:r>
            <a:r>
              <a:rPr lang="en-US" sz="1600" dirty="0">
                <a:latin typeface="Barlow" panose="00000500000000000000" pitchFamily="2" charset="0"/>
              </a:rPr>
              <a:t>. </a:t>
            </a:r>
          </a:p>
          <a:p>
            <a:pPr marL="285750" indent="-285750">
              <a:buFont typeface="Courier New" panose="02070309020205020404" pitchFamily="49" charset="0"/>
              <a:buChar char="o"/>
            </a:pPr>
            <a:r>
              <a:rPr lang="en-US" sz="1600" dirty="0">
                <a:latin typeface="Barlow" panose="00000500000000000000" pitchFamily="2" charset="0"/>
              </a:rPr>
              <a:t>Contribute to "transitioning away from fossil fuels in energy systems, in a just, orderly and equitable manner. </a:t>
            </a:r>
          </a:p>
          <a:p>
            <a:pPr marL="285750" indent="-285750">
              <a:buFont typeface="Courier New" panose="02070309020205020404" pitchFamily="49" charset="0"/>
              <a:buChar char="o"/>
            </a:pPr>
            <a:r>
              <a:rPr lang="en-US" sz="1600" dirty="0">
                <a:latin typeface="Barlow" panose="00000500000000000000" pitchFamily="2" charset="0"/>
              </a:rPr>
              <a:t>Have a future powered by renewables. As of 2025, over 50% of our electricity is renewable, thanks to hydropower. But as our economy grows, this share is projected to drop. </a:t>
            </a:r>
          </a:p>
          <a:p>
            <a:pPr marL="285750" indent="-285750">
              <a:buFont typeface="Courier New" panose="02070309020205020404" pitchFamily="49" charset="0"/>
              <a:buChar char="o"/>
            </a:pPr>
            <a:r>
              <a:rPr lang="en-US" sz="1600" dirty="0">
                <a:latin typeface="Barlow" panose="00000500000000000000" pitchFamily="2" charset="0"/>
              </a:rPr>
              <a:t>Strategically using our natural gas resources to decisively phase out polluting heavy fuel oil </a:t>
            </a:r>
          </a:p>
          <a:p>
            <a:pPr marL="285750" indent="-285750">
              <a:buFont typeface="Courier New" panose="02070309020205020404" pitchFamily="49" charset="0"/>
              <a:buChar char="o"/>
            </a:pPr>
            <a:r>
              <a:rPr lang="en-US" sz="1600" dirty="0">
                <a:latin typeface="Barlow" panose="00000500000000000000" pitchFamily="2" charset="0"/>
              </a:rPr>
              <a:t>( Global </a:t>
            </a:r>
            <a:r>
              <a:rPr lang="en-US" sz="1600" dirty="0" err="1">
                <a:latin typeface="Barlow" panose="00000500000000000000" pitchFamily="2" charset="0"/>
              </a:rPr>
              <a:t>stocktake</a:t>
            </a:r>
            <a:r>
              <a:rPr lang="en-US" sz="1600" dirty="0">
                <a:latin typeface="Barlow" panose="00000500000000000000" pitchFamily="2" charset="0"/>
              </a:rPr>
              <a:t> recognition).</a:t>
            </a:r>
          </a:p>
        </p:txBody>
      </p:sp>
      <p:sp>
        <p:nvSpPr>
          <p:cNvPr id="18" name="Rectangle 17">
            <a:extLst>
              <a:ext uri="{FF2B5EF4-FFF2-40B4-BE49-F238E27FC236}">
                <a16:creationId xmlns:a16="http://schemas.microsoft.com/office/drawing/2014/main" id="{B8868834-5589-1062-3B28-5C0440E7E71C}"/>
              </a:ext>
            </a:extLst>
          </p:cNvPr>
          <p:cNvSpPr/>
          <p:nvPr/>
        </p:nvSpPr>
        <p:spPr>
          <a:xfrm>
            <a:off x="803500" y="3582056"/>
            <a:ext cx="1602416" cy="1055914"/>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700" b="1" dirty="0">
                <a:solidFill>
                  <a:schemeClr val="tx1"/>
                </a:solidFill>
                <a:latin typeface="Barlow" panose="00000500000000000000" pitchFamily="2" charset="0"/>
              </a:rPr>
              <a:t>Education </a:t>
            </a:r>
          </a:p>
          <a:p>
            <a:pPr algn="ctr"/>
            <a:r>
              <a:rPr lang="nl-NL" sz="1700" b="1" dirty="0" err="1">
                <a:solidFill>
                  <a:schemeClr val="tx1"/>
                </a:solidFill>
                <a:latin typeface="Barlow" panose="00000500000000000000" pitchFamily="2" charset="0"/>
              </a:rPr>
              <a:t>and</a:t>
            </a:r>
            <a:r>
              <a:rPr lang="nl-NL" sz="1700" b="1" dirty="0">
                <a:solidFill>
                  <a:schemeClr val="tx1"/>
                </a:solidFill>
                <a:latin typeface="Barlow" panose="00000500000000000000" pitchFamily="2" charset="0"/>
              </a:rPr>
              <a:t> Skills Development</a:t>
            </a:r>
          </a:p>
        </p:txBody>
      </p:sp>
      <p:sp>
        <p:nvSpPr>
          <p:cNvPr id="20" name="TextBox 19">
            <a:extLst>
              <a:ext uri="{FF2B5EF4-FFF2-40B4-BE49-F238E27FC236}">
                <a16:creationId xmlns:a16="http://schemas.microsoft.com/office/drawing/2014/main" id="{57EB38B2-896F-797D-4DDC-540D099494CF}"/>
              </a:ext>
            </a:extLst>
          </p:cNvPr>
          <p:cNvSpPr txBox="1"/>
          <p:nvPr/>
        </p:nvSpPr>
        <p:spPr>
          <a:xfrm>
            <a:off x="2438398" y="3325183"/>
            <a:ext cx="9633860" cy="1569660"/>
          </a:xfrm>
          <a:prstGeom prst="rect">
            <a:avLst/>
          </a:prstGeom>
          <a:noFill/>
          <a:ln>
            <a:solidFill>
              <a:schemeClr val="accent6">
                <a:lumMod val="40000"/>
                <a:lumOff val="60000"/>
              </a:schemeClr>
            </a:solidFill>
          </a:ln>
        </p:spPr>
        <p:txBody>
          <a:bodyPr wrap="square">
            <a:spAutoFit/>
          </a:bodyPr>
          <a:lstStyle/>
          <a:p>
            <a:pPr marL="285750" indent="-285750" algn="l">
              <a:buFont typeface="Courier New" panose="02070309020205020404" pitchFamily="49" charset="0"/>
              <a:buChar char="o"/>
            </a:pPr>
            <a:r>
              <a:rPr lang="en-US" sz="1600" b="0" i="0" u="none" strike="noStrike" baseline="0" dirty="0">
                <a:latin typeface="Barlow" panose="00000500000000000000" pitchFamily="2" charset="0"/>
              </a:rPr>
              <a:t>Expand access to higher education with a goal of 35% of the workforce achieving </a:t>
            </a:r>
            <a:r>
              <a:rPr lang="nl-NL" sz="1600" b="0" i="0" u="none" strike="noStrike" baseline="0" dirty="0" err="1">
                <a:latin typeface="Barlow" panose="00000500000000000000" pitchFamily="2" charset="0"/>
              </a:rPr>
              <a:t>tertiary</a:t>
            </a:r>
            <a:r>
              <a:rPr lang="nl-NL" sz="1600" b="0" i="0" u="none" strike="noStrike" baseline="0" dirty="0">
                <a:latin typeface="Barlow" panose="00000500000000000000" pitchFamily="2" charset="0"/>
              </a:rPr>
              <a:t> </a:t>
            </a:r>
            <a:r>
              <a:rPr lang="nl-NL" sz="1600" b="0" i="0" u="none" strike="noStrike" baseline="0" dirty="0" err="1">
                <a:latin typeface="Barlow" panose="00000500000000000000" pitchFamily="2" charset="0"/>
              </a:rPr>
              <a:t>education</a:t>
            </a:r>
            <a:r>
              <a:rPr lang="nl-NL" sz="1600" b="0" i="0" u="none" strike="noStrike" baseline="0" dirty="0">
                <a:latin typeface="Barlow" panose="00000500000000000000" pitchFamily="2" charset="0"/>
              </a:rPr>
              <a:t> </a:t>
            </a:r>
            <a:r>
              <a:rPr lang="nl-NL" sz="1600" b="0" i="0" u="none" strike="noStrike" baseline="0" dirty="0" err="1">
                <a:latin typeface="Barlow" panose="00000500000000000000" pitchFamily="2" charset="0"/>
              </a:rPr>
              <a:t>by</a:t>
            </a:r>
            <a:r>
              <a:rPr lang="nl-NL" sz="1600" b="0" i="0" u="none" strike="noStrike" baseline="0" dirty="0">
                <a:latin typeface="Barlow" panose="00000500000000000000" pitchFamily="2" charset="0"/>
              </a:rPr>
              <a:t> 2050.</a:t>
            </a:r>
          </a:p>
          <a:p>
            <a:pPr marL="285750" indent="-285750" algn="l">
              <a:buFont typeface="Courier New" panose="02070309020205020404" pitchFamily="49" charset="0"/>
              <a:buChar char="o"/>
            </a:pPr>
            <a:r>
              <a:rPr lang="en-US" sz="1600" b="0" i="0" u="none" strike="noStrike" baseline="0" dirty="0">
                <a:latin typeface="Barlow" panose="00000500000000000000" pitchFamily="2" charset="0"/>
              </a:rPr>
              <a:t>Develop educational programs focusing on ICT, and technical skills to meet the demands of a green and diversified economy.</a:t>
            </a:r>
          </a:p>
          <a:p>
            <a:pPr marL="285750" indent="-285750" algn="l">
              <a:buFont typeface="Courier New" panose="02070309020205020404" pitchFamily="49" charset="0"/>
              <a:buChar char="o"/>
            </a:pPr>
            <a:r>
              <a:rPr lang="en-US" sz="1600" b="0" i="0" u="none" strike="noStrike" baseline="0" dirty="0">
                <a:latin typeface="Barlow" panose="00000500000000000000" pitchFamily="2" charset="0"/>
              </a:rPr>
              <a:t>Strengthen TVET to equip youth with practical skills for emerging sectors like </a:t>
            </a:r>
            <a:r>
              <a:rPr lang="nl-NL" sz="1600" b="0" i="0" u="none" strike="noStrike" baseline="0" dirty="0">
                <a:latin typeface="Barlow" panose="00000500000000000000" pitchFamily="2" charset="0"/>
              </a:rPr>
              <a:t>green </a:t>
            </a:r>
            <a:r>
              <a:rPr lang="nl-NL" sz="1600" b="0" i="0" u="none" strike="noStrike" baseline="0" dirty="0" err="1">
                <a:latin typeface="Barlow" panose="00000500000000000000" pitchFamily="2" charset="0"/>
              </a:rPr>
              <a:t>technologies</a:t>
            </a:r>
            <a:r>
              <a:rPr lang="nl-NL" sz="1600" b="0" i="0" u="none" strike="noStrike" baseline="0" dirty="0">
                <a:latin typeface="Barlow" panose="00000500000000000000" pitchFamily="2" charset="0"/>
              </a:rPr>
              <a:t> </a:t>
            </a:r>
            <a:r>
              <a:rPr lang="nl-NL" sz="1600" b="0" i="0" u="none" strike="noStrike" baseline="0" dirty="0" err="1">
                <a:latin typeface="Barlow" panose="00000500000000000000" pitchFamily="2" charset="0"/>
              </a:rPr>
              <a:t>and</a:t>
            </a:r>
            <a:r>
              <a:rPr lang="nl-NL" sz="1600" b="0" i="0" u="none" strike="noStrike" baseline="0" dirty="0">
                <a:latin typeface="Barlow" panose="00000500000000000000" pitchFamily="2" charset="0"/>
              </a:rPr>
              <a:t> </a:t>
            </a:r>
            <a:r>
              <a:rPr lang="nl-NL" sz="1600" b="0" i="0" u="none" strike="noStrike" baseline="0" dirty="0" err="1">
                <a:latin typeface="Barlow" panose="00000500000000000000" pitchFamily="2" charset="0"/>
              </a:rPr>
              <a:t>eco-tourism</a:t>
            </a:r>
            <a:r>
              <a:rPr lang="nl-NL" sz="1600" b="0" i="0" u="none" strike="noStrike" baseline="0" dirty="0">
                <a:latin typeface="Barlow" panose="00000500000000000000" pitchFamily="2" charset="0"/>
              </a:rPr>
              <a:t>.</a:t>
            </a:r>
            <a:endParaRPr lang="nl-NL" sz="1600" dirty="0">
              <a:latin typeface="Barlow" panose="00000500000000000000" pitchFamily="2" charset="0"/>
            </a:endParaRPr>
          </a:p>
        </p:txBody>
      </p:sp>
      <p:sp>
        <p:nvSpPr>
          <p:cNvPr id="21" name="Rectangle 20">
            <a:extLst>
              <a:ext uri="{FF2B5EF4-FFF2-40B4-BE49-F238E27FC236}">
                <a16:creationId xmlns:a16="http://schemas.microsoft.com/office/drawing/2014/main" id="{2945B85E-1342-C15E-F123-C851552AEBA6}"/>
              </a:ext>
            </a:extLst>
          </p:cNvPr>
          <p:cNvSpPr/>
          <p:nvPr/>
        </p:nvSpPr>
        <p:spPr>
          <a:xfrm>
            <a:off x="819778" y="5398486"/>
            <a:ext cx="1602416" cy="777219"/>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700" b="1" dirty="0">
                <a:solidFill>
                  <a:schemeClr val="tx1"/>
                </a:solidFill>
                <a:latin typeface="Barlow" panose="00000500000000000000" pitchFamily="2" charset="0"/>
              </a:rPr>
              <a:t>Environmental </a:t>
            </a:r>
            <a:r>
              <a:rPr lang="nl-NL" sz="1700" b="1" dirty="0" err="1">
                <a:solidFill>
                  <a:schemeClr val="tx1"/>
                </a:solidFill>
                <a:latin typeface="Barlow" panose="00000500000000000000" pitchFamily="2" charset="0"/>
              </a:rPr>
              <a:t>Sustainability</a:t>
            </a:r>
            <a:endParaRPr lang="nl-NL" sz="1700" b="1" dirty="0">
              <a:solidFill>
                <a:schemeClr val="tx1"/>
              </a:solidFill>
              <a:latin typeface="Barlow" panose="00000500000000000000" pitchFamily="2" charset="0"/>
            </a:endParaRPr>
          </a:p>
        </p:txBody>
      </p:sp>
      <p:sp>
        <p:nvSpPr>
          <p:cNvPr id="23" name="TextBox 22">
            <a:extLst>
              <a:ext uri="{FF2B5EF4-FFF2-40B4-BE49-F238E27FC236}">
                <a16:creationId xmlns:a16="http://schemas.microsoft.com/office/drawing/2014/main" id="{5F9331DA-5E0E-EF57-D65C-0B7634318B19}"/>
              </a:ext>
            </a:extLst>
          </p:cNvPr>
          <p:cNvSpPr txBox="1"/>
          <p:nvPr/>
        </p:nvSpPr>
        <p:spPr>
          <a:xfrm>
            <a:off x="2454750" y="5181250"/>
            <a:ext cx="9633860" cy="1323439"/>
          </a:xfrm>
          <a:prstGeom prst="rect">
            <a:avLst/>
          </a:prstGeom>
          <a:noFill/>
          <a:ln>
            <a:solidFill>
              <a:schemeClr val="accent6">
                <a:lumMod val="40000"/>
                <a:lumOff val="60000"/>
              </a:schemeClr>
            </a:solidFill>
          </a:ln>
        </p:spPr>
        <p:txBody>
          <a:bodyPr wrap="square">
            <a:spAutoFit/>
          </a:bodyPr>
          <a:lstStyle/>
          <a:p>
            <a:pPr marL="285750" indent="-285750" algn="l">
              <a:buFont typeface="Courier New" panose="02070309020205020404" pitchFamily="49" charset="0"/>
              <a:buChar char="o"/>
            </a:pPr>
            <a:r>
              <a:rPr lang="en-US" sz="1600" b="0" i="0" u="none" strike="noStrike" baseline="0" dirty="0">
                <a:latin typeface="Barlow" panose="00000500000000000000" pitchFamily="2" charset="0"/>
              </a:rPr>
              <a:t>Scale up reforestation projects and sustainable forest management to maintain </a:t>
            </a:r>
            <a:r>
              <a:rPr lang="nl-NL" sz="1600" b="0" i="0" u="none" strike="noStrike" baseline="0" dirty="0" err="1">
                <a:latin typeface="Barlow" panose="00000500000000000000" pitchFamily="2" charset="0"/>
              </a:rPr>
              <a:t>Suriname’s</a:t>
            </a:r>
            <a:r>
              <a:rPr lang="nl-NL" sz="1600" b="0" i="0" u="none" strike="noStrike" baseline="0" dirty="0">
                <a:latin typeface="Barlow" panose="00000500000000000000" pitchFamily="2" charset="0"/>
              </a:rPr>
              <a:t> carbon-</a:t>
            </a:r>
            <a:r>
              <a:rPr lang="nl-NL" sz="1600" b="0" i="0" u="none" strike="noStrike" baseline="0" dirty="0" err="1">
                <a:latin typeface="Barlow" panose="00000500000000000000" pitchFamily="2" charset="0"/>
              </a:rPr>
              <a:t>negative</a:t>
            </a:r>
            <a:r>
              <a:rPr lang="nl-NL" sz="1600" b="0" i="0" u="none" strike="noStrike" baseline="0" dirty="0">
                <a:latin typeface="Barlow" panose="00000500000000000000" pitchFamily="2" charset="0"/>
              </a:rPr>
              <a:t> status.</a:t>
            </a:r>
          </a:p>
          <a:p>
            <a:pPr marL="285750" indent="-285750" algn="l">
              <a:buFont typeface="Courier New" panose="02070309020205020404" pitchFamily="49" charset="0"/>
              <a:buChar char="o"/>
            </a:pPr>
            <a:r>
              <a:rPr lang="en-US" sz="1600" b="0" i="0" u="none" strike="noStrike" baseline="0" dirty="0">
                <a:latin typeface="Barlow" panose="00000500000000000000" pitchFamily="2" charset="0"/>
              </a:rPr>
              <a:t>Implement stricter regulations and support mechanisms to phase out environmentally harmful practices like ASGM.</a:t>
            </a:r>
          </a:p>
          <a:p>
            <a:pPr marL="285750" indent="-285750" algn="l">
              <a:buFont typeface="Courier New" panose="02070309020205020404" pitchFamily="49" charset="0"/>
              <a:buChar char="o"/>
            </a:pPr>
            <a:r>
              <a:rPr lang="en-US" sz="1600" b="0" i="0" u="none" strike="noStrike" baseline="0" dirty="0">
                <a:latin typeface="Barlow" panose="00000500000000000000" pitchFamily="2" charset="0"/>
              </a:rPr>
              <a:t>Expand renewable energy capacity, focusing on hydropower and solar energy</a:t>
            </a:r>
            <a:endParaRPr lang="nl-NL" sz="1600" dirty="0">
              <a:latin typeface="Barlow" panose="00000500000000000000" pitchFamily="2" charset="0"/>
            </a:endParaRPr>
          </a:p>
        </p:txBody>
      </p:sp>
      <p:pic>
        <p:nvPicPr>
          <p:cNvPr id="24" name="Picture 23">
            <a:extLst>
              <a:ext uri="{FF2B5EF4-FFF2-40B4-BE49-F238E27FC236}">
                <a16:creationId xmlns:a16="http://schemas.microsoft.com/office/drawing/2014/main" id="{D51CDE61-D8BB-F4B4-78D0-D6FD18468842}"/>
              </a:ext>
            </a:extLst>
          </p:cNvPr>
          <p:cNvPicPr>
            <a:picLocks noChangeAspect="1"/>
          </p:cNvPicPr>
          <p:nvPr/>
        </p:nvPicPr>
        <p:blipFill>
          <a:blip r:embed="rId3"/>
          <a:stretch>
            <a:fillRect/>
          </a:stretch>
        </p:blipFill>
        <p:spPr>
          <a:xfrm>
            <a:off x="59113" y="1554384"/>
            <a:ext cx="711804" cy="759257"/>
          </a:xfrm>
          <a:prstGeom prst="rect">
            <a:avLst/>
          </a:prstGeom>
        </p:spPr>
      </p:pic>
      <p:pic>
        <p:nvPicPr>
          <p:cNvPr id="28" name="Picture 27">
            <a:extLst>
              <a:ext uri="{FF2B5EF4-FFF2-40B4-BE49-F238E27FC236}">
                <a16:creationId xmlns:a16="http://schemas.microsoft.com/office/drawing/2014/main" id="{74BEEB19-0248-032C-D77C-ADDFE82280C6}"/>
              </a:ext>
            </a:extLst>
          </p:cNvPr>
          <p:cNvPicPr>
            <a:picLocks noChangeAspect="1"/>
          </p:cNvPicPr>
          <p:nvPr/>
        </p:nvPicPr>
        <p:blipFill>
          <a:blip r:embed="rId4"/>
          <a:srcRect l="8762" r="-1"/>
          <a:stretch>
            <a:fillRect/>
          </a:stretch>
        </p:blipFill>
        <p:spPr>
          <a:xfrm>
            <a:off x="-29229" y="3848918"/>
            <a:ext cx="819779" cy="631143"/>
          </a:xfrm>
          <a:prstGeom prst="rect">
            <a:avLst/>
          </a:prstGeom>
        </p:spPr>
      </p:pic>
      <p:pic>
        <p:nvPicPr>
          <p:cNvPr id="30" name="Picture 29">
            <a:extLst>
              <a:ext uri="{FF2B5EF4-FFF2-40B4-BE49-F238E27FC236}">
                <a16:creationId xmlns:a16="http://schemas.microsoft.com/office/drawing/2014/main" id="{182E1E7C-4AC9-C466-270D-A6CB0036E2F0}"/>
              </a:ext>
            </a:extLst>
          </p:cNvPr>
          <p:cNvPicPr>
            <a:picLocks noChangeAspect="1"/>
          </p:cNvPicPr>
          <p:nvPr/>
        </p:nvPicPr>
        <p:blipFill>
          <a:blip r:embed="rId5"/>
          <a:stretch>
            <a:fillRect/>
          </a:stretch>
        </p:blipFill>
        <p:spPr>
          <a:xfrm>
            <a:off x="52442" y="5478968"/>
            <a:ext cx="751058" cy="616253"/>
          </a:xfrm>
          <a:prstGeom prst="rect">
            <a:avLst/>
          </a:prstGeom>
        </p:spPr>
      </p:pic>
    </p:spTree>
    <p:extLst>
      <p:ext uri="{BB962C8B-B14F-4D97-AF65-F5344CB8AC3E}">
        <p14:creationId xmlns:p14="http://schemas.microsoft.com/office/powerpoint/2010/main" val="1060608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5D589-EFE3-8D9C-FABE-309C4D5BBC0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D64E7F26-FF4E-E704-4BEE-375CE39D3B16}"/>
              </a:ext>
            </a:extLst>
          </p:cNvPr>
          <p:cNvSpPr/>
          <p:nvPr/>
        </p:nvSpPr>
        <p:spPr>
          <a:xfrm>
            <a:off x="87086" y="163286"/>
            <a:ext cx="11952514" cy="664028"/>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altLang="nl-NL" sz="2800" b="1" dirty="0">
                <a:solidFill>
                  <a:schemeClr val="tx1"/>
                </a:solidFill>
                <a:latin typeface="Barlow" panose="00000500000000000000" pitchFamily="2" charset="0"/>
              </a:rPr>
              <a:t>7.Suriname Net Zero </a:t>
            </a:r>
            <a:r>
              <a:rPr lang="nl-NL" altLang="nl-NL" sz="2800" b="1" dirty="0" err="1">
                <a:solidFill>
                  <a:schemeClr val="tx1"/>
                </a:solidFill>
                <a:latin typeface="Barlow" panose="00000500000000000000" pitchFamily="2" charset="0"/>
              </a:rPr>
              <a:t>Key</a:t>
            </a:r>
            <a:r>
              <a:rPr lang="nl-NL" altLang="nl-NL" sz="2800" b="1" dirty="0">
                <a:solidFill>
                  <a:schemeClr val="tx1"/>
                </a:solidFill>
                <a:latin typeface="Barlow" panose="00000500000000000000" pitchFamily="2" charset="0"/>
              </a:rPr>
              <a:t> </a:t>
            </a:r>
            <a:r>
              <a:rPr lang="nl-NL" altLang="nl-NL" sz="2800" b="1" dirty="0" err="1">
                <a:solidFill>
                  <a:schemeClr val="tx1"/>
                </a:solidFill>
                <a:latin typeface="Barlow" panose="00000500000000000000" pitchFamily="2" charset="0"/>
              </a:rPr>
              <a:t>Mitigation</a:t>
            </a:r>
            <a:r>
              <a:rPr lang="nl-NL" altLang="nl-NL" sz="2800" b="1" dirty="0">
                <a:solidFill>
                  <a:schemeClr val="tx1"/>
                </a:solidFill>
                <a:latin typeface="Barlow" panose="00000500000000000000" pitchFamily="2" charset="0"/>
              </a:rPr>
              <a:t> Programs (2) </a:t>
            </a:r>
            <a:endParaRPr lang="nl-NL" sz="2800" b="1" dirty="0">
              <a:solidFill>
                <a:schemeClr val="tx1"/>
              </a:solidFill>
              <a:latin typeface="Barlow" panose="00000500000000000000" pitchFamily="2" charset="0"/>
            </a:endParaRPr>
          </a:p>
        </p:txBody>
      </p:sp>
      <p:sp>
        <p:nvSpPr>
          <p:cNvPr id="8" name="Rectangle 7">
            <a:extLst>
              <a:ext uri="{FF2B5EF4-FFF2-40B4-BE49-F238E27FC236}">
                <a16:creationId xmlns:a16="http://schemas.microsoft.com/office/drawing/2014/main" id="{499C81E0-65CA-F56B-557F-F06D5A72EE51}"/>
              </a:ext>
            </a:extLst>
          </p:cNvPr>
          <p:cNvSpPr/>
          <p:nvPr/>
        </p:nvSpPr>
        <p:spPr>
          <a:xfrm>
            <a:off x="967386" y="1404406"/>
            <a:ext cx="1604040" cy="1066800"/>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700" b="1" dirty="0" err="1">
                <a:solidFill>
                  <a:schemeClr val="tx1"/>
                </a:solidFill>
                <a:latin typeface="Barlow" panose="00000500000000000000" pitchFamily="2" charset="0"/>
              </a:rPr>
              <a:t>Social</a:t>
            </a:r>
            <a:r>
              <a:rPr lang="nl-NL" sz="1700" b="1" dirty="0">
                <a:solidFill>
                  <a:schemeClr val="tx1"/>
                </a:solidFill>
                <a:latin typeface="Barlow" panose="00000500000000000000" pitchFamily="2" charset="0"/>
              </a:rPr>
              <a:t> </a:t>
            </a:r>
            <a:r>
              <a:rPr lang="nl-NL" sz="1700" b="1" dirty="0" err="1">
                <a:solidFill>
                  <a:schemeClr val="tx1"/>
                </a:solidFill>
                <a:latin typeface="Barlow" panose="00000500000000000000" pitchFamily="2" charset="0"/>
              </a:rPr>
              <a:t>Inclusivity</a:t>
            </a:r>
            <a:r>
              <a:rPr lang="nl-NL" sz="1700" b="1" dirty="0">
                <a:solidFill>
                  <a:schemeClr val="tx1"/>
                </a:solidFill>
                <a:latin typeface="Barlow" panose="00000500000000000000" pitchFamily="2" charset="0"/>
              </a:rPr>
              <a:t> </a:t>
            </a:r>
            <a:r>
              <a:rPr lang="nl-NL" sz="1700" b="1" dirty="0" err="1">
                <a:solidFill>
                  <a:schemeClr val="tx1"/>
                </a:solidFill>
                <a:latin typeface="Barlow" panose="00000500000000000000" pitchFamily="2" charset="0"/>
              </a:rPr>
              <a:t>and</a:t>
            </a:r>
            <a:r>
              <a:rPr lang="nl-NL" sz="1700" b="1" dirty="0">
                <a:solidFill>
                  <a:schemeClr val="tx1"/>
                </a:solidFill>
                <a:latin typeface="Barlow" panose="00000500000000000000" pitchFamily="2" charset="0"/>
              </a:rPr>
              <a:t> </a:t>
            </a:r>
            <a:r>
              <a:rPr lang="nl-NL" sz="1700" b="1" dirty="0" err="1">
                <a:solidFill>
                  <a:schemeClr val="tx1"/>
                </a:solidFill>
                <a:latin typeface="Barlow" panose="00000500000000000000" pitchFamily="2" charset="0"/>
              </a:rPr>
              <a:t>Equity</a:t>
            </a:r>
            <a:endParaRPr lang="nl-NL" sz="1700" b="1" dirty="0">
              <a:solidFill>
                <a:schemeClr val="tx1"/>
              </a:solidFill>
              <a:latin typeface="Barlow" panose="00000500000000000000" pitchFamily="2" charset="0"/>
            </a:endParaRPr>
          </a:p>
        </p:txBody>
      </p:sp>
      <p:sp>
        <p:nvSpPr>
          <p:cNvPr id="10" name="TextBox 9">
            <a:extLst>
              <a:ext uri="{FF2B5EF4-FFF2-40B4-BE49-F238E27FC236}">
                <a16:creationId xmlns:a16="http://schemas.microsoft.com/office/drawing/2014/main" id="{A8D18C20-695B-37DE-A0B2-5B3792ED1B5E}"/>
              </a:ext>
            </a:extLst>
          </p:cNvPr>
          <p:cNvSpPr txBox="1"/>
          <p:nvPr/>
        </p:nvSpPr>
        <p:spPr>
          <a:xfrm>
            <a:off x="2631269" y="1000467"/>
            <a:ext cx="9408330" cy="1754326"/>
          </a:xfrm>
          <a:prstGeom prst="rect">
            <a:avLst/>
          </a:prstGeom>
          <a:noFill/>
          <a:ln>
            <a:solidFill>
              <a:schemeClr val="accent6">
                <a:lumMod val="40000"/>
                <a:lumOff val="60000"/>
              </a:schemeClr>
            </a:solidFill>
          </a:ln>
        </p:spPr>
        <p:txBody>
          <a:bodyPr wrap="square">
            <a:spAutoFit/>
          </a:bodyPr>
          <a:lstStyle/>
          <a:p>
            <a:pPr marL="285750" indent="-285750">
              <a:buFont typeface="Courier New" panose="02070309020205020404" pitchFamily="49" charset="0"/>
              <a:buChar char="o"/>
            </a:pPr>
            <a:r>
              <a:rPr lang="en-US" dirty="0"/>
              <a:t>Strengthen social welfare systems and implement poverty reduction programs targeting vulnerable groups, including Indigenous and tribal peoples.</a:t>
            </a:r>
          </a:p>
          <a:p>
            <a:pPr marL="285750" indent="-285750">
              <a:buFont typeface="Courier New" panose="02070309020205020404" pitchFamily="49" charset="0"/>
              <a:buChar char="o"/>
            </a:pPr>
            <a:r>
              <a:rPr lang="en-US" dirty="0"/>
              <a:t>Enhance gender equity through policies that ensure equal access to education, employment, and leadership opportunities for women.</a:t>
            </a:r>
          </a:p>
          <a:p>
            <a:pPr marL="285750" indent="-285750">
              <a:buFont typeface="Courier New" panose="02070309020205020404" pitchFamily="49" charset="0"/>
              <a:buChar char="o"/>
            </a:pPr>
            <a:r>
              <a:rPr lang="en-US" dirty="0"/>
              <a:t>Protect Indigenous land rights and integrate their traditional knowledge into </a:t>
            </a:r>
            <a:r>
              <a:rPr lang="nl-NL" dirty="0" err="1"/>
              <a:t>sustainable</a:t>
            </a:r>
            <a:r>
              <a:rPr lang="nl-NL" dirty="0"/>
              <a:t> development </a:t>
            </a:r>
            <a:r>
              <a:rPr lang="nl-NL" dirty="0" err="1"/>
              <a:t>strategies</a:t>
            </a:r>
            <a:r>
              <a:rPr lang="nl-NL" dirty="0"/>
              <a:t>.</a:t>
            </a:r>
            <a:endParaRPr lang="en-US" sz="1600" dirty="0">
              <a:latin typeface="Barlow" panose="00000500000000000000" pitchFamily="2" charset="0"/>
            </a:endParaRPr>
          </a:p>
        </p:txBody>
      </p:sp>
      <p:sp>
        <p:nvSpPr>
          <p:cNvPr id="18" name="Rectangle 17">
            <a:extLst>
              <a:ext uri="{FF2B5EF4-FFF2-40B4-BE49-F238E27FC236}">
                <a16:creationId xmlns:a16="http://schemas.microsoft.com/office/drawing/2014/main" id="{B85B90BE-FA03-5CB4-F904-6C7FBC4D5D68}"/>
              </a:ext>
            </a:extLst>
          </p:cNvPr>
          <p:cNvSpPr/>
          <p:nvPr/>
        </p:nvSpPr>
        <p:spPr>
          <a:xfrm>
            <a:off x="967386" y="3445187"/>
            <a:ext cx="1663883" cy="1312787"/>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700" b="1" dirty="0" err="1">
                <a:solidFill>
                  <a:schemeClr val="tx1"/>
                </a:solidFill>
                <a:latin typeface="Barlow" panose="00000500000000000000" pitchFamily="2" charset="0"/>
              </a:rPr>
              <a:t>Governance</a:t>
            </a:r>
            <a:r>
              <a:rPr lang="nl-NL" sz="1700" b="1" dirty="0">
                <a:solidFill>
                  <a:schemeClr val="tx1"/>
                </a:solidFill>
                <a:latin typeface="Barlow" panose="00000500000000000000" pitchFamily="2" charset="0"/>
              </a:rPr>
              <a:t> </a:t>
            </a:r>
            <a:r>
              <a:rPr lang="nl-NL" sz="1700" b="1" dirty="0" err="1">
                <a:solidFill>
                  <a:schemeClr val="tx1"/>
                </a:solidFill>
                <a:latin typeface="Barlow" panose="00000500000000000000" pitchFamily="2" charset="0"/>
              </a:rPr>
              <a:t>and</a:t>
            </a:r>
            <a:r>
              <a:rPr lang="nl-NL" sz="1700" b="1" dirty="0">
                <a:solidFill>
                  <a:schemeClr val="tx1"/>
                </a:solidFill>
                <a:latin typeface="Barlow" panose="00000500000000000000" pitchFamily="2" charset="0"/>
              </a:rPr>
              <a:t> </a:t>
            </a:r>
            <a:r>
              <a:rPr lang="nl-NL" sz="1700" b="1" dirty="0" err="1">
                <a:solidFill>
                  <a:schemeClr val="tx1"/>
                </a:solidFill>
                <a:latin typeface="Barlow" panose="00000500000000000000" pitchFamily="2" charset="0"/>
              </a:rPr>
              <a:t>Institutional</a:t>
            </a:r>
            <a:r>
              <a:rPr lang="nl-NL" sz="1700" b="1" dirty="0">
                <a:solidFill>
                  <a:schemeClr val="tx1"/>
                </a:solidFill>
                <a:latin typeface="Barlow" panose="00000500000000000000" pitchFamily="2" charset="0"/>
              </a:rPr>
              <a:t> </a:t>
            </a:r>
            <a:r>
              <a:rPr lang="nl-NL" sz="1700" b="1" dirty="0" err="1">
                <a:solidFill>
                  <a:schemeClr val="tx1"/>
                </a:solidFill>
                <a:latin typeface="Barlow" panose="00000500000000000000" pitchFamily="2" charset="0"/>
              </a:rPr>
              <a:t>Strengthening</a:t>
            </a:r>
            <a:endParaRPr lang="nl-NL" sz="1700" b="1" dirty="0">
              <a:solidFill>
                <a:schemeClr val="tx1"/>
              </a:solidFill>
              <a:latin typeface="Barlow" panose="00000500000000000000" pitchFamily="2" charset="0"/>
            </a:endParaRPr>
          </a:p>
        </p:txBody>
      </p:sp>
      <p:sp>
        <p:nvSpPr>
          <p:cNvPr id="20" name="TextBox 19">
            <a:extLst>
              <a:ext uri="{FF2B5EF4-FFF2-40B4-BE49-F238E27FC236}">
                <a16:creationId xmlns:a16="http://schemas.microsoft.com/office/drawing/2014/main" id="{9F0B6BF0-7123-08C5-D1E3-6C7F4E3A1495}"/>
              </a:ext>
            </a:extLst>
          </p:cNvPr>
          <p:cNvSpPr txBox="1"/>
          <p:nvPr/>
        </p:nvSpPr>
        <p:spPr>
          <a:xfrm>
            <a:off x="2710543" y="3253973"/>
            <a:ext cx="9394374" cy="1754326"/>
          </a:xfrm>
          <a:prstGeom prst="rect">
            <a:avLst/>
          </a:prstGeom>
          <a:noFill/>
          <a:ln>
            <a:solidFill>
              <a:schemeClr val="accent6">
                <a:lumMod val="40000"/>
                <a:lumOff val="60000"/>
              </a:schemeClr>
            </a:solidFill>
          </a:ln>
        </p:spPr>
        <p:txBody>
          <a:bodyPr wrap="square">
            <a:spAutoFit/>
          </a:bodyPr>
          <a:lstStyle/>
          <a:p>
            <a:pPr marL="285750" indent="-285750">
              <a:buFont typeface="Courier New" panose="02070309020205020404" pitchFamily="49" charset="0"/>
              <a:buChar char="o"/>
            </a:pPr>
            <a:r>
              <a:rPr lang="en-US" dirty="0"/>
              <a:t>Establish a National Development Council to oversee GDS implementation, coordinate across sectors, and ensure alignment with international sustainability </a:t>
            </a:r>
            <a:r>
              <a:rPr lang="nl-NL" dirty="0" err="1"/>
              <a:t>commitments</a:t>
            </a:r>
            <a:r>
              <a:rPr lang="nl-NL" dirty="0"/>
              <a:t>.</a:t>
            </a:r>
          </a:p>
          <a:p>
            <a:pPr marL="285750" indent="-285750">
              <a:buFont typeface="Courier New" panose="02070309020205020404" pitchFamily="49" charset="0"/>
              <a:buChar char="o"/>
            </a:pPr>
            <a:r>
              <a:rPr lang="en-US" dirty="0"/>
              <a:t>Increase transparency and accountability through public monitoring frameworks and dashboards to track GDS progress.</a:t>
            </a:r>
          </a:p>
          <a:p>
            <a:pPr marL="285750" indent="-285750">
              <a:buFont typeface="Courier New" panose="02070309020205020404" pitchFamily="49" charset="0"/>
              <a:buChar char="o"/>
            </a:pPr>
            <a:r>
              <a:rPr lang="en-US" dirty="0"/>
              <a:t>Strengthen institutional capacity to enforce environmental regulations and </a:t>
            </a:r>
            <a:r>
              <a:rPr lang="nl-NL" dirty="0"/>
              <a:t>manage </a:t>
            </a:r>
            <a:r>
              <a:rPr lang="nl-NL" dirty="0" err="1"/>
              <a:t>risks</a:t>
            </a:r>
            <a:r>
              <a:rPr lang="nl-NL" dirty="0"/>
              <a:t> </a:t>
            </a:r>
            <a:r>
              <a:rPr lang="nl-NL" dirty="0" err="1"/>
              <a:t>effectively</a:t>
            </a:r>
            <a:r>
              <a:rPr lang="nl-NL" dirty="0"/>
              <a:t>.</a:t>
            </a:r>
            <a:endParaRPr lang="nl-NL" sz="1600" dirty="0">
              <a:latin typeface="Barlow" panose="00000500000000000000" pitchFamily="2" charset="0"/>
            </a:endParaRPr>
          </a:p>
        </p:txBody>
      </p:sp>
      <p:sp>
        <p:nvSpPr>
          <p:cNvPr id="21" name="Rectangle 20">
            <a:extLst>
              <a:ext uri="{FF2B5EF4-FFF2-40B4-BE49-F238E27FC236}">
                <a16:creationId xmlns:a16="http://schemas.microsoft.com/office/drawing/2014/main" id="{5A436DAC-8E42-92D9-BA63-0377CDFAFBE3}"/>
              </a:ext>
            </a:extLst>
          </p:cNvPr>
          <p:cNvSpPr/>
          <p:nvPr/>
        </p:nvSpPr>
        <p:spPr>
          <a:xfrm>
            <a:off x="967386" y="5507480"/>
            <a:ext cx="1663883" cy="1082103"/>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00" b="1" dirty="0">
                <a:solidFill>
                  <a:schemeClr val="tx1"/>
                </a:solidFill>
                <a:latin typeface="Barlow" panose="00000500000000000000" pitchFamily="2" charset="0"/>
              </a:rPr>
              <a:t>International Cooperation and Climate Finance</a:t>
            </a:r>
            <a:endParaRPr lang="nl-NL" sz="1700" b="1" dirty="0">
              <a:solidFill>
                <a:schemeClr val="tx1"/>
              </a:solidFill>
              <a:latin typeface="Barlow" panose="00000500000000000000" pitchFamily="2" charset="0"/>
            </a:endParaRPr>
          </a:p>
        </p:txBody>
      </p:sp>
      <p:sp>
        <p:nvSpPr>
          <p:cNvPr id="23" name="TextBox 22">
            <a:extLst>
              <a:ext uri="{FF2B5EF4-FFF2-40B4-BE49-F238E27FC236}">
                <a16:creationId xmlns:a16="http://schemas.microsoft.com/office/drawing/2014/main" id="{BA58B34D-5E9F-7DE6-F837-CF91A605240E}"/>
              </a:ext>
            </a:extLst>
          </p:cNvPr>
          <p:cNvSpPr txBox="1"/>
          <p:nvPr/>
        </p:nvSpPr>
        <p:spPr>
          <a:xfrm>
            <a:off x="2710543" y="5448368"/>
            <a:ext cx="9394374" cy="1200329"/>
          </a:xfrm>
          <a:prstGeom prst="rect">
            <a:avLst/>
          </a:prstGeom>
          <a:noFill/>
          <a:ln>
            <a:solidFill>
              <a:schemeClr val="accent6">
                <a:lumMod val="40000"/>
                <a:lumOff val="60000"/>
              </a:schemeClr>
            </a:solidFill>
          </a:ln>
        </p:spPr>
        <p:txBody>
          <a:bodyPr wrap="square">
            <a:spAutoFit/>
          </a:bodyPr>
          <a:lstStyle/>
          <a:p>
            <a:pPr marL="285750" indent="-285750">
              <a:buFont typeface="Courier New" panose="02070309020205020404" pitchFamily="49" charset="0"/>
              <a:buChar char="o"/>
            </a:pPr>
            <a:r>
              <a:rPr lang="en-US" dirty="0"/>
              <a:t>Actively pursuing innovative financing tools like green bonds, carbon credits, and Public-Private Partnerships (PPPs) to fund sustainability initiatives.</a:t>
            </a:r>
          </a:p>
          <a:p>
            <a:pPr marL="285750" indent="-285750">
              <a:buFont typeface="Courier New" panose="02070309020205020404" pitchFamily="49" charset="0"/>
              <a:buChar char="o"/>
            </a:pPr>
            <a:r>
              <a:rPr lang="en-US" dirty="0"/>
              <a:t>Strengthen participation in global carbon markets and leverage mechanisms like ITMOs to finance conservation and resilience projects.</a:t>
            </a:r>
            <a:endParaRPr lang="nl-NL" sz="1600" dirty="0">
              <a:latin typeface="Barlow" panose="00000500000000000000" pitchFamily="2" charset="0"/>
            </a:endParaRPr>
          </a:p>
        </p:txBody>
      </p:sp>
      <p:pic>
        <p:nvPicPr>
          <p:cNvPr id="3" name="Picture 2">
            <a:extLst>
              <a:ext uri="{FF2B5EF4-FFF2-40B4-BE49-F238E27FC236}">
                <a16:creationId xmlns:a16="http://schemas.microsoft.com/office/drawing/2014/main" id="{C9F5D36A-8F12-6242-0155-5363EEC7FE3A}"/>
              </a:ext>
            </a:extLst>
          </p:cNvPr>
          <p:cNvPicPr>
            <a:picLocks noChangeAspect="1"/>
          </p:cNvPicPr>
          <p:nvPr/>
        </p:nvPicPr>
        <p:blipFill>
          <a:blip r:embed="rId3"/>
          <a:stretch>
            <a:fillRect/>
          </a:stretch>
        </p:blipFill>
        <p:spPr>
          <a:xfrm>
            <a:off x="21839" y="1523398"/>
            <a:ext cx="885704" cy="747928"/>
          </a:xfrm>
          <a:prstGeom prst="rect">
            <a:avLst/>
          </a:prstGeom>
        </p:spPr>
      </p:pic>
      <p:pic>
        <p:nvPicPr>
          <p:cNvPr id="5" name="Picture 4">
            <a:extLst>
              <a:ext uri="{FF2B5EF4-FFF2-40B4-BE49-F238E27FC236}">
                <a16:creationId xmlns:a16="http://schemas.microsoft.com/office/drawing/2014/main" id="{B8E8397C-D396-7002-F505-4684A70E5294}"/>
              </a:ext>
            </a:extLst>
          </p:cNvPr>
          <p:cNvPicPr>
            <a:picLocks noChangeAspect="1"/>
          </p:cNvPicPr>
          <p:nvPr/>
        </p:nvPicPr>
        <p:blipFill>
          <a:blip r:embed="rId4"/>
          <a:stretch>
            <a:fillRect/>
          </a:stretch>
        </p:blipFill>
        <p:spPr>
          <a:xfrm>
            <a:off x="-19215" y="3747348"/>
            <a:ext cx="967811" cy="708463"/>
          </a:xfrm>
          <a:prstGeom prst="rect">
            <a:avLst/>
          </a:prstGeom>
        </p:spPr>
      </p:pic>
      <p:pic>
        <p:nvPicPr>
          <p:cNvPr id="9" name="Picture 8">
            <a:extLst>
              <a:ext uri="{FF2B5EF4-FFF2-40B4-BE49-F238E27FC236}">
                <a16:creationId xmlns:a16="http://schemas.microsoft.com/office/drawing/2014/main" id="{F3572491-C925-F368-3098-6BCFD419FA8E}"/>
              </a:ext>
            </a:extLst>
          </p:cNvPr>
          <p:cNvPicPr>
            <a:picLocks noChangeAspect="1"/>
          </p:cNvPicPr>
          <p:nvPr/>
        </p:nvPicPr>
        <p:blipFill>
          <a:blip r:embed="rId5"/>
          <a:stretch>
            <a:fillRect/>
          </a:stretch>
        </p:blipFill>
        <p:spPr>
          <a:xfrm>
            <a:off x="-2034" y="5781743"/>
            <a:ext cx="992774" cy="717004"/>
          </a:xfrm>
          <a:prstGeom prst="rect">
            <a:avLst/>
          </a:prstGeom>
        </p:spPr>
      </p:pic>
    </p:spTree>
    <p:extLst>
      <p:ext uri="{BB962C8B-B14F-4D97-AF65-F5344CB8AC3E}">
        <p14:creationId xmlns:p14="http://schemas.microsoft.com/office/powerpoint/2010/main" val="3291738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8B60D-D744-020D-F993-623F32F09A51}"/>
              </a:ext>
            </a:extLst>
          </p:cNvPr>
          <p:cNvSpPr>
            <a:spLocks noGrp="1"/>
          </p:cNvSpPr>
          <p:nvPr>
            <p:ph type="title"/>
          </p:nvPr>
        </p:nvSpPr>
        <p:spPr>
          <a:xfrm>
            <a:off x="261256" y="169955"/>
            <a:ext cx="11713030" cy="657359"/>
          </a:xfrm>
          <a:solidFill>
            <a:schemeClr val="accent6">
              <a:lumMod val="40000"/>
              <a:lumOff val="60000"/>
            </a:schemeClr>
          </a:solidFill>
        </p:spPr>
        <p:txBody>
          <a:bodyPr>
            <a:normAutofit/>
          </a:bodyPr>
          <a:lstStyle/>
          <a:p>
            <a:pPr algn="ctr"/>
            <a:r>
              <a:rPr lang="nl-NL" altLang="nl-NL" sz="3200" b="1" dirty="0">
                <a:latin typeface="Barlow" panose="00000500000000000000" pitchFamily="2" charset="0"/>
              </a:rPr>
              <a:t>8.Climate Change Data </a:t>
            </a:r>
            <a:r>
              <a:rPr lang="nl-NL" altLang="nl-NL" sz="3200" b="1" dirty="0" err="1">
                <a:latin typeface="Barlow" panose="00000500000000000000" pitchFamily="2" charset="0"/>
              </a:rPr>
              <a:t>Reports</a:t>
            </a:r>
            <a:endParaRPr lang="nl-NL" sz="3200" dirty="0"/>
          </a:p>
        </p:txBody>
      </p:sp>
      <p:sp>
        <p:nvSpPr>
          <p:cNvPr id="4" name="Rectangle 3">
            <a:extLst>
              <a:ext uri="{FF2B5EF4-FFF2-40B4-BE49-F238E27FC236}">
                <a16:creationId xmlns:a16="http://schemas.microsoft.com/office/drawing/2014/main" id="{73CB39CB-BADB-65F9-0596-6E47D82A07EA}"/>
              </a:ext>
            </a:extLst>
          </p:cNvPr>
          <p:cNvSpPr/>
          <p:nvPr/>
        </p:nvSpPr>
        <p:spPr>
          <a:xfrm>
            <a:off x="239485" y="4448747"/>
            <a:ext cx="2113271" cy="1066800"/>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00" b="1" dirty="0">
                <a:solidFill>
                  <a:schemeClr val="tx1"/>
                </a:solidFill>
                <a:latin typeface="Barlow" panose="00000500000000000000" pitchFamily="2" charset="0"/>
              </a:rPr>
              <a:t>Global Set on Climate Change Statistics and Indicator report</a:t>
            </a:r>
            <a:endParaRPr lang="nl-NL" sz="1700" b="1" dirty="0">
              <a:solidFill>
                <a:schemeClr val="tx1"/>
              </a:solidFill>
              <a:latin typeface="Barlow" panose="00000500000000000000" pitchFamily="2" charset="0"/>
            </a:endParaRPr>
          </a:p>
        </p:txBody>
      </p:sp>
      <p:sp>
        <p:nvSpPr>
          <p:cNvPr id="6" name="TextBox 5">
            <a:extLst>
              <a:ext uri="{FF2B5EF4-FFF2-40B4-BE49-F238E27FC236}">
                <a16:creationId xmlns:a16="http://schemas.microsoft.com/office/drawing/2014/main" id="{9A814485-790A-0E5A-B17F-35930FCC2CD8}"/>
              </a:ext>
            </a:extLst>
          </p:cNvPr>
          <p:cNvSpPr txBox="1"/>
          <p:nvPr/>
        </p:nvSpPr>
        <p:spPr>
          <a:xfrm>
            <a:off x="2579914" y="4448747"/>
            <a:ext cx="9220200" cy="1384866"/>
          </a:xfrm>
          <a:prstGeom prst="rect">
            <a:avLst/>
          </a:prstGeom>
          <a:noFill/>
          <a:ln>
            <a:solidFill>
              <a:schemeClr val="accent6">
                <a:lumMod val="40000"/>
                <a:lumOff val="60000"/>
              </a:schemeClr>
            </a:solidFill>
          </a:ln>
        </p:spPr>
        <p:txBody>
          <a:bodyPr wrap="square">
            <a:spAutoFit/>
          </a:bodyPr>
          <a:lstStyle/>
          <a:p>
            <a:pPr algn="just">
              <a:lnSpc>
                <a:spcPct val="107000"/>
              </a:lnSpc>
            </a:pPr>
            <a:r>
              <a:rPr lang="en-GB" sz="1600" dirty="0">
                <a:solidFill>
                  <a:srgbClr val="000000"/>
                </a:solidFill>
                <a:latin typeface="Barlow" panose="00000500000000000000" pitchFamily="2" charset="0"/>
                <a:ea typeface="Times New Roman" panose="02020603050405020304" pitchFamily="18" charset="0"/>
              </a:rPr>
              <a:t>It </a:t>
            </a:r>
            <a:r>
              <a:rPr lang="en-GB" sz="1600" dirty="0">
                <a:solidFill>
                  <a:srgbClr val="000000"/>
                </a:solidFill>
                <a:latin typeface="Barlow" panose="00000500000000000000" pitchFamily="2" charset="0"/>
                <a:ea typeface="Times New Roman" panose="02020603050405020304" pitchFamily="18" charset="0"/>
                <a:cs typeface="Times New Roman" panose="02020603050405020304" pitchFamily="18" charset="0"/>
              </a:rPr>
              <a:t>was a </a:t>
            </a:r>
            <a:r>
              <a:rPr lang="en-GB" sz="1600" b="1" dirty="0">
                <a:solidFill>
                  <a:srgbClr val="000000"/>
                </a:solidFill>
                <a:latin typeface="Barlow" panose="00000500000000000000" pitchFamily="2" charset="0"/>
                <a:ea typeface="Times New Roman" panose="02020603050405020304" pitchFamily="18" charset="0"/>
                <a:cs typeface="Times New Roman" panose="02020603050405020304" pitchFamily="18" charset="0"/>
              </a:rPr>
              <a:t>milestone</a:t>
            </a:r>
            <a:r>
              <a:rPr lang="en-GB" sz="1600" dirty="0">
                <a:solidFill>
                  <a:srgbClr val="000000"/>
                </a:solidFill>
                <a:latin typeface="Barlow" panose="00000500000000000000" pitchFamily="2" charset="0"/>
                <a:ea typeface="Times New Roman" panose="02020603050405020304" pitchFamily="18" charset="0"/>
                <a:cs typeface="Times New Roman" panose="02020603050405020304" pitchFamily="18" charset="0"/>
              </a:rPr>
              <a:t> for Suriname to publish their first Climate Change Report in August 2023, following in the footsteps of Jamaica and Tanzania. The Global on Climate Change Statistics and Indicators and the CISAT tool were used as the main Guideline</a:t>
            </a:r>
          </a:p>
          <a:p>
            <a:pPr algn="just">
              <a:lnSpc>
                <a:spcPct val="107000"/>
              </a:lnSpc>
            </a:pPr>
            <a:r>
              <a:rPr lang="en-GB" sz="1600" dirty="0">
                <a:solidFill>
                  <a:srgbClr val="000000"/>
                </a:solidFill>
                <a:latin typeface="Barlow" panose="00000500000000000000" pitchFamily="2" charset="0"/>
                <a:ea typeface="Times New Roman" panose="02020603050405020304" pitchFamily="18" charset="0"/>
                <a:cs typeface="Times New Roman" panose="02020603050405020304" pitchFamily="18" charset="0"/>
                <a:hlinkClick r:id="rId3"/>
              </a:rPr>
              <a:t>https://statistics-suriname.org/wp-content/uploads/2023/08/First-Suriname-CC-report_21-aug23-Climate-Change-Statistics-and-Indicators.pdf</a:t>
            </a:r>
            <a:r>
              <a:rPr lang="en-GB" sz="1600" dirty="0">
                <a:solidFill>
                  <a:srgbClr val="000000"/>
                </a:solidFill>
                <a:latin typeface="Barlow" panose="00000500000000000000" pitchFamily="2" charset="0"/>
                <a:ea typeface="Times New Roman" panose="02020603050405020304" pitchFamily="18" charset="0"/>
                <a:cs typeface="Times New Roman" panose="02020603050405020304" pitchFamily="18" charset="0"/>
              </a:rPr>
              <a:t> )</a:t>
            </a:r>
          </a:p>
        </p:txBody>
      </p:sp>
      <p:sp>
        <p:nvSpPr>
          <p:cNvPr id="8" name="TextBox 7">
            <a:extLst>
              <a:ext uri="{FF2B5EF4-FFF2-40B4-BE49-F238E27FC236}">
                <a16:creationId xmlns:a16="http://schemas.microsoft.com/office/drawing/2014/main" id="{4395E50C-D3F0-B074-C0FC-9FE4B7D58A6F}"/>
              </a:ext>
            </a:extLst>
          </p:cNvPr>
          <p:cNvSpPr txBox="1"/>
          <p:nvPr/>
        </p:nvSpPr>
        <p:spPr>
          <a:xfrm>
            <a:off x="239484" y="6079774"/>
            <a:ext cx="11713029" cy="657168"/>
          </a:xfrm>
          <a:prstGeom prst="rect">
            <a:avLst/>
          </a:prstGeom>
          <a:solidFill>
            <a:schemeClr val="accent6">
              <a:lumMod val="40000"/>
              <a:lumOff val="60000"/>
            </a:schemeClr>
          </a:solidFill>
        </p:spPr>
        <p:txBody>
          <a:bodyPr wrap="square">
            <a:spAutoFit/>
          </a:bodyPr>
          <a:lstStyle/>
          <a:p>
            <a:pPr algn="just">
              <a:lnSpc>
                <a:spcPct val="107000"/>
              </a:lnSpc>
            </a:pPr>
            <a:r>
              <a:rPr lang="en-GB" dirty="0">
                <a:solidFill>
                  <a:srgbClr val="000000"/>
                </a:solidFill>
                <a:latin typeface="Barlow" panose="00000500000000000000" pitchFamily="2" charset="0"/>
                <a:ea typeface="Times New Roman" panose="02020603050405020304" pitchFamily="18" charset="0"/>
                <a:cs typeface="Times New Roman" panose="02020603050405020304" pitchFamily="18" charset="0"/>
              </a:rPr>
              <a:t>The ministry of Oil and Gas and Environment (Climate Change focal point of Suriname), use both reports for Climate Change Policy for all IPCC areas, but mostly for </a:t>
            </a:r>
            <a:r>
              <a:rPr lang="en-GB" b="1" dirty="0">
                <a:solidFill>
                  <a:srgbClr val="000000"/>
                </a:solidFill>
                <a:latin typeface="Barlow" panose="00000500000000000000" pitchFamily="2" charset="0"/>
                <a:ea typeface="Times New Roman" panose="02020603050405020304" pitchFamily="18" charset="0"/>
                <a:cs typeface="Times New Roman" panose="02020603050405020304" pitchFamily="18" charset="0"/>
              </a:rPr>
              <a:t>Mitigation and Adaptation processes</a:t>
            </a:r>
            <a:r>
              <a:rPr lang="en-GB" dirty="0">
                <a:solidFill>
                  <a:srgbClr val="000000"/>
                </a:solidFill>
                <a:latin typeface="Barlow" panose="00000500000000000000" pitchFamily="2" charset="0"/>
                <a:ea typeface="Times New Roman" panose="02020603050405020304" pitchFamily="18" charset="0"/>
                <a:cs typeface="Times New Roman" panose="02020603050405020304" pitchFamily="18" charset="0"/>
              </a:rPr>
              <a:t>. </a:t>
            </a:r>
          </a:p>
        </p:txBody>
      </p:sp>
      <p:sp>
        <p:nvSpPr>
          <p:cNvPr id="9" name="Rectangle 8">
            <a:extLst>
              <a:ext uri="{FF2B5EF4-FFF2-40B4-BE49-F238E27FC236}">
                <a16:creationId xmlns:a16="http://schemas.microsoft.com/office/drawing/2014/main" id="{AD3C38EF-C90E-8F8E-DF7B-E9B5E0BB0C7B}"/>
              </a:ext>
            </a:extLst>
          </p:cNvPr>
          <p:cNvSpPr/>
          <p:nvPr/>
        </p:nvSpPr>
        <p:spPr>
          <a:xfrm>
            <a:off x="261256" y="951879"/>
            <a:ext cx="2113271" cy="1066800"/>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00" b="1" dirty="0">
                <a:solidFill>
                  <a:schemeClr val="tx1"/>
                </a:solidFill>
                <a:latin typeface="Barlow" panose="00000500000000000000" pitchFamily="2" charset="0"/>
              </a:rPr>
              <a:t>Environment Statistics </a:t>
            </a:r>
          </a:p>
          <a:p>
            <a:pPr algn="ctr"/>
            <a:r>
              <a:rPr lang="en-US" sz="1700" b="1" dirty="0">
                <a:solidFill>
                  <a:schemeClr val="tx1"/>
                </a:solidFill>
                <a:latin typeface="Barlow" panose="00000500000000000000" pitchFamily="2" charset="0"/>
              </a:rPr>
              <a:t>reports</a:t>
            </a:r>
            <a:endParaRPr lang="nl-NL" sz="1700" b="1" dirty="0">
              <a:solidFill>
                <a:schemeClr val="tx1"/>
              </a:solidFill>
              <a:latin typeface="Barlow" panose="00000500000000000000" pitchFamily="2" charset="0"/>
            </a:endParaRPr>
          </a:p>
        </p:txBody>
      </p:sp>
      <p:sp>
        <p:nvSpPr>
          <p:cNvPr id="10" name="TextBox 9">
            <a:extLst>
              <a:ext uri="{FF2B5EF4-FFF2-40B4-BE49-F238E27FC236}">
                <a16:creationId xmlns:a16="http://schemas.microsoft.com/office/drawing/2014/main" id="{C83E0684-2341-57D6-079F-4B8955BF2F6D}"/>
              </a:ext>
            </a:extLst>
          </p:cNvPr>
          <p:cNvSpPr txBox="1"/>
          <p:nvPr/>
        </p:nvSpPr>
        <p:spPr>
          <a:xfrm>
            <a:off x="2405742" y="966053"/>
            <a:ext cx="9568544" cy="1121397"/>
          </a:xfrm>
          <a:prstGeom prst="rect">
            <a:avLst/>
          </a:prstGeom>
          <a:noFill/>
          <a:ln>
            <a:solidFill>
              <a:schemeClr val="accent6">
                <a:lumMod val="40000"/>
                <a:lumOff val="60000"/>
              </a:schemeClr>
            </a:solidFill>
          </a:ln>
        </p:spPr>
        <p:txBody>
          <a:bodyPr wrap="square">
            <a:spAutoFit/>
          </a:bodyPr>
          <a:lstStyle/>
          <a:p>
            <a:pPr algn="just">
              <a:lnSpc>
                <a:spcPct val="107000"/>
              </a:lnSpc>
            </a:pPr>
            <a:r>
              <a:rPr lang="en-GB" sz="1600" dirty="0">
                <a:solidFill>
                  <a:srgbClr val="000000"/>
                </a:solidFill>
                <a:latin typeface="Barlow" panose="00000500000000000000" pitchFamily="2" charset="0"/>
                <a:ea typeface="Times New Roman" panose="02020603050405020304" pitchFamily="18" charset="0"/>
              </a:rPr>
              <a:t>Since 2002, GBS/Suriname published 11 Environment Statistics Reports, where the FDES 2013 and ESSAT tool, the SDGs, the CARICOM core set of Indicators and the Global Set of Climate Change Statistics and Indicators are used as main guidelines for data collection  </a:t>
            </a:r>
          </a:p>
          <a:p>
            <a:pPr algn="just">
              <a:lnSpc>
                <a:spcPct val="107000"/>
              </a:lnSpc>
            </a:pPr>
            <a:r>
              <a:rPr lang="en-GB" sz="1600" dirty="0">
                <a:solidFill>
                  <a:srgbClr val="000000"/>
                </a:solidFill>
                <a:latin typeface="Barlow" panose="00000500000000000000" pitchFamily="2" charset="0"/>
                <a:ea typeface="Times New Roman" panose="02020603050405020304" pitchFamily="18" charset="0"/>
                <a:cs typeface="Times New Roman" panose="02020603050405020304" pitchFamily="18" charset="0"/>
                <a:hlinkClick r:id="rId4"/>
              </a:rPr>
              <a:t>https://statistics-suriname.org/milieustatistieken-4/</a:t>
            </a:r>
            <a:endParaRPr lang="en-GB" sz="1600" dirty="0">
              <a:solidFill>
                <a:srgbClr val="000000"/>
              </a:solidFill>
              <a:latin typeface="Barlow" panose="00000500000000000000" pitchFamily="2"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70722112-AEBE-B091-E483-7062633233A2}"/>
              </a:ext>
            </a:extLst>
          </p:cNvPr>
          <p:cNvSpPr txBox="1"/>
          <p:nvPr/>
        </p:nvSpPr>
        <p:spPr>
          <a:xfrm>
            <a:off x="239485" y="2240572"/>
            <a:ext cx="11713030" cy="857927"/>
          </a:xfrm>
          <a:prstGeom prst="rect">
            <a:avLst/>
          </a:prstGeom>
          <a:noFill/>
          <a:ln>
            <a:solidFill>
              <a:schemeClr val="accent6">
                <a:lumMod val="40000"/>
                <a:lumOff val="60000"/>
              </a:schemeClr>
            </a:solidFill>
          </a:ln>
        </p:spPr>
        <p:txBody>
          <a:bodyPr wrap="square">
            <a:spAutoFit/>
          </a:bodyPr>
          <a:lstStyle/>
          <a:p>
            <a:pPr algn="just">
              <a:lnSpc>
                <a:spcPct val="107000"/>
              </a:lnSpc>
            </a:pPr>
            <a:r>
              <a:rPr lang="en-GB" sz="1600" dirty="0">
                <a:solidFill>
                  <a:srgbClr val="000000"/>
                </a:solidFill>
                <a:latin typeface="Barlow" panose="00000500000000000000" pitchFamily="2" charset="0"/>
                <a:ea typeface="Times New Roman" panose="02020603050405020304" pitchFamily="18" charset="0"/>
                <a:cs typeface="Times New Roman" panose="02020603050405020304" pitchFamily="18" charset="0"/>
              </a:rPr>
              <a:t>Having a </a:t>
            </a:r>
            <a:r>
              <a:rPr lang="en-GB" sz="1600" b="1" dirty="0">
                <a:solidFill>
                  <a:srgbClr val="000000"/>
                </a:solidFill>
                <a:latin typeface="Barlow" panose="00000500000000000000" pitchFamily="2" charset="0"/>
                <a:ea typeface="Times New Roman" panose="02020603050405020304" pitchFamily="18" charset="0"/>
                <a:cs typeface="Times New Roman" panose="02020603050405020304" pitchFamily="18" charset="0"/>
              </a:rPr>
              <a:t>separate Climate Change statistical </a:t>
            </a:r>
            <a:r>
              <a:rPr lang="en-GB" sz="1600" dirty="0">
                <a:solidFill>
                  <a:srgbClr val="000000"/>
                </a:solidFill>
                <a:latin typeface="Barlow" panose="00000500000000000000" pitchFamily="2" charset="0"/>
                <a:ea typeface="Times New Roman" panose="02020603050405020304" pitchFamily="18" charset="0"/>
                <a:cs typeface="Times New Roman" panose="02020603050405020304" pitchFamily="18" charset="0"/>
              </a:rPr>
              <a:t>publication, makes it easier to </a:t>
            </a:r>
            <a:r>
              <a:rPr lang="en-GB" sz="1600" b="1" dirty="0">
                <a:solidFill>
                  <a:srgbClr val="000000"/>
                </a:solidFill>
                <a:latin typeface="Barlow" panose="00000500000000000000" pitchFamily="2" charset="0"/>
                <a:ea typeface="Times New Roman" panose="02020603050405020304" pitchFamily="18" charset="0"/>
                <a:cs typeface="Times New Roman" panose="02020603050405020304" pitchFamily="18" charset="0"/>
              </a:rPr>
              <a:t>make the link </a:t>
            </a:r>
            <a:r>
              <a:rPr lang="en-GB" sz="1600" dirty="0">
                <a:solidFill>
                  <a:srgbClr val="000000"/>
                </a:solidFill>
                <a:latin typeface="Barlow" panose="00000500000000000000" pitchFamily="2" charset="0"/>
                <a:ea typeface="Times New Roman" panose="02020603050405020304" pitchFamily="18" charset="0"/>
                <a:cs typeface="Times New Roman" panose="02020603050405020304" pitchFamily="18" charset="0"/>
              </a:rPr>
              <a:t>with the existing Climate Change projects and UNFCCC submissions (NDC, NAP, National Communications), whereas having an Environment Statistics Report is much broader and it did not contain some of the social indicators and GHG data. (</a:t>
            </a:r>
            <a:r>
              <a:rPr lang="en-GB" sz="1600" dirty="0">
                <a:solidFill>
                  <a:srgbClr val="000000"/>
                </a:solidFill>
                <a:latin typeface="Barlow" panose="00000500000000000000" pitchFamily="2" charset="0"/>
                <a:ea typeface="Times New Roman" panose="02020603050405020304" pitchFamily="18" charset="0"/>
                <a:cs typeface="Times New Roman" panose="02020603050405020304" pitchFamily="18" charset="0"/>
                <a:hlinkClick r:id="rId5"/>
              </a:rPr>
              <a:t>https://unfccc.int/documents/627964</a:t>
            </a:r>
            <a:r>
              <a:rPr lang="en-GB" sz="1600" dirty="0">
                <a:solidFill>
                  <a:srgbClr val="000000"/>
                </a:solidFill>
                <a:latin typeface="Barlow" panose="00000500000000000000" pitchFamily="2" charset="0"/>
                <a:ea typeface="Times New Roman" panose="02020603050405020304" pitchFamily="18" charset="0"/>
                <a:cs typeface="Times New Roman" panose="02020603050405020304" pitchFamily="18" charset="0"/>
              </a:rPr>
              <a:t>)</a:t>
            </a:r>
          </a:p>
        </p:txBody>
      </p:sp>
      <p:sp>
        <p:nvSpPr>
          <p:cNvPr id="12" name="Rectangle 11">
            <a:extLst>
              <a:ext uri="{FF2B5EF4-FFF2-40B4-BE49-F238E27FC236}">
                <a16:creationId xmlns:a16="http://schemas.microsoft.com/office/drawing/2014/main" id="{56C98122-B754-A70B-92AD-A7D7F59B6D3D}"/>
              </a:ext>
            </a:extLst>
          </p:cNvPr>
          <p:cNvSpPr/>
          <p:nvPr/>
        </p:nvSpPr>
        <p:spPr>
          <a:xfrm>
            <a:off x="239484" y="3203308"/>
            <a:ext cx="2113271" cy="1066800"/>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00" b="1" dirty="0">
                <a:solidFill>
                  <a:schemeClr val="tx1"/>
                </a:solidFill>
                <a:latin typeface="Barlow" panose="00000500000000000000" pitchFamily="2" charset="0"/>
              </a:rPr>
              <a:t>GHG data</a:t>
            </a:r>
          </a:p>
          <a:p>
            <a:pPr algn="ctr"/>
            <a:r>
              <a:rPr lang="en-US" sz="1700" b="1" dirty="0">
                <a:solidFill>
                  <a:schemeClr val="tx1"/>
                </a:solidFill>
                <a:latin typeface="Barlow" panose="00000500000000000000" pitchFamily="2" charset="0"/>
              </a:rPr>
              <a:t>Third National Communication Report</a:t>
            </a:r>
            <a:endParaRPr lang="nl-NL" sz="1700" b="1" dirty="0">
              <a:solidFill>
                <a:schemeClr val="tx1"/>
              </a:solidFill>
              <a:latin typeface="Barlow" panose="00000500000000000000" pitchFamily="2" charset="0"/>
            </a:endParaRPr>
          </a:p>
        </p:txBody>
      </p:sp>
      <p:sp>
        <p:nvSpPr>
          <p:cNvPr id="13" name="TextBox 12">
            <a:extLst>
              <a:ext uri="{FF2B5EF4-FFF2-40B4-BE49-F238E27FC236}">
                <a16:creationId xmlns:a16="http://schemas.microsoft.com/office/drawing/2014/main" id="{35F01025-AB39-25C0-D786-3FF0888B5A15}"/>
              </a:ext>
            </a:extLst>
          </p:cNvPr>
          <p:cNvSpPr txBox="1"/>
          <p:nvPr/>
        </p:nvSpPr>
        <p:spPr>
          <a:xfrm>
            <a:off x="2579914" y="3344659"/>
            <a:ext cx="9220200" cy="857927"/>
          </a:xfrm>
          <a:prstGeom prst="rect">
            <a:avLst/>
          </a:prstGeom>
          <a:noFill/>
          <a:ln>
            <a:solidFill>
              <a:schemeClr val="accent6">
                <a:lumMod val="40000"/>
                <a:lumOff val="60000"/>
              </a:schemeClr>
            </a:solidFill>
          </a:ln>
        </p:spPr>
        <p:txBody>
          <a:bodyPr wrap="square">
            <a:spAutoFit/>
          </a:bodyPr>
          <a:lstStyle/>
          <a:p>
            <a:pPr algn="just">
              <a:lnSpc>
                <a:spcPct val="107000"/>
              </a:lnSpc>
            </a:pPr>
            <a:r>
              <a:rPr lang="en-GB" sz="1600" dirty="0">
                <a:solidFill>
                  <a:srgbClr val="000000"/>
                </a:solidFill>
                <a:latin typeface="Barlow" panose="00000500000000000000" pitchFamily="2" charset="0"/>
                <a:ea typeface="Times New Roman" panose="02020603050405020304" pitchFamily="18" charset="0"/>
              </a:rPr>
              <a:t>This report contains GHG emission data for the period 2000-2017, which is data that is needed for the IPCC area “Drivers” from the 2020 UNSD-Global Set of Statistics and Indicators </a:t>
            </a:r>
            <a:r>
              <a:rPr lang="en-GB" sz="1600" dirty="0">
                <a:solidFill>
                  <a:srgbClr val="000000"/>
                </a:solidFill>
                <a:latin typeface="Barlow" panose="00000500000000000000" pitchFamily="2" charset="0"/>
                <a:ea typeface="Times New Roman" panose="02020603050405020304" pitchFamily="18" charset="0"/>
                <a:cs typeface="Times New Roman" panose="02020603050405020304" pitchFamily="18" charset="0"/>
                <a:hlinkClick r:id="rId6"/>
              </a:rPr>
              <a:t>ttps://unfccc.int/sites/default/files/resource/SURINAME%20NC3_2023_FINAL.pdf</a:t>
            </a:r>
            <a:endParaRPr lang="en-GB" sz="1600" dirty="0">
              <a:solidFill>
                <a:srgbClr val="000000"/>
              </a:solidFill>
              <a:latin typeface="Barlow" panose="00000500000000000000"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9349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D49E2-F54E-2313-692D-FAFA2370F8BF}"/>
              </a:ext>
            </a:extLst>
          </p:cNvPr>
          <p:cNvSpPr>
            <a:spLocks noGrp="1"/>
          </p:cNvSpPr>
          <p:nvPr>
            <p:ph type="title"/>
          </p:nvPr>
        </p:nvSpPr>
        <p:spPr>
          <a:xfrm>
            <a:off x="163285" y="82096"/>
            <a:ext cx="11908972" cy="843189"/>
          </a:xfrm>
          <a:solidFill>
            <a:schemeClr val="accent6">
              <a:lumMod val="40000"/>
              <a:lumOff val="60000"/>
            </a:schemeClr>
          </a:solidFill>
        </p:spPr>
        <p:txBody>
          <a:bodyPr/>
          <a:lstStyle/>
          <a:p>
            <a:pPr algn="ctr"/>
            <a:r>
              <a:rPr lang="nl-NL" altLang="nl-NL" b="1" dirty="0">
                <a:latin typeface="Barlow" panose="00000500000000000000" pitchFamily="2" charset="0"/>
              </a:rPr>
              <a:t>9.Challenges</a:t>
            </a:r>
            <a:endParaRPr lang="nl-NL" b="1" dirty="0">
              <a:latin typeface="Barlow" panose="00000500000000000000" pitchFamily="2" charset="0"/>
            </a:endParaRPr>
          </a:p>
        </p:txBody>
      </p:sp>
      <p:sp>
        <p:nvSpPr>
          <p:cNvPr id="3" name="Content Placeholder 2">
            <a:extLst>
              <a:ext uri="{FF2B5EF4-FFF2-40B4-BE49-F238E27FC236}">
                <a16:creationId xmlns:a16="http://schemas.microsoft.com/office/drawing/2014/main" id="{B1DB84C9-A684-E642-CA55-DC62DEBE96CC}"/>
              </a:ext>
            </a:extLst>
          </p:cNvPr>
          <p:cNvSpPr>
            <a:spLocks noGrp="1"/>
          </p:cNvSpPr>
          <p:nvPr>
            <p:ph idx="1"/>
          </p:nvPr>
        </p:nvSpPr>
        <p:spPr>
          <a:xfrm>
            <a:off x="163285" y="925285"/>
            <a:ext cx="11887201" cy="5850619"/>
          </a:xfrm>
          <a:ln>
            <a:solidFill>
              <a:schemeClr val="accent6">
                <a:lumMod val="40000"/>
                <a:lumOff val="60000"/>
              </a:schemeClr>
            </a:solidFill>
          </a:ln>
        </p:spPr>
        <p:txBody>
          <a:bodyPr>
            <a:noAutofit/>
          </a:bodyPr>
          <a:lstStyle/>
          <a:p>
            <a:pPr algn="just">
              <a:buFont typeface="Courier New" panose="02070309020205020404" pitchFamily="49" charset="0"/>
              <a:buChar char="o"/>
            </a:pPr>
            <a:r>
              <a:rPr lang="en-US" sz="1900" dirty="0">
                <a:latin typeface="Barlow" panose="00000500000000000000" pitchFamily="2" charset="0"/>
              </a:rPr>
              <a:t>Lack of good quality and disaggregated data</a:t>
            </a:r>
          </a:p>
          <a:p>
            <a:pPr algn="just">
              <a:buFont typeface="Courier New" panose="02070309020205020404" pitchFamily="49" charset="0"/>
              <a:buChar char="o"/>
            </a:pPr>
            <a:endParaRPr lang="en-US" sz="1900" dirty="0">
              <a:latin typeface="Barlow" panose="00000500000000000000" pitchFamily="2" charset="0"/>
            </a:endParaRPr>
          </a:p>
          <a:p>
            <a:pPr algn="just">
              <a:buFont typeface="Courier New" panose="02070309020205020404" pitchFamily="49" charset="0"/>
              <a:buChar char="o"/>
            </a:pPr>
            <a:r>
              <a:rPr lang="en-US" sz="1900" dirty="0">
                <a:latin typeface="Barlow" panose="00000500000000000000" pitchFamily="2" charset="0"/>
              </a:rPr>
              <a:t>Limited institutional and human capacity</a:t>
            </a:r>
          </a:p>
          <a:p>
            <a:pPr algn="just">
              <a:buFont typeface="Courier New" panose="02070309020205020404" pitchFamily="49" charset="0"/>
              <a:buChar char="o"/>
            </a:pPr>
            <a:endParaRPr lang="en-US" sz="1900" dirty="0">
              <a:latin typeface="Barlow" panose="00000500000000000000" pitchFamily="2" charset="0"/>
            </a:endParaRPr>
          </a:p>
          <a:p>
            <a:pPr algn="just">
              <a:buFont typeface="Courier New" panose="02070309020205020404" pitchFamily="49" charset="0"/>
              <a:buChar char="o"/>
            </a:pPr>
            <a:r>
              <a:rPr lang="en-US" sz="1900" dirty="0">
                <a:latin typeface="Barlow" panose="00000500000000000000" pitchFamily="2" charset="0"/>
              </a:rPr>
              <a:t>Limited funding for adaptation efforts </a:t>
            </a:r>
          </a:p>
          <a:p>
            <a:pPr algn="just">
              <a:buFont typeface="Courier New" panose="02070309020205020404" pitchFamily="49" charset="0"/>
              <a:buChar char="o"/>
            </a:pPr>
            <a:endParaRPr lang="en-US" sz="1900" dirty="0">
              <a:latin typeface="Barlow" panose="00000500000000000000" pitchFamily="2" charset="0"/>
            </a:endParaRPr>
          </a:p>
          <a:p>
            <a:pPr algn="just">
              <a:buFont typeface="Courier New" panose="02070309020205020404" pitchFamily="49" charset="0"/>
              <a:buChar char="o"/>
            </a:pPr>
            <a:r>
              <a:rPr lang="en-US" sz="1900" dirty="0">
                <a:latin typeface="Barlow" panose="00000500000000000000" pitchFamily="2" charset="0"/>
              </a:rPr>
              <a:t>Reliance on donor funding (uncertain and don’t cover long-term costs.</a:t>
            </a:r>
          </a:p>
          <a:p>
            <a:pPr algn="just">
              <a:buFont typeface="Courier New" panose="02070309020205020404" pitchFamily="49" charset="0"/>
              <a:buChar char="o"/>
            </a:pPr>
            <a:endParaRPr lang="en-US" sz="1900" dirty="0">
              <a:latin typeface="Barlow" panose="00000500000000000000" pitchFamily="2" charset="0"/>
            </a:endParaRPr>
          </a:p>
          <a:p>
            <a:pPr algn="just">
              <a:buFont typeface="Courier New" panose="02070309020205020404" pitchFamily="49" charset="0"/>
              <a:buChar char="o"/>
            </a:pPr>
            <a:r>
              <a:rPr lang="en-US" sz="1900" dirty="0">
                <a:latin typeface="Barlow" panose="00000500000000000000" pitchFamily="2" charset="0"/>
              </a:rPr>
              <a:t>Coordination issues between different ministries affect the alignment of policies and create inefficiencies. </a:t>
            </a:r>
          </a:p>
          <a:p>
            <a:pPr algn="just">
              <a:buFont typeface="Courier New" panose="02070309020205020404" pitchFamily="49" charset="0"/>
              <a:buChar char="o"/>
            </a:pPr>
            <a:endParaRPr lang="en-US" sz="1900" dirty="0">
              <a:latin typeface="Barlow" panose="00000500000000000000" pitchFamily="2" charset="0"/>
            </a:endParaRPr>
          </a:p>
          <a:p>
            <a:pPr algn="just">
              <a:buFont typeface="Courier New" panose="02070309020205020404" pitchFamily="49" charset="0"/>
              <a:buChar char="o"/>
            </a:pPr>
            <a:r>
              <a:rPr lang="en-US" sz="1900" dirty="0">
                <a:latin typeface="Barlow" panose="00000500000000000000" pitchFamily="2" charset="0"/>
              </a:rPr>
              <a:t>Legislation to enforce climate commitments is still inadequate. </a:t>
            </a:r>
          </a:p>
          <a:p>
            <a:pPr algn="just">
              <a:buFont typeface="Courier New" panose="02070309020205020404" pitchFamily="49" charset="0"/>
              <a:buChar char="o"/>
            </a:pPr>
            <a:endParaRPr lang="en-US" sz="1900" dirty="0">
              <a:latin typeface="Barlow" panose="00000500000000000000" pitchFamily="2" charset="0"/>
            </a:endParaRPr>
          </a:p>
          <a:p>
            <a:pPr algn="just">
              <a:buFont typeface="Courier New" panose="02070309020205020404" pitchFamily="49" charset="0"/>
              <a:buChar char="o"/>
            </a:pPr>
            <a:r>
              <a:rPr lang="en-US" sz="1900" dirty="0">
                <a:latin typeface="Barlow" panose="00000500000000000000" pitchFamily="2" charset="0"/>
              </a:rPr>
              <a:t>Lack of </a:t>
            </a:r>
            <a:r>
              <a:rPr lang="nl-NL" sz="1900" dirty="0">
                <a:latin typeface="Barlow" panose="00000500000000000000" pitchFamily="2" charset="0"/>
              </a:rPr>
              <a:t>Environmental </a:t>
            </a:r>
            <a:r>
              <a:rPr lang="nl-NL" sz="1900" dirty="0" err="1">
                <a:latin typeface="Barlow" panose="00000500000000000000" pitchFamily="2" charset="0"/>
              </a:rPr>
              <a:t>and</a:t>
            </a:r>
            <a:r>
              <a:rPr lang="nl-NL" sz="1900" dirty="0">
                <a:latin typeface="Barlow" panose="00000500000000000000" pitchFamily="2" charset="0"/>
              </a:rPr>
              <a:t> </a:t>
            </a:r>
            <a:r>
              <a:rPr lang="nl-NL" sz="1900" dirty="0" err="1">
                <a:latin typeface="Barlow" panose="00000500000000000000" pitchFamily="2" charset="0"/>
              </a:rPr>
              <a:t>Climate</a:t>
            </a:r>
            <a:r>
              <a:rPr lang="nl-NL" sz="1900" dirty="0">
                <a:latin typeface="Barlow" panose="00000500000000000000" pitchFamily="2" charset="0"/>
              </a:rPr>
              <a:t> Change Awareness Education</a:t>
            </a:r>
          </a:p>
          <a:p>
            <a:pPr algn="just">
              <a:buFont typeface="Courier New" panose="02070309020205020404" pitchFamily="49" charset="0"/>
              <a:buChar char="o"/>
            </a:pPr>
            <a:endParaRPr lang="en-US" sz="1900" dirty="0">
              <a:latin typeface="Barlow" panose="00000500000000000000" pitchFamily="2" charset="0"/>
            </a:endParaRPr>
          </a:p>
          <a:p>
            <a:pPr algn="just">
              <a:buFont typeface="Courier New" panose="02070309020205020404" pitchFamily="49" charset="0"/>
              <a:buChar char="o"/>
            </a:pPr>
            <a:r>
              <a:rPr lang="en-US" sz="1900" dirty="0">
                <a:latin typeface="Barlow" panose="00000500000000000000" pitchFamily="2" charset="0"/>
              </a:rPr>
              <a:t>Lack of Access to International Climate Finance (justice)</a:t>
            </a:r>
            <a:endParaRPr lang="nl-NL" sz="1900" dirty="0">
              <a:solidFill>
                <a:srgbClr val="FF0000"/>
              </a:solidFill>
            </a:endParaRPr>
          </a:p>
        </p:txBody>
      </p:sp>
    </p:spTree>
    <p:extLst>
      <p:ext uri="{BB962C8B-B14F-4D97-AF65-F5344CB8AC3E}">
        <p14:creationId xmlns:p14="http://schemas.microsoft.com/office/powerpoint/2010/main" val="4041469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B0DB6-6630-2974-A70B-51DAD53D82D1}"/>
              </a:ext>
            </a:extLst>
          </p:cNvPr>
          <p:cNvSpPr>
            <a:spLocks noGrp="1"/>
          </p:cNvSpPr>
          <p:nvPr>
            <p:ph type="title"/>
          </p:nvPr>
        </p:nvSpPr>
        <p:spPr>
          <a:xfrm>
            <a:off x="108857" y="108858"/>
            <a:ext cx="11996057" cy="690789"/>
          </a:xfrm>
          <a:solidFill>
            <a:schemeClr val="accent6">
              <a:lumMod val="40000"/>
              <a:lumOff val="60000"/>
            </a:schemeClr>
          </a:solidFill>
        </p:spPr>
        <p:txBody>
          <a:bodyPr>
            <a:noAutofit/>
          </a:bodyPr>
          <a:lstStyle/>
          <a:p>
            <a:pPr algn="ctr"/>
            <a:r>
              <a:rPr lang="en-US" b="1" dirty="0">
                <a:latin typeface="Barlow" panose="00000500000000000000" pitchFamily="2" charset="0"/>
              </a:rPr>
              <a:t>10. Advantages</a:t>
            </a:r>
            <a:endParaRPr lang="nl-NL" b="1" dirty="0">
              <a:latin typeface="Barlow" panose="00000500000000000000" pitchFamily="2" charset="0"/>
            </a:endParaRPr>
          </a:p>
        </p:txBody>
      </p:sp>
      <p:sp>
        <p:nvSpPr>
          <p:cNvPr id="3" name="Content Placeholder 2">
            <a:extLst>
              <a:ext uri="{FF2B5EF4-FFF2-40B4-BE49-F238E27FC236}">
                <a16:creationId xmlns:a16="http://schemas.microsoft.com/office/drawing/2014/main" id="{92F53950-9B3A-C084-F2FD-212BB43B10D8}"/>
              </a:ext>
            </a:extLst>
          </p:cNvPr>
          <p:cNvSpPr>
            <a:spLocks noGrp="1"/>
          </p:cNvSpPr>
          <p:nvPr>
            <p:ph idx="1"/>
          </p:nvPr>
        </p:nvSpPr>
        <p:spPr>
          <a:xfrm>
            <a:off x="174171" y="815523"/>
            <a:ext cx="11843657" cy="5731782"/>
          </a:xfrm>
        </p:spPr>
        <p:txBody>
          <a:bodyPr>
            <a:noAutofit/>
          </a:bodyPr>
          <a:lstStyle/>
          <a:p>
            <a:pPr algn="just">
              <a:buFont typeface="Courier New" panose="02070309020205020404" pitchFamily="49" charset="0"/>
              <a:buChar char="o"/>
            </a:pPr>
            <a:r>
              <a:rPr lang="en-US" sz="1900" dirty="0">
                <a:latin typeface="Barlow" panose="00000500000000000000" pitchFamily="2" charset="0"/>
              </a:rPr>
              <a:t>Good collaboration between the NSO and the ministry of Oil, Gas and Environment (OGE).</a:t>
            </a:r>
          </a:p>
          <a:p>
            <a:pPr marL="0" indent="0" algn="just">
              <a:buNone/>
            </a:pPr>
            <a:endParaRPr lang="en-US" sz="1900" dirty="0">
              <a:latin typeface="Barlow" panose="00000500000000000000" pitchFamily="2" charset="0"/>
            </a:endParaRPr>
          </a:p>
          <a:p>
            <a:pPr algn="just">
              <a:buFont typeface="Courier New" panose="02070309020205020404" pitchFamily="49" charset="0"/>
              <a:buChar char="o"/>
            </a:pPr>
            <a:r>
              <a:rPr lang="en-US" sz="1900" dirty="0">
                <a:latin typeface="Barlow" panose="00000500000000000000" pitchFamily="2" charset="0"/>
              </a:rPr>
              <a:t>Participation in (national, regional and international) Climate Change workshops and Technical assistance received from (</a:t>
            </a:r>
            <a:r>
              <a:rPr lang="en-US" sz="1900" i="1" dirty="0">
                <a:latin typeface="Barlow" panose="00000500000000000000" pitchFamily="2" charset="0"/>
              </a:rPr>
              <a:t>CARICOM,ECLAC, UNSD, </a:t>
            </a:r>
            <a:r>
              <a:rPr lang="en-US" sz="1900" i="1" dirty="0">
                <a:latin typeface="Barlow" panose="00000500000000000000" pitchFamily="2" charset="0"/>
                <a:cs typeface="Times New Roman" pitchFamily="18" charset="0"/>
              </a:rPr>
              <a:t>UNFCCC, FAO, etc.).</a:t>
            </a:r>
          </a:p>
          <a:p>
            <a:pPr algn="just">
              <a:buFont typeface="Courier New" panose="02070309020205020404" pitchFamily="49" charset="0"/>
              <a:buChar char="o"/>
            </a:pPr>
            <a:endParaRPr lang="en-US" sz="1900" dirty="0">
              <a:latin typeface="Barlow" panose="00000500000000000000" pitchFamily="2" charset="0"/>
            </a:endParaRPr>
          </a:p>
          <a:p>
            <a:pPr algn="just">
              <a:buFont typeface="Courier New" panose="02070309020205020404" pitchFamily="49" charset="0"/>
              <a:buChar char="o"/>
            </a:pPr>
            <a:r>
              <a:rPr lang="en-US" sz="1900" dirty="0">
                <a:latin typeface="Barlow" panose="00000500000000000000" pitchFamily="2" charset="0"/>
                <a:cs typeface="Times New Roman" pitchFamily="18" charset="0"/>
              </a:rPr>
              <a:t>Members of various working groups; </a:t>
            </a:r>
          </a:p>
          <a:p>
            <a:pPr algn="just"/>
            <a:r>
              <a:rPr lang="en-US" sz="1900" i="1" dirty="0">
                <a:latin typeface="Barlow" panose="00000500000000000000" pitchFamily="2" charset="0"/>
              </a:rPr>
              <a:t>GBS: Since 2016, member and more recently Vice-chair of the UNSD Expert Group on Environment and Climate Change Statistics (EG-ECCS), since 2017 a member of the Technical Working Group of CARICOMs Environment Statistics and CARICOM SDGs.</a:t>
            </a:r>
          </a:p>
          <a:p>
            <a:pPr algn="just"/>
            <a:r>
              <a:rPr lang="en-US" sz="1900" i="1" dirty="0">
                <a:latin typeface="Barlow" panose="00000500000000000000" pitchFamily="2" charset="0"/>
                <a:cs typeface="Times New Roman" pitchFamily="18" charset="0"/>
              </a:rPr>
              <a:t>Min. of Oil, Gas and Environment: COP meetings, IPCC and UNFCCC workgroups etc</a:t>
            </a:r>
            <a:r>
              <a:rPr lang="en-US" sz="1900" dirty="0">
                <a:latin typeface="Barlow" panose="00000500000000000000" pitchFamily="2" charset="0"/>
                <a:cs typeface="Times New Roman" pitchFamily="18" charset="0"/>
              </a:rPr>
              <a:t>.</a:t>
            </a:r>
          </a:p>
          <a:p>
            <a:pPr algn="just"/>
            <a:endParaRPr lang="en-US" sz="1900" dirty="0">
              <a:latin typeface="Barlow" panose="00000500000000000000" pitchFamily="2" charset="0"/>
              <a:cs typeface="Times New Roman" pitchFamily="18" charset="0"/>
            </a:endParaRPr>
          </a:p>
          <a:p>
            <a:pPr>
              <a:buFont typeface="Courier New" panose="02070309020205020404" pitchFamily="49" charset="0"/>
              <a:buChar char="o"/>
            </a:pPr>
            <a:r>
              <a:rPr lang="en-US" sz="1900" dirty="0">
                <a:latin typeface="Barlow" panose="00000500000000000000" pitchFamily="2" charset="0"/>
              </a:rPr>
              <a:t>Environmental Framework Act (No. 97 of 2020), where in  Article #16 &amp; #17 (data collection)</a:t>
            </a:r>
          </a:p>
          <a:p>
            <a:pPr>
              <a:buFont typeface="Courier New" panose="02070309020205020404" pitchFamily="49" charset="0"/>
              <a:buChar char="o"/>
            </a:pPr>
            <a:endParaRPr lang="en-US" sz="1900" dirty="0">
              <a:latin typeface="Barlow" panose="00000500000000000000" pitchFamily="2" charset="0"/>
            </a:endParaRPr>
          </a:p>
          <a:p>
            <a:pPr>
              <a:buFont typeface="Courier New" panose="02070309020205020404" pitchFamily="49" charset="0"/>
              <a:buChar char="o"/>
            </a:pPr>
            <a:r>
              <a:rPr lang="en-US" sz="1900" dirty="0">
                <a:latin typeface="Barlow" panose="00000500000000000000" pitchFamily="2" charset="0"/>
              </a:rPr>
              <a:t>National Environment Authority as of 2024</a:t>
            </a:r>
          </a:p>
          <a:p>
            <a:pPr>
              <a:buFont typeface="Courier New" panose="02070309020205020404" pitchFamily="49" charset="0"/>
              <a:buChar char="o"/>
            </a:pPr>
            <a:endParaRPr lang="en-US" sz="1900" dirty="0">
              <a:latin typeface="Barlow" panose="00000500000000000000" pitchFamily="2" charset="0"/>
            </a:endParaRPr>
          </a:p>
          <a:p>
            <a:pPr>
              <a:buFont typeface="Courier New" panose="02070309020205020404" pitchFamily="49" charset="0"/>
              <a:buChar char="o"/>
            </a:pPr>
            <a:r>
              <a:rPr lang="en-US" sz="1900" dirty="0">
                <a:latin typeface="Barlow" panose="00000500000000000000" pitchFamily="2" charset="0"/>
              </a:rPr>
              <a:t>Availability of Climate Change Data</a:t>
            </a:r>
            <a:endParaRPr lang="nl-NL" sz="1900" dirty="0"/>
          </a:p>
        </p:txBody>
      </p:sp>
    </p:spTree>
    <p:extLst>
      <p:ext uri="{BB962C8B-B14F-4D97-AF65-F5344CB8AC3E}">
        <p14:creationId xmlns:p14="http://schemas.microsoft.com/office/powerpoint/2010/main" val="416986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1669B-9650-8E91-AE07-C34567608BDE}"/>
              </a:ext>
            </a:extLst>
          </p:cNvPr>
          <p:cNvSpPr>
            <a:spLocks noGrp="1"/>
          </p:cNvSpPr>
          <p:nvPr>
            <p:ph type="title"/>
          </p:nvPr>
        </p:nvSpPr>
        <p:spPr>
          <a:xfrm>
            <a:off x="119743" y="281214"/>
            <a:ext cx="11952514" cy="799646"/>
          </a:xfrm>
          <a:solidFill>
            <a:schemeClr val="accent6">
              <a:lumMod val="40000"/>
              <a:lumOff val="60000"/>
            </a:schemeClr>
          </a:solidFill>
        </p:spPr>
        <p:txBody>
          <a:bodyPr/>
          <a:lstStyle/>
          <a:p>
            <a:pPr algn="ctr"/>
            <a:r>
              <a:rPr lang="en-US" b="1" dirty="0">
                <a:latin typeface="Barlow" panose="00000500000000000000" pitchFamily="2" charset="0"/>
              </a:rPr>
              <a:t>11.Whats next</a:t>
            </a:r>
            <a:endParaRPr lang="nl-NL" b="1" dirty="0">
              <a:latin typeface="Barlow" panose="00000500000000000000" pitchFamily="2" charset="0"/>
            </a:endParaRPr>
          </a:p>
        </p:txBody>
      </p:sp>
      <p:sp>
        <p:nvSpPr>
          <p:cNvPr id="3" name="Content Placeholder 2">
            <a:extLst>
              <a:ext uri="{FF2B5EF4-FFF2-40B4-BE49-F238E27FC236}">
                <a16:creationId xmlns:a16="http://schemas.microsoft.com/office/drawing/2014/main" id="{17100C51-E5FD-F360-CB95-23842155D2FF}"/>
              </a:ext>
            </a:extLst>
          </p:cNvPr>
          <p:cNvSpPr>
            <a:spLocks noGrp="1"/>
          </p:cNvSpPr>
          <p:nvPr>
            <p:ph idx="1"/>
          </p:nvPr>
        </p:nvSpPr>
        <p:spPr>
          <a:xfrm>
            <a:off x="185057" y="1080859"/>
            <a:ext cx="11887200" cy="5635627"/>
          </a:xfrm>
        </p:spPr>
        <p:txBody>
          <a:bodyPr>
            <a:normAutofit fontScale="77500" lnSpcReduction="20000"/>
          </a:bodyPr>
          <a:lstStyle/>
          <a:p>
            <a:pPr>
              <a:buFont typeface="Courier New" panose="02070309020205020404" pitchFamily="49" charset="0"/>
              <a:buChar char="o"/>
            </a:pPr>
            <a:r>
              <a:rPr lang="en-US" dirty="0">
                <a:latin typeface="Barlow" panose="00000500000000000000" pitchFamily="2" charset="0"/>
                <a:cs typeface="Times New Roman" pitchFamily="18" charset="0"/>
              </a:rPr>
              <a:t>The statistical capacity at the government needs to be enhanced/increased through more training especially in the metadata to better understand the Climate Change and SDG indicators</a:t>
            </a:r>
          </a:p>
          <a:p>
            <a:pPr>
              <a:buFont typeface="Courier New" panose="02070309020205020404" pitchFamily="49" charset="0"/>
              <a:buChar char="o"/>
            </a:pPr>
            <a:endParaRPr lang="en-US" dirty="0">
              <a:latin typeface="Barlow" panose="00000500000000000000" pitchFamily="2" charset="0"/>
              <a:cs typeface="Times New Roman" pitchFamily="18" charset="0"/>
            </a:endParaRPr>
          </a:p>
          <a:p>
            <a:pPr>
              <a:buFont typeface="Courier New" panose="02070309020205020404" pitchFamily="49" charset="0"/>
              <a:buChar char="o"/>
            </a:pPr>
            <a:r>
              <a:rPr lang="en-US" dirty="0">
                <a:latin typeface="Barlow" panose="00000500000000000000" pitchFamily="2" charset="0"/>
              </a:rPr>
              <a:t>Have a Geospatial hub (MRV)</a:t>
            </a:r>
          </a:p>
          <a:p>
            <a:pPr>
              <a:buFont typeface="Courier New" panose="02070309020205020404" pitchFamily="49" charset="0"/>
              <a:buChar char="o"/>
            </a:pPr>
            <a:endParaRPr lang="en-US" dirty="0">
              <a:latin typeface="Barlow" panose="00000500000000000000" pitchFamily="2" charset="0"/>
            </a:endParaRPr>
          </a:p>
          <a:p>
            <a:pPr>
              <a:buFont typeface="Courier New" panose="02070309020205020404" pitchFamily="49" charset="0"/>
              <a:buChar char="o"/>
            </a:pPr>
            <a:r>
              <a:rPr lang="en-US" dirty="0">
                <a:latin typeface="Barlow" panose="00000500000000000000" pitchFamily="2" charset="0"/>
              </a:rPr>
              <a:t>Have a comprehensive data management System</a:t>
            </a:r>
          </a:p>
          <a:p>
            <a:pPr>
              <a:buFont typeface="Courier New" panose="02070309020205020404" pitchFamily="49" charset="0"/>
              <a:buChar char="o"/>
            </a:pPr>
            <a:endParaRPr lang="en-US" dirty="0">
              <a:latin typeface="Barlow" panose="00000500000000000000" pitchFamily="2" charset="0"/>
            </a:endParaRPr>
          </a:p>
          <a:p>
            <a:pPr>
              <a:buFont typeface="Courier New" panose="02070309020205020404" pitchFamily="49" charset="0"/>
              <a:buChar char="o"/>
            </a:pPr>
            <a:r>
              <a:rPr lang="en-US" dirty="0">
                <a:latin typeface="Barlow" panose="00000500000000000000" pitchFamily="2" charset="0"/>
              </a:rPr>
              <a:t>Implement de GDS actions</a:t>
            </a:r>
          </a:p>
          <a:p>
            <a:pPr>
              <a:buFont typeface="Courier New" panose="02070309020205020404" pitchFamily="49" charset="0"/>
              <a:buChar char="o"/>
            </a:pPr>
            <a:endParaRPr lang="en-US" dirty="0">
              <a:latin typeface="Barlow" panose="00000500000000000000" pitchFamily="2" charset="0"/>
            </a:endParaRPr>
          </a:p>
          <a:p>
            <a:pPr>
              <a:buFont typeface="Courier New" panose="02070309020205020404" pitchFamily="49" charset="0"/>
              <a:buChar char="o"/>
            </a:pPr>
            <a:r>
              <a:rPr lang="en-US" dirty="0">
                <a:latin typeface="Barlow" panose="00000500000000000000" pitchFamily="2" charset="0"/>
              </a:rPr>
              <a:t>Get access to Green funding</a:t>
            </a:r>
          </a:p>
          <a:p>
            <a:pPr>
              <a:buFont typeface="Courier New" panose="02070309020205020404" pitchFamily="49" charset="0"/>
              <a:buChar char="o"/>
            </a:pPr>
            <a:endParaRPr lang="en-US" dirty="0">
              <a:latin typeface="Barlow" panose="00000500000000000000" pitchFamily="2" charset="0"/>
            </a:endParaRPr>
          </a:p>
          <a:p>
            <a:pPr>
              <a:buFont typeface="Courier New" panose="02070309020205020404" pitchFamily="49" charset="0"/>
              <a:buChar char="o"/>
            </a:pPr>
            <a:r>
              <a:rPr lang="en-US" dirty="0">
                <a:latin typeface="Barlow" panose="00000500000000000000" pitchFamily="2" charset="0"/>
              </a:rPr>
              <a:t>Data Quality Improvement from tier 1 to tier2 (IPCC) before 2028</a:t>
            </a:r>
          </a:p>
          <a:p>
            <a:pPr>
              <a:buFont typeface="Courier New" panose="02070309020205020404" pitchFamily="49" charset="0"/>
              <a:buChar char="o"/>
            </a:pPr>
            <a:endParaRPr lang="en-US" dirty="0">
              <a:latin typeface="Barlow" panose="00000500000000000000" pitchFamily="2" charset="0"/>
            </a:endParaRPr>
          </a:p>
          <a:p>
            <a:pPr>
              <a:buFont typeface="Courier New" panose="02070309020205020404" pitchFamily="49" charset="0"/>
              <a:buChar char="o"/>
            </a:pPr>
            <a:r>
              <a:rPr lang="en-US" dirty="0">
                <a:latin typeface="Barlow" panose="00000500000000000000" pitchFamily="2" charset="0"/>
              </a:rPr>
              <a:t>Collect more Climate Change Statistics indicators in the 12</a:t>
            </a:r>
            <a:r>
              <a:rPr lang="en-US" baseline="30000" dirty="0">
                <a:latin typeface="Barlow" panose="00000500000000000000" pitchFamily="2" charset="0"/>
              </a:rPr>
              <a:t>th</a:t>
            </a:r>
            <a:r>
              <a:rPr lang="en-US" dirty="0">
                <a:latin typeface="Barlow" panose="00000500000000000000" pitchFamily="2" charset="0"/>
              </a:rPr>
              <a:t> Environment Statistics Report</a:t>
            </a:r>
          </a:p>
          <a:p>
            <a:pPr>
              <a:buFont typeface="Courier New" panose="02070309020205020404" pitchFamily="49" charset="0"/>
              <a:buChar char="o"/>
            </a:pPr>
            <a:endParaRPr lang="en-US" dirty="0">
              <a:latin typeface="Barlow" panose="00000500000000000000" pitchFamily="2" charset="0"/>
            </a:endParaRPr>
          </a:p>
          <a:p>
            <a:pPr>
              <a:buFont typeface="Courier New" panose="02070309020205020404" pitchFamily="49" charset="0"/>
              <a:buChar char="o"/>
            </a:pPr>
            <a:r>
              <a:rPr lang="en-US" dirty="0">
                <a:latin typeface="Barlow" panose="00000500000000000000" pitchFamily="2" charset="0"/>
              </a:rPr>
              <a:t>Have our BTR in 2026 (Dependance on GEF Funding for SIDS country)</a:t>
            </a:r>
          </a:p>
          <a:p>
            <a:endParaRPr lang="nl-NL" dirty="0"/>
          </a:p>
        </p:txBody>
      </p:sp>
    </p:spTree>
    <p:extLst>
      <p:ext uri="{BB962C8B-B14F-4D97-AF65-F5344CB8AC3E}">
        <p14:creationId xmlns:p14="http://schemas.microsoft.com/office/powerpoint/2010/main" val="1384673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950CE-3B4F-6126-87E7-E08B1EB75EF8}"/>
              </a:ext>
            </a:extLst>
          </p:cNvPr>
          <p:cNvSpPr>
            <a:spLocks noGrp="1"/>
          </p:cNvSpPr>
          <p:nvPr/>
        </p:nvSpPr>
        <p:spPr>
          <a:xfrm>
            <a:off x="2177142" y="1697061"/>
            <a:ext cx="6555518" cy="4903248"/>
          </a:xfrm>
          <a:prstGeom prst="rect">
            <a:avLst/>
          </a:prstGeom>
        </p:spPr>
        <p:txBody>
          <a:bodyPr vert="horz" lIns="91440" tIns="45720" rIns="91440" bIns="45720" rtlCol="0" anchor="ctr">
            <a:normAutofit lnSpcReduction="10000"/>
          </a:bodyPr>
          <a:lstStyle>
            <a:lvl1pPr algn="l" defTabSz="754380" rtl="0" eaLnBrk="1" latinLnBrk="0" hangingPunct="1">
              <a:lnSpc>
                <a:spcPct val="90000"/>
              </a:lnSpc>
              <a:spcBef>
                <a:spcPct val="0"/>
              </a:spcBef>
              <a:buNone/>
              <a:defRPr sz="3630" kern="1200">
                <a:solidFill>
                  <a:schemeClr val="tx1"/>
                </a:solidFill>
                <a:latin typeface="+mj-lt"/>
                <a:ea typeface="+mj-ea"/>
                <a:cs typeface="+mj-cs"/>
              </a:defRPr>
            </a:lvl1pPr>
          </a:lstStyle>
          <a:p>
            <a:pPr algn="ctr">
              <a:buNone/>
            </a:pPr>
            <a:r>
              <a:rPr lang="en-US" sz="4000" b="1" dirty="0">
                <a:latin typeface="Curlz MT" panose="04040404050702020202" pitchFamily="82" charset="0"/>
              </a:rPr>
              <a:t>BEDANKT</a:t>
            </a:r>
            <a:br>
              <a:rPr lang="en-US" sz="4000" b="1" dirty="0">
                <a:latin typeface="Curlz MT" panose="04040404050702020202" pitchFamily="82" charset="0"/>
              </a:rPr>
            </a:br>
            <a:br>
              <a:rPr lang="en-US" sz="4000" b="1" dirty="0">
                <a:latin typeface="Curlz MT" panose="04040404050702020202" pitchFamily="82" charset="0"/>
              </a:rPr>
            </a:br>
            <a:r>
              <a:rPr lang="en-US" sz="4000" b="1" dirty="0">
                <a:latin typeface="Curlz MT" panose="04040404050702020202" pitchFamily="82" charset="0"/>
              </a:rPr>
              <a:t>Gran Tangi</a:t>
            </a:r>
            <a:br>
              <a:rPr lang="en-US" sz="4000" b="1" dirty="0">
                <a:latin typeface="Curlz MT" panose="04040404050702020202" pitchFamily="82" charset="0"/>
              </a:rPr>
            </a:br>
            <a:br>
              <a:rPr lang="en-US" sz="4000" b="1" dirty="0">
                <a:latin typeface="Curlz MT" panose="04040404050702020202" pitchFamily="82" charset="0"/>
              </a:rPr>
            </a:br>
            <a:r>
              <a:rPr lang="en-US" sz="4000" b="1" dirty="0">
                <a:latin typeface="Curlz MT" panose="04040404050702020202" pitchFamily="82" charset="0"/>
              </a:rPr>
              <a:t>Thank You</a:t>
            </a:r>
            <a:br>
              <a:rPr lang="en-US" sz="4000" b="1" dirty="0">
                <a:latin typeface="Curlz MT" panose="04040404050702020202" pitchFamily="82" charset="0"/>
              </a:rPr>
            </a:br>
            <a:br>
              <a:rPr lang="en-US" sz="4000" b="1" dirty="0">
                <a:latin typeface="Curlz MT" panose="04040404050702020202" pitchFamily="82" charset="0"/>
              </a:rPr>
            </a:br>
            <a:r>
              <a:rPr lang="en-US" sz="4000" b="1" dirty="0">
                <a:latin typeface="Curlz MT" panose="04040404050702020202" pitchFamily="82" charset="0"/>
              </a:rPr>
              <a:t>Gracias</a:t>
            </a:r>
            <a:br>
              <a:rPr lang="en-US" sz="4000" b="1" dirty="0">
                <a:latin typeface="Curlz MT" panose="04040404050702020202" pitchFamily="82" charset="0"/>
              </a:rPr>
            </a:br>
            <a:br>
              <a:rPr lang="en-US" sz="4000" b="1" dirty="0">
                <a:latin typeface="Curlz MT" panose="04040404050702020202" pitchFamily="82" charset="0"/>
              </a:rPr>
            </a:br>
            <a:r>
              <a:rPr lang="en-US" sz="4000" b="1" dirty="0">
                <a:latin typeface="Curlz MT" panose="04040404050702020202" pitchFamily="82" charset="0"/>
              </a:rPr>
              <a:t>Merci Beaucoup</a:t>
            </a:r>
            <a:endParaRPr lang="en-US" sz="4000" dirty="0"/>
          </a:p>
        </p:txBody>
      </p:sp>
      <p:pic>
        <p:nvPicPr>
          <p:cNvPr id="3" name="Picture 2">
            <a:extLst>
              <a:ext uri="{FF2B5EF4-FFF2-40B4-BE49-F238E27FC236}">
                <a16:creationId xmlns:a16="http://schemas.microsoft.com/office/drawing/2014/main" id="{16FEE17F-2CA7-8996-92B7-DCD5BA11DD3C}"/>
              </a:ext>
            </a:extLst>
          </p:cNvPr>
          <p:cNvPicPr>
            <a:picLocks noChangeAspect="1"/>
          </p:cNvPicPr>
          <p:nvPr/>
        </p:nvPicPr>
        <p:blipFill>
          <a:blip r:embed="rId3"/>
          <a:stretch>
            <a:fillRect/>
          </a:stretch>
        </p:blipFill>
        <p:spPr>
          <a:xfrm>
            <a:off x="7468954" y="1697061"/>
            <a:ext cx="3371850" cy="4495800"/>
          </a:xfrm>
          <a:prstGeom prst="rect">
            <a:avLst/>
          </a:prstGeom>
        </p:spPr>
      </p:pic>
      <p:pic>
        <p:nvPicPr>
          <p:cNvPr id="2052" name="Picture 4" descr="SDG 13 - Climate Action">
            <a:extLst>
              <a:ext uri="{FF2B5EF4-FFF2-40B4-BE49-F238E27FC236}">
                <a16:creationId xmlns:a16="http://schemas.microsoft.com/office/drawing/2014/main" id="{6E0304F0-1B80-A62A-6571-23099B6E5D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8171" y="163287"/>
            <a:ext cx="8795657" cy="1372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690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A0A2D-BE17-F10C-8A46-ABB867B8FB03}"/>
              </a:ext>
            </a:extLst>
          </p:cNvPr>
          <p:cNvSpPr>
            <a:spLocks noGrp="1"/>
          </p:cNvSpPr>
          <p:nvPr>
            <p:ph type="title"/>
          </p:nvPr>
        </p:nvSpPr>
        <p:spPr>
          <a:xfrm>
            <a:off x="348343" y="206830"/>
            <a:ext cx="5584372" cy="827996"/>
          </a:xfrm>
          <a:solidFill>
            <a:schemeClr val="accent6">
              <a:lumMod val="40000"/>
              <a:lumOff val="60000"/>
            </a:schemeClr>
          </a:solidFill>
        </p:spPr>
        <p:txBody>
          <a:bodyPr/>
          <a:lstStyle/>
          <a:p>
            <a:pPr algn="ctr"/>
            <a:r>
              <a:rPr lang="en-US" b="1" dirty="0">
                <a:latin typeface="Barlow" panose="00000500000000000000" pitchFamily="2" charset="0"/>
              </a:rPr>
              <a:t>CONTENT</a:t>
            </a:r>
            <a:endParaRPr lang="nl-NL" b="1" dirty="0">
              <a:latin typeface="Barlow" panose="00000500000000000000" pitchFamily="2" charset="0"/>
            </a:endParaRPr>
          </a:p>
        </p:txBody>
      </p:sp>
      <p:sp>
        <p:nvSpPr>
          <p:cNvPr id="7" name="Content Placeholder 2">
            <a:extLst>
              <a:ext uri="{FF2B5EF4-FFF2-40B4-BE49-F238E27FC236}">
                <a16:creationId xmlns:a16="http://schemas.microsoft.com/office/drawing/2014/main" id="{3EC238FE-182B-6A8C-419E-213ADC77DF58}"/>
              </a:ext>
            </a:extLst>
          </p:cNvPr>
          <p:cNvSpPr>
            <a:spLocks noGrp="1"/>
          </p:cNvSpPr>
          <p:nvPr>
            <p:ph idx="1"/>
          </p:nvPr>
        </p:nvSpPr>
        <p:spPr>
          <a:xfrm>
            <a:off x="272143" y="1488167"/>
            <a:ext cx="6487885" cy="5163003"/>
          </a:xfrm>
        </p:spPr>
        <p:txBody>
          <a:bodyPr>
            <a:normAutofit fontScale="92500" lnSpcReduction="10000"/>
          </a:bodyPr>
          <a:lstStyle/>
          <a:p>
            <a:pPr marL="514350" indent="-514350">
              <a:buFont typeface="+mj-lt"/>
              <a:buAutoNum type="arabicPeriod"/>
            </a:pPr>
            <a:r>
              <a:rPr lang="en-US" dirty="0">
                <a:latin typeface="Barlow" panose="00000500000000000000" pitchFamily="2" charset="0"/>
              </a:rPr>
              <a:t>General Overview</a:t>
            </a:r>
          </a:p>
          <a:p>
            <a:pPr marL="514350" indent="-514350">
              <a:buFont typeface="+mj-lt"/>
              <a:buAutoNum type="arabicPeriod"/>
            </a:pPr>
            <a:r>
              <a:rPr lang="en-US" dirty="0">
                <a:latin typeface="Barlow" panose="00000500000000000000" pitchFamily="2" charset="0"/>
              </a:rPr>
              <a:t>Climate Change Commitments</a:t>
            </a:r>
          </a:p>
          <a:p>
            <a:pPr marL="514350" indent="-514350">
              <a:buFont typeface="+mj-lt"/>
              <a:buAutoNum type="arabicPeriod"/>
            </a:pPr>
            <a:r>
              <a:rPr lang="en-US" dirty="0">
                <a:latin typeface="Barlow" panose="00000500000000000000" pitchFamily="2" charset="0"/>
              </a:rPr>
              <a:t>Suriname’s Carbon negative Status </a:t>
            </a:r>
          </a:p>
          <a:p>
            <a:pPr marL="514350" indent="-514350">
              <a:buFont typeface="+mj-lt"/>
              <a:buAutoNum type="arabicPeriod"/>
            </a:pPr>
            <a:r>
              <a:rPr lang="en-US" dirty="0">
                <a:latin typeface="Barlow" panose="00000500000000000000" pitchFamily="2" charset="0"/>
              </a:rPr>
              <a:t>Suriname’s </a:t>
            </a:r>
            <a:r>
              <a:rPr lang="nl-NL" altLang="nl-NL" dirty="0">
                <a:latin typeface="Barlow" panose="00000500000000000000" pitchFamily="2" charset="0"/>
              </a:rPr>
              <a:t>Green Development </a:t>
            </a:r>
            <a:r>
              <a:rPr lang="nl-NL" altLang="nl-NL" dirty="0" err="1">
                <a:latin typeface="Barlow" panose="00000500000000000000" pitchFamily="2" charset="0"/>
              </a:rPr>
              <a:t>Strategy</a:t>
            </a:r>
            <a:r>
              <a:rPr lang="nl-NL" altLang="nl-NL" dirty="0">
                <a:latin typeface="Barlow" panose="00000500000000000000" pitchFamily="2" charset="0"/>
              </a:rPr>
              <a:t> (GDS) 2025-2050</a:t>
            </a:r>
          </a:p>
          <a:p>
            <a:pPr marL="514350" indent="-514350">
              <a:buFont typeface="+mj-lt"/>
              <a:buAutoNum type="arabicPeriod"/>
            </a:pPr>
            <a:r>
              <a:rPr lang="nl-NL" altLang="nl-NL" dirty="0">
                <a:latin typeface="Barlow" panose="00000500000000000000" pitchFamily="2" charset="0"/>
              </a:rPr>
              <a:t>The </a:t>
            </a:r>
            <a:r>
              <a:rPr lang="nl-NL" altLang="nl-NL" dirty="0" err="1">
                <a:latin typeface="Barlow" panose="00000500000000000000" pitchFamily="2" charset="0"/>
              </a:rPr>
              <a:t>Four</a:t>
            </a:r>
            <a:r>
              <a:rPr lang="nl-NL" altLang="nl-NL" dirty="0">
                <a:latin typeface="Barlow" panose="00000500000000000000" pitchFamily="2" charset="0"/>
              </a:rPr>
              <a:t> </a:t>
            </a:r>
            <a:r>
              <a:rPr lang="nl-NL" altLang="nl-NL" dirty="0" err="1">
                <a:latin typeface="Barlow" panose="00000500000000000000" pitchFamily="2" charset="0"/>
              </a:rPr>
              <a:t>Pillars</a:t>
            </a:r>
            <a:r>
              <a:rPr lang="nl-NL" altLang="nl-NL" dirty="0">
                <a:latin typeface="Barlow" panose="00000500000000000000" pitchFamily="2" charset="0"/>
              </a:rPr>
              <a:t> of </a:t>
            </a:r>
            <a:r>
              <a:rPr lang="nl-NL" altLang="nl-NL" dirty="0" err="1">
                <a:latin typeface="Barlow" panose="00000500000000000000" pitchFamily="2" charset="0"/>
              </a:rPr>
              <a:t>the</a:t>
            </a:r>
            <a:r>
              <a:rPr lang="nl-NL" altLang="nl-NL" dirty="0">
                <a:latin typeface="Barlow" panose="00000500000000000000" pitchFamily="2" charset="0"/>
              </a:rPr>
              <a:t> GDS</a:t>
            </a:r>
          </a:p>
          <a:p>
            <a:pPr marL="514350" indent="-514350">
              <a:buFont typeface="+mj-lt"/>
              <a:buAutoNum type="arabicPeriod"/>
            </a:pPr>
            <a:r>
              <a:rPr lang="nl-NL" altLang="nl-NL" dirty="0">
                <a:latin typeface="Barlow" panose="00000500000000000000" pitchFamily="2" charset="0"/>
              </a:rPr>
              <a:t>Outcomes</a:t>
            </a:r>
            <a:r>
              <a:rPr lang="en-US" b="1" dirty="0">
                <a:latin typeface="Barlow" panose="00000500000000000000" pitchFamily="2" charset="0"/>
              </a:rPr>
              <a:t> </a:t>
            </a:r>
            <a:r>
              <a:rPr lang="en-US" dirty="0">
                <a:latin typeface="Barlow" panose="00000500000000000000" pitchFamily="2" charset="0"/>
              </a:rPr>
              <a:t>GDS measured across 3 pillars</a:t>
            </a:r>
          </a:p>
          <a:p>
            <a:pPr marL="514350" indent="-514350">
              <a:buFont typeface="+mj-lt"/>
              <a:buAutoNum type="arabicPeriod"/>
            </a:pPr>
            <a:r>
              <a:rPr lang="nl-NL" altLang="nl-NL" dirty="0" err="1">
                <a:latin typeface="Barlow" panose="00000500000000000000" pitchFamily="2" charset="0"/>
              </a:rPr>
              <a:t>Climate</a:t>
            </a:r>
            <a:r>
              <a:rPr lang="nl-NL" altLang="nl-NL" dirty="0">
                <a:latin typeface="Barlow" panose="00000500000000000000" pitchFamily="2" charset="0"/>
              </a:rPr>
              <a:t> Change Data </a:t>
            </a:r>
            <a:r>
              <a:rPr lang="nl-NL" altLang="nl-NL" dirty="0" err="1">
                <a:latin typeface="Barlow" panose="00000500000000000000" pitchFamily="2" charset="0"/>
              </a:rPr>
              <a:t>Reports</a:t>
            </a:r>
            <a:endParaRPr lang="nl-NL" altLang="nl-NL" dirty="0">
              <a:latin typeface="Barlow" panose="00000500000000000000" pitchFamily="2" charset="0"/>
            </a:endParaRPr>
          </a:p>
          <a:p>
            <a:pPr marL="514350" indent="-514350">
              <a:buFont typeface="+mj-lt"/>
              <a:buAutoNum type="arabicPeriod"/>
            </a:pPr>
            <a:r>
              <a:rPr lang="nl-NL" altLang="nl-NL" dirty="0" err="1">
                <a:latin typeface="Barlow" panose="00000500000000000000" pitchFamily="2" charset="0"/>
              </a:rPr>
              <a:t>Advantages</a:t>
            </a:r>
            <a:endParaRPr lang="nl-NL" altLang="nl-NL" dirty="0">
              <a:latin typeface="Barlow" panose="00000500000000000000" pitchFamily="2" charset="0"/>
            </a:endParaRPr>
          </a:p>
          <a:p>
            <a:pPr marL="514350" indent="-514350">
              <a:buFont typeface="+mj-lt"/>
              <a:buAutoNum type="arabicPeriod"/>
            </a:pPr>
            <a:r>
              <a:rPr lang="nl-NL" altLang="nl-NL" dirty="0" err="1">
                <a:latin typeface="Barlow" panose="00000500000000000000" pitchFamily="2" charset="0"/>
              </a:rPr>
              <a:t>Challenges</a:t>
            </a:r>
            <a:endParaRPr lang="nl-NL" altLang="nl-NL" dirty="0">
              <a:latin typeface="Barlow" panose="00000500000000000000" pitchFamily="2" charset="0"/>
            </a:endParaRPr>
          </a:p>
          <a:p>
            <a:pPr marL="514350" indent="-514350">
              <a:buFont typeface="+mj-lt"/>
              <a:buAutoNum type="arabicPeriod"/>
            </a:pPr>
            <a:r>
              <a:rPr lang="nl-NL" altLang="nl-NL" dirty="0" err="1">
                <a:latin typeface="Barlow" panose="00000500000000000000" pitchFamily="2" charset="0"/>
              </a:rPr>
              <a:t>Whats</a:t>
            </a:r>
            <a:r>
              <a:rPr lang="nl-NL" altLang="nl-NL" dirty="0">
                <a:latin typeface="Barlow" panose="00000500000000000000" pitchFamily="2" charset="0"/>
              </a:rPr>
              <a:t> </a:t>
            </a:r>
            <a:r>
              <a:rPr lang="nl-NL" altLang="nl-NL" dirty="0" err="1">
                <a:latin typeface="Barlow" panose="00000500000000000000" pitchFamily="2" charset="0"/>
              </a:rPr>
              <a:t>Nexts</a:t>
            </a:r>
            <a:endParaRPr lang="nl-NL" b="1" dirty="0">
              <a:latin typeface="Barlow" panose="00000500000000000000" pitchFamily="2" charset="0"/>
            </a:endParaRPr>
          </a:p>
        </p:txBody>
      </p:sp>
      <p:pic>
        <p:nvPicPr>
          <p:cNvPr id="5122" name="Picture 2" descr="No photo description available.">
            <a:extLst>
              <a:ext uri="{FF2B5EF4-FFF2-40B4-BE49-F238E27FC236}">
                <a16:creationId xmlns:a16="http://schemas.microsoft.com/office/drawing/2014/main" id="{DC886649-3DE3-C6DE-934A-59C8571072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1825" y="0"/>
            <a:ext cx="521017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615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B644282E-BF28-4780-6546-4561DC43E106}"/>
              </a:ext>
            </a:extLst>
          </p:cNvPr>
          <p:cNvSpPr/>
          <p:nvPr/>
        </p:nvSpPr>
        <p:spPr>
          <a:xfrm>
            <a:off x="103081" y="1861457"/>
            <a:ext cx="3887231" cy="1132114"/>
          </a:xfrm>
          <a:prstGeom prst="roundRect">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RAINFOREST</a:t>
            </a:r>
          </a:p>
          <a:p>
            <a:r>
              <a:rPr lang="en-US" dirty="0">
                <a:solidFill>
                  <a:schemeClr val="tx1"/>
                </a:solidFill>
              </a:rPr>
              <a:t>Suriname has 15.3 million ha (93%) of Rainforest</a:t>
            </a:r>
            <a:endParaRPr lang="nl-NL" dirty="0">
              <a:solidFill>
                <a:schemeClr val="tx1"/>
              </a:solidFill>
            </a:endParaRPr>
          </a:p>
        </p:txBody>
      </p:sp>
      <p:sp>
        <p:nvSpPr>
          <p:cNvPr id="22" name="Rectangle: Rounded Corners 21">
            <a:extLst>
              <a:ext uri="{FF2B5EF4-FFF2-40B4-BE49-F238E27FC236}">
                <a16:creationId xmlns:a16="http://schemas.microsoft.com/office/drawing/2014/main" id="{45E9C501-27C9-F111-F3B9-8BAE113E124D}"/>
              </a:ext>
            </a:extLst>
          </p:cNvPr>
          <p:cNvSpPr/>
          <p:nvPr/>
        </p:nvSpPr>
        <p:spPr>
          <a:xfrm>
            <a:off x="103082" y="201388"/>
            <a:ext cx="3783118" cy="1305831"/>
          </a:xfrm>
          <a:prstGeom prst="roundRect">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POPULATION AND SIZE</a:t>
            </a:r>
          </a:p>
          <a:p>
            <a:pPr algn="ctr"/>
            <a:r>
              <a:rPr lang="en-US" dirty="0">
                <a:solidFill>
                  <a:schemeClr val="tx1"/>
                </a:solidFill>
              </a:rPr>
              <a:t>Suriname has an area of 163,820 km2 and a population of circa 633,400 </a:t>
            </a:r>
            <a:endParaRPr lang="nl-NL" dirty="0">
              <a:solidFill>
                <a:schemeClr val="tx1"/>
              </a:solidFill>
            </a:endParaRPr>
          </a:p>
        </p:txBody>
      </p:sp>
      <p:pic>
        <p:nvPicPr>
          <p:cNvPr id="25" name="Picture 24">
            <a:extLst>
              <a:ext uri="{FF2B5EF4-FFF2-40B4-BE49-F238E27FC236}">
                <a16:creationId xmlns:a16="http://schemas.microsoft.com/office/drawing/2014/main" id="{6483B1E2-982E-BE46-FCC0-18553BE2655B}"/>
              </a:ext>
            </a:extLst>
          </p:cNvPr>
          <p:cNvPicPr>
            <a:picLocks noChangeAspect="1"/>
          </p:cNvPicPr>
          <p:nvPr/>
        </p:nvPicPr>
        <p:blipFill>
          <a:blip r:embed="rId3"/>
          <a:stretch>
            <a:fillRect/>
          </a:stretch>
        </p:blipFill>
        <p:spPr>
          <a:xfrm>
            <a:off x="2706344" y="1160843"/>
            <a:ext cx="970429" cy="616508"/>
          </a:xfrm>
          <a:prstGeom prst="rect">
            <a:avLst/>
          </a:prstGeom>
        </p:spPr>
      </p:pic>
      <p:sp>
        <p:nvSpPr>
          <p:cNvPr id="26" name="Rectangle: Rounded Corners 25">
            <a:extLst>
              <a:ext uri="{FF2B5EF4-FFF2-40B4-BE49-F238E27FC236}">
                <a16:creationId xmlns:a16="http://schemas.microsoft.com/office/drawing/2014/main" id="{1544AC45-0D05-95FF-864C-9C8C09298144}"/>
              </a:ext>
            </a:extLst>
          </p:cNvPr>
          <p:cNvSpPr/>
          <p:nvPr/>
        </p:nvSpPr>
        <p:spPr>
          <a:xfrm>
            <a:off x="103083" y="3428999"/>
            <a:ext cx="3810551" cy="2950029"/>
          </a:xfrm>
          <a:prstGeom prst="roundRect">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VULNERABILITY</a:t>
            </a:r>
          </a:p>
          <a:p>
            <a:pPr marL="285750" indent="-285750">
              <a:buFont typeface="Arial" panose="020B0604020202020204" pitchFamily="34" charset="0"/>
              <a:buChar char="•"/>
            </a:pPr>
            <a:r>
              <a:rPr lang="en-US" dirty="0">
                <a:solidFill>
                  <a:schemeClr val="tx1"/>
                </a:solidFill>
              </a:rPr>
              <a:t>Suriname has a low-lying coast (80% population), where the major economic activities and infrastructure are concentrated. </a:t>
            </a:r>
          </a:p>
          <a:p>
            <a:pPr marL="285750" indent="-285750">
              <a:buFont typeface="Arial" panose="020B0604020202020204" pitchFamily="34" charset="0"/>
              <a:buChar char="•"/>
            </a:pPr>
            <a:r>
              <a:rPr lang="en-US" dirty="0">
                <a:solidFill>
                  <a:schemeClr val="tx1"/>
                </a:solidFill>
              </a:rPr>
              <a:t>These areas are suffering extensive losses and damages from the effects of climate change</a:t>
            </a:r>
            <a:endParaRPr lang="nl-NL" dirty="0">
              <a:solidFill>
                <a:schemeClr val="tx1"/>
              </a:solidFill>
            </a:endParaRPr>
          </a:p>
        </p:txBody>
      </p:sp>
      <p:pic>
        <p:nvPicPr>
          <p:cNvPr id="30" name="Picture 29">
            <a:extLst>
              <a:ext uri="{FF2B5EF4-FFF2-40B4-BE49-F238E27FC236}">
                <a16:creationId xmlns:a16="http://schemas.microsoft.com/office/drawing/2014/main" id="{6ABEA830-EB23-36CD-BA30-A9FE29B50E83}"/>
              </a:ext>
            </a:extLst>
          </p:cNvPr>
          <p:cNvPicPr>
            <a:picLocks noChangeAspect="1"/>
          </p:cNvPicPr>
          <p:nvPr/>
        </p:nvPicPr>
        <p:blipFill>
          <a:blip r:embed="rId4"/>
          <a:stretch>
            <a:fillRect/>
          </a:stretch>
        </p:blipFill>
        <p:spPr>
          <a:xfrm>
            <a:off x="1576587" y="5893232"/>
            <a:ext cx="1499988" cy="992950"/>
          </a:xfrm>
          <a:prstGeom prst="rect">
            <a:avLst/>
          </a:prstGeom>
        </p:spPr>
      </p:pic>
      <p:sp>
        <p:nvSpPr>
          <p:cNvPr id="31" name="Rectangle: Rounded Corners 30">
            <a:extLst>
              <a:ext uri="{FF2B5EF4-FFF2-40B4-BE49-F238E27FC236}">
                <a16:creationId xmlns:a16="http://schemas.microsoft.com/office/drawing/2014/main" id="{05EC8316-7860-79AC-A7DD-FE5DCE8CC138}"/>
              </a:ext>
            </a:extLst>
          </p:cNvPr>
          <p:cNvSpPr/>
          <p:nvPr/>
        </p:nvSpPr>
        <p:spPr>
          <a:xfrm>
            <a:off x="4107949" y="2407013"/>
            <a:ext cx="3398182" cy="1785257"/>
          </a:xfrm>
          <a:prstGeom prst="roundRect">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CARBON NEGATIVE</a:t>
            </a:r>
          </a:p>
          <a:p>
            <a:pPr algn="ctr"/>
            <a:r>
              <a:rPr lang="en-US" dirty="0">
                <a:solidFill>
                  <a:schemeClr val="tx1"/>
                </a:solidFill>
              </a:rPr>
              <a:t> Suriname is one of the few countries in the world that is Carbon Negative (30-million-ton CO2 or NET 20 million ton each year</a:t>
            </a:r>
            <a:endParaRPr lang="nl-NL" dirty="0">
              <a:solidFill>
                <a:schemeClr val="tx1"/>
              </a:solidFill>
            </a:endParaRPr>
          </a:p>
        </p:txBody>
      </p:sp>
      <p:pic>
        <p:nvPicPr>
          <p:cNvPr id="35" name="Picture 34">
            <a:extLst>
              <a:ext uri="{FF2B5EF4-FFF2-40B4-BE49-F238E27FC236}">
                <a16:creationId xmlns:a16="http://schemas.microsoft.com/office/drawing/2014/main" id="{A09C36EA-80BC-09ED-52B5-3CF29DD14BBA}"/>
              </a:ext>
            </a:extLst>
          </p:cNvPr>
          <p:cNvPicPr>
            <a:picLocks noChangeAspect="1"/>
          </p:cNvPicPr>
          <p:nvPr/>
        </p:nvPicPr>
        <p:blipFill>
          <a:blip r:embed="rId5"/>
          <a:stretch>
            <a:fillRect/>
          </a:stretch>
        </p:blipFill>
        <p:spPr>
          <a:xfrm>
            <a:off x="6837409" y="3803910"/>
            <a:ext cx="971686" cy="779484"/>
          </a:xfrm>
          <a:prstGeom prst="rect">
            <a:avLst/>
          </a:prstGeom>
        </p:spPr>
      </p:pic>
      <p:sp>
        <p:nvSpPr>
          <p:cNvPr id="36" name="Rectangle: Rounded Corners 35">
            <a:extLst>
              <a:ext uri="{FF2B5EF4-FFF2-40B4-BE49-F238E27FC236}">
                <a16:creationId xmlns:a16="http://schemas.microsoft.com/office/drawing/2014/main" id="{155E75AE-A16E-9EED-7E70-BC2E0DE67C8C}"/>
              </a:ext>
            </a:extLst>
          </p:cNvPr>
          <p:cNvSpPr/>
          <p:nvPr/>
        </p:nvSpPr>
        <p:spPr>
          <a:xfrm>
            <a:off x="4216598" y="4522371"/>
            <a:ext cx="3289533" cy="1785257"/>
          </a:xfrm>
          <a:prstGeom prst="roundRect">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CARBON CREDITS</a:t>
            </a:r>
          </a:p>
          <a:p>
            <a:pPr algn="ctr"/>
            <a:r>
              <a:rPr lang="en-US" dirty="0">
                <a:solidFill>
                  <a:schemeClr val="tx1"/>
                </a:solidFill>
              </a:rPr>
              <a:t> Suriname submitted the BUR to the UNFCCC for Vintage (</a:t>
            </a:r>
            <a:r>
              <a:rPr lang="en-US" dirty="0" err="1">
                <a:solidFill>
                  <a:schemeClr val="tx1"/>
                </a:solidFill>
              </a:rPr>
              <a:t>upto</a:t>
            </a:r>
            <a:r>
              <a:rPr lang="en-US" dirty="0">
                <a:solidFill>
                  <a:schemeClr val="tx1"/>
                </a:solidFill>
              </a:rPr>
              <a:t> 2022) 17 </a:t>
            </a:r>
            <a:r>
              <a:rPr lang="en-US" dirty="0" err="1">
                <a:solidFill>
                  <a:schemeClr val="tx1"/>
                </a:solidFill>
              </a:rPr>
              <a:t>Mton</a:t>
            </a:r>
            <a:r>
              <a:rPr lang="en-US" dirty="0">
                <a:solidFill>
                  <a:schemeClr val="tx1"/>
                </a:solidFill>
              </a:rPr>
              <a:t> ( based on reduction)</a:t>
            </a:r>
            <a:endParaRPr lang="nl-NL" dirty="0">
              <a:solidFill>
                <a:schemeClr val="tx1"/>
              </a:solidFill>
            </a:endParaRPr>
          </a:p>
        </p:txBody>
      </p:sp>
      <p:pic>
        <p:nvPicPr>
          <p:cNvPr id="37" name="Picture 36">
            <a:extLst>
              <a:ext uri="{FF2B5EF4-FFF2-40B4-BE49-F238E27FC236}">
                <a16:creationId xmlns:a16="http://schemas.microsoft.com/office/drawing/2014/main" id="{E058F813-15FE-8706-48E3-C9C6B47BE19E}"/>
              </a:ext>
            </a:extLst>
          </p:cNvPr>
          <p:cNvPicPr>
            <a:picLocks noChangeAspect="1"/>
          </p:cNvPicPr>
          <p:nvPr/>
        </p:nvPicPr>
        <p:blipFill>
          <a:blip r:embed="rId6"/>
          <a:stretch>
            <a:fillRect/>
          </a:stretch>
        </p:blipFill>
        <p:spPr>
          <a:xfrm>
            <a:off x="6837409" y="5893232"/>
            <a:ext cx="971686" cy="828791"/>
          </a:xfrm>
          <a:prstGeom prst="rect">
            <a:avLst/>
          </a:prstGeom>
        </p:spPr>
      </p:pic>
      <p:sp>
        <p:nvSpPr>
          <p:cNvPr id="42" name="Rectangle: Rounded Corners 41">
            <a:extLst>
              <a:ext uri="{FF2B5EF4-FFF2-40B4-BE49-F238E27FC236}">
                <a16:creationId xmlns:a16="http://schemas.microsoft.com/office/drawing/2014/main" id="{349E58F1-7BA5-E035-FCCD-6EB46924313A}"/>
              </a:ext>
            </a:extLst>
          </p:cNvPr>
          <p:cNvSpPr/>
          <p:nvPr/>
        </p:nvSpPr>
        <p:spPr>
          <a:xfrm>
            <a:off x="7739532" y="201388"/>
            <a:ext cx="4349385" cy="3831846"/>
          </a:xfrm>
          <a:prstGeom prst="roundRect">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ECONOMY</a:t>
            </a:r>
          </a:p>
          <a:p>
            <a:pPr marL="285750" indent="-285750" algn="just">
              <a:buFont typeface="Wingdings" panose="05000000000000000000" pitchFamily="2" charset="2"/>
              <a:buChar char="§"/>
            </a:pPr>
            <a:r>
              <a:rPr lang="en-US" dirty="0">
                <a:solidFill>
                  <a:schemeClr val="tx1"/>
                </a:solidFill>
              </a:rPr>
              <a:t>Suriname's economy depends on mineral resources, mainly gold and oil and agriculture. </a:t>
            </a:r>
          </a:p>
          <a:p>
            <a:pPr marL="285750" indent="-285750" algn="just">
              <a:buFont typeface="Wingdings" panose="05000000000000000000" pitchFamily="2" charset="2"/>
              <a:buChar char="§"/>
            </a:pPr>
            <a:r>
              <a:rPr lang="en-US" dirty="0">
                <a:solidFill>
                  <a:schemeClr val="tx1"/>
                </a:solidFill>
              </a:rPr>
              <a:t>We are highly dependent on the global market prices for these commodities.</a:t>
            </a:r>
          </a:p>
          <a:p>
            <a:pPr marL="285750" indent="-285750" algn="just">
              <a:buFont typeface="Wingdings" panose="05000000000000000000" pitchFamily="2" charset="2"/>
              <a:buChar char="§"/>
            </a:pPr>
            <a:r>
              <a:rPr lang="en-US" dirty="0">
                <a:solidFill>
                  <a:schemeClr val="tx1"/>
                </a:solidFill>
              </a:rPr>
              <a:t>Suriname faced frequent economic crises and high debt in recent decades that have created and, in principle, continue to create challenges at the socio-economic level.</a:t>
            </a:r>
          </a:p>
        </p:txBody>
      </p:sp>
      <p:sp>
        <p:nvSpPr>
          <p:cNvPr id="43" name="Rectangle: Rounded Corners 42">
            <a:extLst>
              <a:ext uri="{FF2B5EF4-FFF2-40B4-BE49-F238E27FC236}">
                <a16:creationId xmlns:a16="http://schemas.microsoft.com/office/drawing/2014/main" id="{5649FA6A-06AA-914B-0436-1A7D39834FAA}"/>
              </a:ext>
            </a:extLst>
          </p:cNvPr>
          <p:cNvSpPr/>
          <p:nvPr/>
        </p:nvSpPr>
        <p:spPr>
          <a:xfrm>
            <a:off x="7809096" y="4377421"/>
            <a:ext cx="4355608" cy="1930207"/>
          </a:xfrm>
          <a:prstGeom prst="roundRect">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GAS AND OIL</a:t>
            </a:r>
          </a:p>
          <a:p>
            <a:pPr marL="285750" indent="-285750">
              <a:buFont typeface="Arial" panose="020B0604020202020204" pitchFamily="34" charset="0"/>
              <a:buChar char="•"/>
            </a:pPr>
            <a:r>
              <a:rPr lang="en-US" dirty="0">
                <a:solidFill>
                  <a:schemeClr val="tx1"/>
                </a:solidFill>
              </a:rPr>
              <a:t>Since 2019 circa 750 million barrels of reserves</a:t>
            </a:r>
          </a:p>
          <a:p>
            <a:pPr marL="285750" indent="-285750">
              <a:buFont typeface="Arial" panose="020B0604020202020204" pitchFamily="34" charset="0"/>
              <a:buChar char="•"/>
            </a:pPr>
            <a:r>
              <a:rPr lang="en-US" dirty="0">
                <a:solidFill>
                  <a:schemeClr val="tx1"/>
                </a:solidFill>
              </a:rPr>
              <a:t>Offshore oil discoveries: After 2028, Suriname's income  could be between US$ 16 and US$ 26 billion.</a:t>
            </a:r>
            <a:endParaRPr lang="en-US" b="1" dirty="0">
              <a:solidFill>
                <a:schemeClr val="tx1"/>
              </a:solidFill>
            </a:endParaRPr>
          </a:p>
        </p:txBody>
      </p:sp>
      <p:pic>
        <p:nvPicPr>
          <p:cNvPr id="45" name="Picture 44">
            <a:extLst>
              <a:ext uri="{FF2B5EF4-FFF2-40B4-BE49-F238E27FC236}">
                <a16:creationId xmlns:a16="http://schemas.microsoft.com/office/drawing/2014/main" id="{3ADCA424-2886-164C-4695-2887251FB798}"/>
              </a:ext>
            </a:extLst>
          </p:cNvPr>
          <p:cNvPicPr>
            <a:picLocks noChangeAspect="1"/>
          </p:cNvPicPr>
          <p:nvPr/>
        </p:nvPicPr>
        <p:blipFill>
          <a:blip r:embed="rId7"/>
          <a:stretch>
            <a:fillRect/>
          </a:stretch>
        </p:blipFill>
        <p:spPr>
          <a:xfrm>
            <a:off x="11332029" y="3670575"/>
            <a:ext cx="756889" cy="706846"/>
          </a:xfrm>
          <a:prstGeom prst="rect">
            <a:avLst/>
          </a:prstGeom>
        </p:spPr>
      </p:pic>
      <p:pic>
        <p:nvPicPr>
          <p:cNvPr id="47" name="Picture 46">
            <a:extLst>
              <a:ext uri="{FF2B5EF4-FFF2-40B4-BE49-F238E27FC236}">
                <a16:creationId xmlns:a16="http://schemas.microsoft.com/office/drawing/2014/main" id="{C4A4C1AF-4A24-D53C-1972-E1225E7A7913}"/>
              </a:ext>
            </a:extLst>
          </p:cNvPr>
          <p:cNvPicPr>
            <a:picLocks noChangeAspect="1"/>
          </p:cNvPicPr>
          <p:nvPr/>
        </p:nvPicPr>
        <p:blipFill>
          <a:blip r:embed="rId8"/>
          <a:stretch>
            <a:fillRect/>
          </a:stretch>
        </p:blipFill>
        <p:spPr>
          <a:xfrm>
            <a:off x="11187024" y="6185049"/>
            <a:ext cx="1086536" cy="672951"/>
          </a:xfrm>
          <a:prstGeom prst="rect">
            <a:avLst/>
          </a:prstGeom>
        </p:spPr>
      </p:pic>
      <p:sp>
        <p:nvSpPr>
          <p:cNvPr id="48" name="Rectangle: Rounded Corners 47">
            <a:extLst>
              <a:ext uri="{FF2B5EF4-FFF2-40B4-BE49-F238E27FC236}">
                <a16:creationId xmlns:a16="http://schemas.microsoft.com/office/drawing/2014/main" id="{A0DA1519-C671-3987-E9AF-0816B55A5CD8}"/>
              </a:ext>
            </a:extLst>
          </p:cNvPr>
          <p:cNvSpPr/>
          <p:nvPr/>
        </p:nvSpPr>
        <p:spPr>
          <a:xfrm>
            <a:off x="4107949" y="44458"/>
            <a:ext cx="3347279" cy="436046"/>
          </a:xfrm>
          <a:prstGeom prst="roundRect">
            <a:avLst/>
          </a:prstGeom>
          <a:solidFill>
            <a:schemeClr val="accent6">
              <a:lumMod val="40000"/>
              <a:lumOff val="6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GENERAL OVERVIEW SURINAME</a:t>
            </a:r>
          </a:p>
        </p:txBody>
      </p:sp>
      <p:pic>
        <p:nvPicPr>
          <p:cNvPr id="49" name="Picture 48">
            <a:extLst>
              <a:ext uri="{FF2B5EF4-FFF2-40B4-BE49-F238E27FC236}">
                <a16:creationId xmlns:a16="http://schemas.microsoft.com/office/drawing/2014/main" id="{3BC99806-3148-2FBB-42B1-88AB19B9596E}"/>
              </a:ext>
            </a:extLst>
          </p:cNvPr>
          <p:cNvPicPr>
            <a:picLocks noChangeAspect="1"/>
          </p:cNvPicPr>
          <p:nvPr/>
        </p:nvPicPr>
        <p:blipFill>
          <a:blip r:embed="rId9"/>
          <a:stretch>
            <a:fillRect/>
          </a:stretch>
        </p:blipFill>
        <p:spPr>
          <a:xfrm>
            <a:off x="3464836" y="6006701"/>
            <a:ext cx="1086535" cy="724356"/>
          </a:xfrm>
          <a:prstGeom prst="rect">
            <a:avLst/>
          </a:prstGeom>
        </p:spPr>
      </p:pic>
      <p:pic>
        <p:nvPicPr>
          <p:cNvPr id="5" name="Picture 4">
            <a:extLst>
              <a:ext uri="{FF2B5EF4-FFF2-40B4-BE49-F238E27FC236}">
                <a16:creationId xmlns:a16="http://schemas.microsoft.com/office/drawing/2014/main" id="{806256D8-F4F1-9AF9-D118-A90E946377D6}"/>
              </a:ext>
            </a:extLst>
          </p:cNvPr>
          <p:cNvPicPr>
            <a:picLocks noChangeAspect="1"/>
          </p:cNvPicPr>
          <p:nvPr/>
        </p:nvPicPr>
        <p:blipFill>
          <a:blip r:embed="rId10"/>
          <a:stretch>
            <a:fillRect/>
          </a:stretch>
        </p:blipFill>
        <p:spPr>
          <a:xfrm>
            <a:off x="2343662" y="2672851"/>
            <a:ext cx="1440140" cy="571091"/>
          </a:xfrm>
          <a:prstGeom prst="rect">
            <a:avLst/>
          </a:prstGeom>
        </p:spPr>
      </p:pic>
      <p:sp>
        <p:nvSpPr>
          <p:cNvPr id="7" name="Rectangle: Rounded Corners 6">
            <a:extLst>
              <a:ext uri="{FF2B5EF4-FFF2-40B4-BE49-F238E27FC236}">
                <a16:creationId xmlns:a16="http://schemas.microsoft.com/office/drawing/2014/main" id="{117D2677-5DD7-3A8D-7793-01F4A8F9DEFB}"/>
              </a:ext>
            </a:extLst>
          </p:cNvPr>
          <p:cNvSpPr/>
          <p:nvPr/>
        </p:nvSpPr>
        <p:spPr>
          <a:xfrm>
            <a:off x="4107949" y="592582"/>
            <a:ext cx="3455928" cy="1699595"/>
          </a:xfrm>
          <a:prstGeom prst="roundRect">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600" b="1" dirty="0">
                <a:solidFill>
                  <a:schemeClr val="tx1"/>
                </a:solidFill>
              </a:rPr>
              <a:t>Suriname is a SIDS country</a:t>
            </a:r>
          </a:p>
          <a:p>
            <a:pPr algn="just"/>
            <a:r>
              <a:rPr lang="en-US" sz="1600" dirty="0">
                <a:solidFill>
                  <a:schemeClr val="tx1"/>
                </a:solidFill>
              </a:rPr>
              <a:t>small size, remoteness, fragile ecosystems, dependence on imports, vulnerability to external economic shocks, and high susceptibility to climate change impacts like sea level rise and extreme weather.</a:t>
            </a:r>
            <a:endParaRPr lang="nl-NL" sz="1600" dirty="0">
              <a:solidFill>
                <a:schemeClr val="tx1"/>
              </a:solidFill>
            </a:endParaRPr>
          </a:p>
        </p:txBody>
      </p:sp>
    </p:spTree>
    <p:extLst>
      <p:ext uri="{BB962C8B-B14F-4D97-AF65-F5344CB8AC3E}">
        <p14:creationId xmlns:p14="http://schemas.microsoft.com/office/powerpoint/2010/main" val="615045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78F14-9219-6C73-D84F-D2DE1BE545CA}"/>
              </a:ext>
            </a:extLst>
          </p:cNvPr>
          <p:cNvSpPr>
            <a:spLocks noGrp="1"/>
          </p:cNvSpPr>
          <p:nvPr>
            <p:ph type="title"/>
          </p:nvPr>
        </p:nvSpPr>
        <p:spPr>
          <a:xfrm>
            <a:off x="233004" y="122366"/>
            <a:ext cx="9089844" cy="810532"/>
          </a:xfrm>
          <a:solidFill>
            <a:schemeClr val="accent6">
              <a:lumMod val="40000"/>
              <a:lumOff val="60000"/>
            </a:schemeClr>
          </a:solidFill>
          <a:ln>
            <a:solidFill>
              <a:schemeClr val="accent6">
                <a:lumMod val="40000"/>
                <a:lumOff val="60000"/>
              </a:schemeClr>
            </a:solidFill>
          </a:ln>
        </p:spPr>
        <p:txBody>
          <a:bodyPr/>
          <a:lstStyle/>
          <a:p>
            <a:r>
              <a:rPr lang="en-US" dirty="0"/>
              <a:t>2.Climate Change Commitments</a:t>
            </a:r>
            <a:endParaRPr lang="nl-NL" dirty="0"/>
          </a:p>
        </p:txBody>
      </p:sp>
      <p:sp>
        <p:nvSpPr>
          <p:cNvPr id="8" name="Content Placeholder 2">
            <a:extLst>
              <a:ext uri="{FF2B5EF4-FFF2-40B4-BE49-F238E27FC236}">
                <a16:creationId xmlns:a16="http://schemas.microsoft.com/office/drawing/2014/main" id="{9B964191-2C90-31F4-E120-6438AAA05BC7}"/>
              </a:ext>
            </a:extLst>
          </p:cNvPr>
          <p:cNvSpPr>
            <a:spLocks noGrp="1"/>
          </p:cNvSpPr>
          <p:nvPr>
            <p:ph idx="1"/>
          </p:nvPr>
        </p:nvSpPr>
        <p:spPr>
          <a:xfrm>
            <a:off x="233004" y="1197253"/>
            <a:ext cx="10515600" cy="2193405"/>
          </a:xfrm>
        </p:spPr>
        <p:txBody>
          <a:bodyPr>
            <a:normAutofit/>
          </a:bodyPr>
          <a:lstStyle/>
          <a:p>
            <a:pPr marL="0" indent="0" algn="just">
              <a:buNone/>
            </a:pPr>
            <a:r>
              <a:rPr lang="en-US" sz="1800" b="1" dirty="0">
                <a:latin typeface="Barlow" panose="00000500000000000000" pitchFamily="2" charset="0"/>
              </a:rPr>
              <a:t>The Republic of Suriname has ratified </a:t>
            </a:r>
          </a:p>
          <a:p>
            <a:pPr algn="just">
              <a:buFont typeface="Courier New" panose="02070309020205020404" pitchFamily="49" charset="0"/>
              <a:buChar char="o"/>
            </a:pPr>
            <a:r>
              <a:rPr lang="en-US" sz="1800" dirty="0">
                <a:latin typeface="Barlow" panose="00000500000000000000" pitchFamily="2" charset="0"/>
              </a:rPr>
              <a:t>The United Nations Framework Convention on Climate Change (UNFCCC) (1997);</a:t>
            </a:r>
          </a:p>
          <a:p>
            <a:pPr algn="just">
              <a:buFont typeface="Courier New" panose="02070309020205020404" pitchFamily="49" charset="0"/>
              <a:buChar char="o"/>
            </a:pPr>
            <a:r>
              <a:rPr lang="en-US" sz="1800" dirty="0">
                <a:latin typeface="Barlow" panose="00000500000000000000" pitchFamily="2" charset="0"/>
              </a:rPr>
              <a:t>The Kyoto Protocol to the United Nations Framework Convention on Climate Change (1997); </a:t>
            </a:r>
            <a:endParaRPr lang="nl-NL" sz="1800" dirty="0">
              <a:latin typeface="Barlow" panose="00000500000000000000" pitchFamily="2" charset="0"/>
            </a:endParaRPr>
          </a:p>
          <a:p>
            <a:pPr lvl="0">
              <a:buFont typeface="Courier New" panose="02070309020205020404" pitchFamily="49" charset="0"/>
              <a:buChar char="o"/>
            </a:pPr>
            <a:r>
              <a:rPr lang="en-US" sz="1800" dirty="0">
                <a:latin typeface="Barlow" panose="00000500000000000000" pitchFamily="2" charset="0"/>
              </a:rPr>
              <a:t>The Paris Agreement for Climate Change (2016). </a:t>
            </a:r>
            <a:endParaRPr lang="nl-NL" sz="1800" dirty="0">
              <a:latin typeface="Barlow" panose="00000500000000000000" pitchFamily="2" charset="0"/>
            </a:endParaRPr>
          </a:p>
          <a:p>
            <a:pPr algn="just"/>
            <a:endParaRPr lang="nl-NL" dirty="0">
              <a:latin typeface="Barlow" panose="00000500000000000000" pitchFamily="2" charset="0"/>
            </a:endParaRPr>
          </a:p>
        </p:txBody>
      </p:sp>
      <p:cxnSp>
        <p:nvCxnSpPr>
          <p:cNvPr id="4" name="Straight Connector 3">
            <a:extLst>
              <a:ext uri="{FF2B5EF4-FFF2-40B4-BE49-F238E27FC236}">
                <a16:creationId xmlns:a16="http://schemas.microsoft.com/office/drawing/2014/main" id="{31803C55-2E33-36A7-5DE8-94B3A4DD12BD}"/>
              </a:ext>
            </a:extLst>
          </p:cNvPr>
          <p:cNvCxnSpPr>
            <a:cxnSpLocks/>
          </p:cNvCxnSpPr>
          <p:nvPr/>
        </p:nvCxnSpPr>
        <p:spPr>
          <a:xfrm flipV="1">
            <a:off x="87086" y="4689499"/>
            <a:ext cx="12073742" cy="58701"/>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B9156073-D9FC-0679-12EF-269290377677}"/>
              </a:ext>
            </a:extLst>
          </p:cNvPr>
          <p:cNvSpPr/>
          <p:nvPr/>
        </p:nvSpPr>
        <p:spPr>
          <a:xfrm>
            <a:off x="87086" y="4222371"/>
            <a:ext cx="751114" cy="293914"/>
          </a:xfrm>
          <a:prstGeom prst="rect">
            <a:avLst/>
          </a:prstGeom>
          <a:solidFill>
            <a:srgbClr val="59CB95"/>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2005</a:t>
            </a:r>
            <a:endParaRPr lang="nl-NL" dirty="0">
              <a:ln w="0"/>
              <a:solidFill>
                <a:schemeClr val="tx1"/>
              </a:solidFill>
              <a:effectLst>
                <a:outerShdw blurRad="38100" dist="19050" dir="2700000" algn="tl" rotWithShape="0">
                  <a:schemeClr val="dk1">
                    <a:alpha val="40000"/>
                  </a:schemeClr>
                </a:outerShdw>
              </a:effectLst>
            </a:endParaRPr>
          </a:p>
        </p:txBody>
      </p:sp>
      <p:sp>
        <p:nvSpPr>
          <p:cNvPr id="7" name="Rectangle 6">
            <a:extLst>
              <a:ext uri="{FF2B5EF4-FFF2-40B4-BE49-F238E27FC236}">
                <a16:creationId xmlns:a16="http://schemas.microsoft.com/office/drawing/2014/main" id="{AD64BF87-AC88-C82C-12A8-484869135370}"/>
              </a:ext>
            </a:extLst>
          </p:cNvPr>
          <p:cNvSpPr/>
          <p:nvPr/>
        </p:nvSpPr>
        <p:spPr>
          <a:xfrm>
            <a:off x="9322848" y="4229673"/>
            <a:ext cx="1527386" cy="293914"/>
          </a:xfrm>
          <a:prstGeom prst="rect">
            <a:avLst/>
          </a:prstGeom>
          <a:solidFill>
            <a:srgbClr val="59CB95"/>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2023</a:t>
            </a:r>
            <a:endParaRPr lang="nl-NL" dirty="0">
              <a:ln w="0"/>
              <a:solidFill>
                <a:schemeClr val="tx1"/>
              </a:solidFill>
              <a:effectLst>
                <a:outerShdw blurRad="38100" dist="19050" dir="2700000" algn="tl" rotWithShape="0">
                  <a:schemeClr val="dk1">
                    <a:alpha val="40000"/>
                  </a:schemeClr>
                </a:outerShdw>
              </a:effectLst>
            </a:endParaRPr>
          </a:p>
        </p:txBody>
      </p:sp>
      <p:sp>
        <p:nvSpPr>
          <p:cNvPr id="11" name="Rectangle 10">
            <a:extLst>
              <a:ext uri="{FF2B5EF4-FFF2-40B4-BE49-F238E27FC236}">
                <a16:creationId xmlns:a16="http://schemas.microsoft.com/office/drawing/2014/main" id="{675E9BE2-EFE0-084D-5772-B7AAB1F1CDD5}"/>
              </a:ext>
            </a:extLst>
          </p:cNvPr>
          <p:cNvSpPr/>
          <p:nvPr/>
        </p:nvSpPr>
        <p:spPr>
          <a:xfrm>
            <a:off x="6820386" y="4224785"/>
            <a:ext cx="1153167" cy="293914"/>
          </a:xfrm>
          <a:prstGeom prst="rect">
            <a:avLst/>
          </a:prstGeom>
          <a:solidFill>
            <a:srgbClr val="59CB95"/>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2021</a:t>
            </a:r>
            <a:endParaRPr lang="nl-NL" dirty="0">
              <a:ln w="0"/>
              <a:solidFill>
                <a:schemeClr val="tx1"/>
              </a:solidFill>
              <a:effectLst>
                <a:outerShdw blurRad="38100" dist="19050" dir="2700000" algn="tl" rotWithShape="0">
                  <a:schemeClr val="dk1">
                    <a:alpha val="40000"/>
                  </a:schemeClr>
                </a:outerShdw>
              </a:effectLst>
            </a:endParaRPr>
          </a:p>
        </p:txBody>
      </p:sp>
      <p:sp>
        <p:nvSpPr>
          <p:cNvPr id="12" name="Rectangle 11">
            <a:extLst>
              <a:ext uri="{FF2B5EF4-FFF2-40B4-BE49-F238E27FC236}">
                <a16:creationId xmlns:a16="http://schemas.microsoft.com/office/drawing/2014/main" id="{F9BB1AB3-9484-23D8-3052-7E5702BE7069}"/>
              </a:ext>
            </a:extLst>
          </p:cNvPr>
          <p:cNvSpPr/>
          <p:nvPr/>
        </p:nvSpPr>
        <p:spPr>
          <a:xfrm>
            <a:off x="5387586" y="4222371"/>
            <a:ext cx="1215105" cy="293914"/>
          </a:xfrm>
          <a:prstGeom prst="rect">
            <a:avLst/>
          </a:prstGeom>
          <a:solidFill>
            <a:srgbClr val="59CB95"/>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2020</a:t>
            </a:r>
            <a:endParaRPr lang="nl-NL" dirty="0">
              <a:ln w="0"/>
              <a:solidFill>
                <a:schemeClr val="tx1"/>
              </a:solidFill>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C168CA54-9AF1-6A6E-9F31-9798FE0D4378}"/>
              </a:ext>
            </a:extLst>
          </p:cNvPr>
          <p:cNvSpPr/>
          <p:nvPr/>
        </p:nvSpPr>
        <p:spPr>
          <a:xfrm>
            <a:off x="4337625" y="4223041"/>
            <a:ext cx="751114" cy="293914"/>
          </a:xfrm>
          <a:prstGeom prst="rect">
            <a:avLst/>
          </a:prstGeom>
          <a:solidFill>
            <a:srgbClr val="59CB95"/>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2019</a:t>
            </a:r>
            <a:endParaRPr lang="nl-NL" dirty="0">
              <a:ln w="0"/>
              <a:solidFill>
                <a:schemeClr val="tx1"/>
              </a:solidFill>
              <a:effectLst>
                <a:outerShdw blurRad="38100" dist="19050" dir="2700000" algn="tl" rotWithShape="0">
                  <a:schemeClr val="dk1">
                    <a:alpha val="40000"/>
                  </a:schemeClr>
                </a:outerShdw>
              </a:effectLst>
            </a:endParaRPr>
          </a:p>
        </p:txBody>
      </p:sp>
      <p:sp>
        <p:nvSpPr>
          <p:cNvPr id="14" name="Rectangle 13">
            <a:extLst>
              <a:ext uri="{FF2B5EF4-FFF2-40B4-BE49-F238E27FC236}">
                <a16:creationId xmlns:a16="http://schemas.microsoft.com/office/drawing/2014/main" id="{E8C29B21-722A-B0E6-EA9D-84819DEF554F}"/>
              </a:ext>
            </a:extLst>
          </p:cNvPr>
          <p:cNvSpPr/>
          <p:nvPr/>
        </p:nvSpPr>
        <p:spPr>
          <a:xfrm>
            <a:off x="1045717" y="4222371"/>
            <a:ext cx="1147356" cy="293914"/>
          </a:xfrm>
          <a:prstGeom prst="rect">
            <a:avLst/>
          </a:prstGeom>
          <a:solidFill>
            <a:srgbClr val="59CB95"/>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2015</a:t>
            </a:r>
            <a:endParaRPr lang="nl-NL" dirty="0">
              <a:ln w="0"/>
              <a:solidFill>
                <a:schemeClr val="tx1"/>
              </a:solidFill>
              <a:effectLst>
                <a:outerShdw blurRad="38100" dist="19050" dir="2700000" algn="tl" rotWithShape="0">
                  <a:schemeClr val="dk1">
                    <a:alpha val="40000"/>
                  </a:schemeClr>
                </a:outerShdw>
              </a:effectLst>
            </a:endParaRPr>
          </a:p>
        </p:txBody>
      </p:sp>
      <p:sp>
        <p:nvSpPr>
          <p:cNvPr id="16" name="Rectangle 15">
            <a:extLst>
              <a:ext uri="{FF2B5EF4-FFF2-40B4-BE49-F238E27FC236}">
                <a16:creationId xmlns:a16="http://schemas.microsoft.com/office/drawing/2014/main" id="{05D0E112-30E4-4449-9BAD-8F486FEB74A6}"/>
              </a:ext>
            </a:extLst>
          </p:cNvPr>
          <p:cNvSpPr/>
          <p:nvPr/>
        </p:nvSpPr>
        <p:spPr>
          <a:xfrm>
            <a:off x="3345601" y="4222371"/>
            <a:ext cx="751114" cy="293914"/>
          </a:xfrm>
          <a:prstGeom prst="rect">
            <a:avLst/>
          </a:prstGeom>
          <a:solidFill>
            <a:srgbClr val="59CB95"/>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2018</a:t>
            </a:r>
            <a:endParaRPr lang="nl-NL" dirty="0">
              <a:ln w="0"/>
              <a:solidFill>
                <a:schemeClr val="tx1"/>
              </a:solidFill>
              <a:effectLst>
                <a:outerShdw blurRad="38100" dist="19050" dir="2700000" algn="tl" rotWithShape="0">
                  <a:schemeClr val="dk1">
                    <a:alpha val="40000"/>
                  </a:schemeClr>
                </a:outerShdw>
              </a:effectLst>
            </a:endParaRPr>
          </a:p>
        </p:txBody>
      </p:sp>
      <p:sp>
        <p:nvSpPr>
          <p:cNvPr id="17" name="Flowchart: Connector 16">
            <a:extLst>
              <a:ext uri="{FF2B5EF4-FFF2-40B4-BE49-F238E27FC236}">
                <a16:creationId xmlns:a16="http://schemas.microsoft.com/office/drawing/2014/main" id="{2B7C6B6D-FECE-1FDF-C9B4-7122997ED482}"/>
              </a:ext>
            </a:extLst>
          </p:cNvPr>
          <p:cNvSpPr/>
          <p:nvPr/>
        </p:nvSpPr>
        <p:spPr>
          <a:xfrm>
            <a:off x="261087" y="4622063"/>
            <a:ext cx="231980" cy="255586"/>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tangle 18">
            <a:extLst>
              <a:ext uri="{FF2B5EF4-FFF2-40B4-BE49-F238E27FC236}">
                <a16:creationId xmlns:a16="http://schemas.microsoft.com/office/drawing/2014/main" id="{BDB11BF8-0A2D-0F0B-B122-F9354CF6BF89}"/>
              </a:ext>
            </a:extLst>
          </p:cNvPr>
          <p:cNvSpPr/>
          <p:nvPr/>
        </p:nvSpPr>
        <p:spPr>
          <a:xfrm>
            <a:off x="11122924" y="4238585"/>
            <a:ext cx="751114" cy="293914"/>
          </a:xfrm>
          <a:prstGeom prst="rect">
            <a:avLst/>
          </a:prstGeom>
          <a:solidFill>
            <a:srgbClr val="59CB95"/>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2025</a:t>
            </a:r>
            <a:endParaRPr lang="nl-NL" dirty="0">
              <a:ln w="0"/>
              <a:solidFill>
                <a:schemeClr val="tx1"/>
              </a:solidFill>
              <a:effectLst>
                <a:outerShdw blurRad="38100" dist="19050" dir="2700000" algn="tl" rotWithShape="0">
                  <a:schemeClr val="dk1">
                    <a:alpha val="40000"/>
                  </a:schemeClr>
                </a:outerShdw>
              </a:effectLst>
            </a:endParaRPr>
          </a:p>
        </p:txBody>
      </p:sp>
      <p:sp>
        <p:nvSpPr>
          <p:cNvPr id="20" name="Flowchart: Connector 19">
            <a:extLst>
              <a:ext uri="{FF2B5EF4-FFF2-40B4-BE49-F238E27FC236}">
                <a16:creationId xmlns:a16="http://schemas.microsoft.com/office/drawing/2014/main" id="{2A4A2A19-804B-E4D0-59D0-F9CD12526FF0}"/>
              </a:ext>
            </a:extLst>
          </p:cNvPr>
          <p:cNvSpPr/>
          <p:nvPr/>
        </p:nvSpPr>
        <p:spPr>
          <a:xfrm>
            <a:off x="1098010" y="4613880"/>
            <a:ext cx="231980" cy="255586"/>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Flowchart: Connector 20">
            <a:extLst>
              <a:ext uri="{FF2B5EF4-FFF2-40B4-BE49-F238E27FC236}">
                <a16:creationId xmlns:a16="http://schemas.microsoft.com/office/drawing/2014/main" id="{66A62D04-79C4-A77A-4FCB-D258EBACE662}"/>
              </a:ext>
            </a:extLst>
          </p:cNvPr>
          <p:cNvSpPr/>
          <p:nvPr/>
        </p:nvSpPr>
        <p:spPr>
          <a:xfrm>
            <a:off x="6207496" y="4581470"/>
            <a:ext cx="231980" cy="255586"/>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Flowchart: Connector 21">
            <a:extLst>
              <a:ext uri="{FF2B5EF4-FFF2-40B4-BE49-F238E27FC236}">
                <a16:creationId xmlns:a16="http://schemas.microsoft.com/office/drawing/2014/main" id="{C0B36E8E-EBFA-6081-3135-25C15138C587}"/>
              </a:ext>
            </a:extLst>
          </p:cNvPr>
          <p:cNvSpPr/>
          <p:nvPr/>
        </p:nvSpPr>
        <p:spPr>
          <a:xfrm>
            <a:off x="1762657" y="4613880"/>
            <a:ext cx="231980" cy="255586"/>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Flowchart: Connector 22">
            <a:extLst>
              <a:ext uri="{FF2B5EF4-FFF2-40B4-BE49-F238E27FC236}">
                <a16:creationId xmlns:a16="http://schemas.microsoft.com/office/drawing/2014/main" id="{39D2EE52-7311-51C6-6AFD-C70044275FAE}"/>
              </a:ext>
            </a:extLst>
          </p:cNvPr>
          <p:cNvSpPr/>
          <p:nvPr/>
        </p:nvSpPr>
        <p:spPr>
          <a:xfrm>
            <a:off x="3625165" y="4581470"/>
            <a:ext cx="231980" cy="255586"/>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tangle: Rounded Corners 23">
            <a:extLst>
              <a:ext uri="{FF2B5EF4-FFF2-40B4-BE49-F238E27FC236}">
                <a16:creationId xmlns:a16="http://schemas.microsoft.com/office/drawing/2014/main" id="{1B396878-2979-F512-9379-25D4688957B8}"/>
              </a:ext>
            </a:extLst>
          </p:cNvPr>
          <p:cNvSpPr/>
          <p:nvPr/>
        </p:nvSpPr>
        <p:spPr>
          <a:xfrm>
            <a:off x="-132292" y="4852707"/>
            <a:ext cx="1230302" cy="91678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00" dirty="0">
                <a:solidFill>
                  <a:schemeClr val="tx1"/>
                </a:solidFill>
                <a:latin typeface="Barlow" panose="00000500000000000000" pitchFamily="2" charset="0"/>
              </a:rPr>
              <a:t>First </a:t>
            </a:r>
          </a:p>
          <a:p>
            <a:pPr algn="ctr"/>
            <a:r>
              <a:rPr lang="nl-NL" sz="1000" dirty="0">
                <a:solidFill>
                  <a:schemeClr val="tx1"/>
                </a:solidFill>
                <a:latin typeface="Barlow" panose="00000500000000000000" pitchFamily="2" charset="0"/>
              </a:rPr>
              <a:t>National </a:t>
            </a:r>
          </a:p>
          <a:p>
            <a:pPr algn="ctr"/>
            <a:r>
              <a:rPr lang="nl-NL" sz="1000" dirty="0">
                <a:solidFill>
                  <a:schemeClr val="tx1"/>
                </a:solidFill>
                <a:latin typeface="Barlow" panose="00000500000000000000" pitchFamily="2" charset="0"/>
              </a:rPr>
              <a:t>Communication </a:t>
            </a:r>
            <a:r>
              <a:rPr lang="nl-NL" sz="1000" b="1" dirty="0">
                <a:solidFill>
                  <a:schemeClr val="tx1"/>
                </a:solidFill>
                <a:latin typeface="Barlow" panose="00000500000000000000" pitchFamily="2" charset="0"/>
              </a:rPr>
              <a:t>(FNC)</a:t>
            </a:r>
            <a:endParaRPr lang="nl-NL" sz="1000" b="1" dirty="0">
              <a:latin typeface="Barlow" panose="00000500000000000000" pitchFamily="2" charset="0"/>
            </a:endParaRPr>
          </a:p>
        </p:txBody>
      </p:sp>
      <p:sp>
        <p:nvSpPr>
          <p:cNvPr id="25" name="Rectangle: Rounded Corners 24">
            <a:extLst>
              <a:ext uri="{FF2B5EF4-FFF2-40B4-BE49-F238E27FC236}">
                <a16:creationId xmlns:a16="http://schemas.microsoft.com/office/drawing/2014/main" id="{DDD5F11C-DA44-71A3-A8CD-0D913B20330A}"/>
              </a:ext>
            </a:extLst>
          </p:cNvPr>
          <p:cNvSpPr/>
          <p:nvPr/>
        </p:nvSpPr>
        <p:spPr>
          <a:xfrm>
            <a:off x="691498" y="4936419"/>
            <a:ext cx="1032504" cy="15759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Barlow" panose="00000500000000000000" pitchFamily="2" charset="0"/>
              </a:rPr>
              <a:t>First National </a:t>
            </a:r>
          </a:p>
          <a:p>
            <a:pPr algn="ctr"/>
            <a:r>
              <a:rPr lang="en-US" sz="1000" dirty="0">
                <a:solidFill>
                  <a:schemeClr val="tx1"/>
                </a:solidFill>
                <a:latin typeface="Barlow" panose="00000500000000000000" pitchFamily="2" charset="0"/>
              </a:rPr>
              <a:t>Climate </a:t>
            </a:r>
          </a:p>
          <a:p>
            <a:pPr algn="ctr"/>
            <a:r>
              <a:rPr lang="en-US" sz="1000" dirty="0">
                <a:solidFill>
                  <a:schemeClr val="tx1"/>
                </a:solidFill>
                <a:latin typeface="Barlow" panose="00000500000000000000" pitchFamily="2" charset="0"/>
              </a:rPr>
              <a:t>Change </a:t>
            </a:r>
          </a:p>
          <a:p>
            <a:pPr algn="ctr"/>
            <a:r>
              <a:rPr lang="en-US" sz="1000" dirty="0">
                <a:solidFill>
                  <a:schemeClr val="tx1"/>
                </a:solidFill>
                <a:latin typeface="Barlow" panose="00000500000000000000" pitchFamily="2" charset="0"/>
              </a:rPr>
              <a:t>Policy, </a:t>
            </a:r>
          </a:p>
          <a:p>
            <a:pPr algn="ctr"/>
            <a:r>
              <a:rPr lang="en-US" sz="1000" dirty="0">
                <a:solidFill>
                  <a:schemeClr val="tx1"/>
                </a:solidFill>
                <a:latin typeface="Barlow" panose="00000500000000000000" pitchFamily="2" charset="0"/>
              </a:rPr>
              <a:t>Strategy </a:t>
            </a:r>
          </a:p>
          <a:p>
            <a:pPr algn="ctr"/>
            <a:r>
              <a:rPr lang="en-US" sz="1000" dirty="0">
                <a:solidFill>
                  <a:schemeClr val="tx1"/>
                </a:solidFill>
                <a:latin typeface="Barlow" panose="00000500000000000000" pitchFamily="2" charset="0"/>
              </a:rPr>
              <a:t>and Action </a:t>
            </a:r>
          </a:p>
          <a:p>
            <a:pPr algn="ctr"/>
            <a:r>
              <a:rPr lang="en-US" sz="1000" dirty="0">
                <a:solidFill>
                  <a:schemeClr val="tx1"/>
                </a:solidFill>
                <a:latin typeface="Barlow" panose="00000500000000000000" pitchFamily="2" charset="0"/>
              </a:rPr>
              <a:t>Plan for </a:t>
            </a:r>
          </a:p>
          <a:p>
            <a:pPr algn="ctr"/>
            <a:r>
              <a:rPr lang="en-US" sz="1000" dirty="0">
                <a:solidFill>
                  <a:schemeClr val="tx1"/>
                </a:solidFill>
                <a:latin typeface="Barlow" panose="00000500000000000000" pitchFamily="2" charset="0"/>
              </a:rPr>
              <a:t>Suriname </a:t>
            </a:r>
          </a:p>
          <a:p>
            <a:pPr algn="ctr"/>
            <a:r>
              <a:rPr lang="en-US" sz="1000" dirty="0">
                <a:solidFill>
                  <a:schemeClr val="tx1"/>
                </a:solidFill>
                <a:latin typeface="Barlow" panose="00000500000000000000" pitchFamily="2" charset="0"/>
              </a:rPr>
              <a:t>2014-2021</a:t>
            </a:r>
          </a:p>
          <a:p>
            <a:pPr algn="ctr"/>
            <a:r>
              <a:rPr lang="en-US" sz="1000" b="1" dirty="0">
                <a:solidFill>
                  <a:schemeClr val="tx1"/>
                </a:solidFill>
                <a:latin typeface="Barlow" panose="00000500000000000000" pitchFamily="2" charset="0"/>
              </a:rPr>
              <a:t>(NCCPSAP)</a:t>
            </a:r>
          </a:p>
        </p:txBody>
      </p:sp>
      <p:sp>
        <p:nvSpPr>
          <p:cNvPr id="26" name="Rectangle: Rounded Corners 25">
            <a:extLst>
              <a:ext uri="{FF2B5EF4-FFF2-40B4-BE49-F238E27FC236}">
                <a16:creationId xmlns:a16="http://schemas.microsoft.com/office/drawing/2014/main" id="{0CC10794-9341-56B3-0B9D-18F514729094}"/>
              </a:ext>
            </a:extLst>
          </p:cNvPr>
          <p:cNvSpPr/>
          <p:nvPr/>
        </p:nvSpPr>
        <p:spPr>
          <a:xfrm>
            <a:off x="1388649" y="4837056"/>
            <a:ext cx="1016186" cy="102268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Barlow" panose="00000500000000000000" pitchFamily="2" charset="0"/>
              </a:rPr>
              <a:t>Intended </a:t>
            </a:r>
          </a:p>
          <a:p>
            <a:pPr algn="ctr"/>
            <a:r>
              <a:rPr lang="en-US" sz="1000" dirty="0">
                <a:solidFill>
                  <a:schemeClr val="tx1"/>
                </a:solidFill>
                <a:latin typeface="Barlow" panose="00000500000000000000" pitchFamily="2" charset="0"/>
              </a:rPr>
              <a:t>Nationally </a:t>
            </a:r>
          </a:p>
          <a:p>
            <a:pPr algn="ctr"/>
            <a:r>
              <a:rPr lang="en-US" sz="1000" dirty="0">
                <a:solidFill>
                  <a:schemeClr val="tx1"/>
                </a:solidFill>
                <a:latin typeface="Barlow" panose="00000500000000000000" pitchFamily="2" charset="0"/>
              </a:rPr>
              <a:t>Determined</a:t>
            </a:r>
          </a:p>
          <a:p>
            <a:pPr algn="ctr"/>
            <a:r>
              <a:rPr lang="en-US" sz="1000" dirty="0">
                <a:solidFill>
                  <a:schemeClr val="tx1"/>
                </a:solidFill>
                <a:latin typeface="Barlow" panose="00000500000000000000" pitchFamily="2" charset="0"/>
              </a:rPr>
              <a:t>Contribution</a:t>
            </a:r>
          </a:p>
          <a:p>
            <a:pPr algn="ctr"/>
            <a:r>
              <a:rPr lang="en-US" sz="1000" b="1" dirty="0">
                <a:solidFill>
                  <a:schemeClr val="tx1"/>
                </a:solidFill>
                <a:latin typeface="Barlow" panose="00000500000000000000" pitchFamily="2" charset="0"/>
              </a:rPr>
              <a:t>(INDC)</a:t>
            </a:r>
          </a:p>
        </p:txBody>
      </p:sp>
      <p:sp>
        <p:nvSpPr>
          <p:cNvPr id="27" name="Rectangle: Rounded Corners 26">
            <a:extLst>
              <a:ext uri="{FF2B5EF4-FFF2-40B4-BE49-F238E27FC236}">
                <a16:creationId xmlns:a16="http://schemas.microsoft.com/office/drawing/2014/main" id="{A6046018-9CB0-4509-A2DA-AA87979B023F}"/>
              </a:ext>
            </a:extLst>
          </p:cNvPr>
          <p:cNvSpPr/>
          <p:nvPr/>
        </p:nvSpPr>
        <p:spPr>
          <a:xfrm>
            <a:off x="3309107" y="4864407"/>
            <a:ext cx="850789" cy="102268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Barlow" panose="00000500000000000000" pitchFamily="2" charset="0"/>
              </a:rPr>
              <a:t>First </a:t>
            </a:r>
          </a:p>
          <a:p>
            <a:pPr algn="ctr"/>
            <a:r>
              <a:rPr lang="en-US" sz="1000" dirty="0">
                <a:solidFill>
                  <a:schemeClr val="tx1"/>
                </a:solidFill>
                <a:latin typeface="Barlow" panose="00000500000000000000" pitchFamily="2" charset="0"/>
              </a:rPr>
              <a:t>Forest Reference </a:t>
            </a:r>
          </a:p>
          <a:p>
            <a:pPr algn="ctr"/>
            <a:r>
              <a:rPr lang="en-US" sz="1000" dirty="0">
                <a:solidFill>
                  <a:schemeClr val="tx1"/>
                </a:solidFill>
                <a:latin typeface="Barlow" panose="00000500000000000000" pitchFamily="2" charset="0"/>
              </a:rPr>
              <a:t>Emission </a:t>
            </a:r>
          </a:p>
          <a:p>
            <a:pPr algn="ctr"/>
            <a:r>
              <a:rPr lang="en-US" sz="1000" dirty="0">
                <a:solidFill>
                  <a:schemeClr val="tx1"/>
                </a:solidFill>
                <a:latin typeface="Barlow" panose="00000500000000000000" pitchFamily="2" charset="0"/>
              </a:rPr>
              <a:t>Level </a:t>
            </a:r>
          </a:p>
          <a:p>
            <a:pPr algn="ctr"/>
            <a:r>
              <a:rPr lang="en-US" sz="1000" b="1" dirty="0">
                <a:solidFill>
                  <a:schemeClr val="tx1"/>
                </a:solidFill>
                <a:latin typeface="Barlow" panose="00000500000000000000" pitchFamily="2" charset="0"/>
              </a:rPr>
              <a:t>(FREL)</a:t>
            </a:r>
          </a:p>
        </p:txBody>
      </p:sp>
      <p:sp>
        <p:nvSpPr>
          <p:cNvPr id="28" name="Flowchart: Connector 27">
            <a:extLst>
              <a:ext uri="{FF2B5EF4-FFF2-40B4-BE49-F238E27FC236}">
                <a16:creationId xmlns:a16="http://schemas.microsoft.com/office/drawing/2014/main" id="{7228E7D6-1870-B114-12AF-147499BA7110}"/>
              </a:ext>
            </a:extLst>
          </p:cNvPr>
          <p:cNvSpPr/>
          <p:nvPr/>
        </p:nvSpPr>
        <p:spPr>
          <a:xfrm>
            <a:off x="9577779" y="4575788"/>
            <a:ext cx="231980" cy="255586"/>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Flowchart: Connector 29">
            <a:extLst>
              <a:ext uri="{FF2B5EF4-FFF2-40B4-BE49-F238E27FC236}">
                <a16:creationId xmlns:a16="http://schemas.microsoft.com/office/drawing/2014/main" id="{762B5D47-2182-4E2F-F0E6-30FEF91652FF}"/>
              </a:ext>
            </a:extLst>
          </p:cNvPr>
          <p:cNvSpPr/>
          <p:nvPr/>
        </p:nvSpPr>
        <p:spPr>
          <a:xfrm>
            <a:off x="11383464" y="4597121"/>
            <a:ext cx="231980" cy="255586"/>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Flowchart: Connector 30">
            <a:extLst>
              <a:ext uri="{FF2B5EF4-FFF2-40B4-BE49-F238E27FC236}">
                <a16:creationId xmlns:a16="http://schemas.microsoft.com/office/drawing/2014/main" id="{49C09105-5129-708B-A6E8-A06D49B77026}"/>
              </a:ext>
            </a:extLst>
          </p:cNvPr>
          <p:cNvSpPr/>
          <p:nvPr/>
        </p:nvSpPr>
        <p:spPr>
          <a:xfrm>
            <a:off x="4513342" y="4613880"/>
            <a:ext cx="231980" cy="255586"/>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Flowchart: Connector 31">
            <a:extLst>
              <a:ext uri="{FF2B5EF4-FFF2-40B4-BE49-F238E27FC236}">
                <a16:creationId xmlns:a16="http://schemas.microsoft.com/office/drawing/2014/main" id="{BAFB7790-7C2A-EAB2-B253-43569B8D0ED8}"/>
              </a:ext>
            </a:extLst>
          </p:cNvPr>
          <p:cNvSpPr/>
          <p:nvPr/>
        </p:nvSpPr>
        <p:spPr>
          <a:xfrm>
            <a:off x="6974534" y="4581470"/>
            <a:ext cx="231980" cy="255586"/>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tangle: Rounded Corners 33">
            <a:extLst>
              <a:ext uri="{FF2B5EF4-FFF2-40B4-BE49-F238E27FC236}">
                <a16:creationId xmlns:a16="http://schemas.microsoft.com/office/drawing/2014/main" id="{609CB87A-85E0-F8C4-4DDB-EB5E2B02D407}"/>
              </a:ext>
            </a:extLst>
          </p:cNvPr>
          <p:cNvSpPr/>
          <p:nvPr/>
        </p:nvSpPr>
        <p:spPr>
          <a:xfrm>
            <a:off x="4159442" y="4820075"/>
            <a:ext cx="1006171" cy="102268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00" dirty="0">
                <a:solidFill>
                  <a:schemeClr val="tx1"/>
                </a:solidFill>
                <a:latin typeface="Barlow" panose="00000500000000000000" pitchFamily="2" charset="0"/>
              </a:rPr>
              <a:t>Second </a:t>
            </a:r>
          </a:p>
          <a:p>
            <a:pPr algn="ctr"/>
            <a:r>
              <a:rPr lang="nl-NL" sz="1000" dirty="0" err="1">
                <a:solidFill>
                  <a:schemeClr val="tx1"/>
                </a:solidFill>
                <a:latin typeface="Barlow" panose="00000500000000000000" pitchFamily="2" charset="0"/>
              </a:rPr>
              <a:t>Nationally</a:t>
            </a:r>
            <a:r>
              <a:rPr lang="nl-NL" sz="1000" dirty="0">
                <a:solidFill>
                  <a:schemeClr val="tx1"/>
                </a:solidFill>
                <a:latin typeface="Barlow" panose="00000500000000000000" pitchFamily="2" charset="0"/>
              </a:rPr>
              <a:t> </a:t>
            </a:r>
          </a:p>
          <a:p>
            <a:pPr algn="ctr"/>
            <a:r>
              <a:rPr lang="nl-NL" sz="1000" dirty="0" err="1">
                <a:solidFill>
                  <a:schemeClr val="tx1"/>
                </a:solidFill>
                <a:latin typeface="Barlow" panose="00000500000000000000" pitchFamily="2" charset="0"/>
              </a:rPr>
              <a:t>Determined</a:t>
            </a:r>
            <a:r>
              <a:rPr lang="nl-NL" sz="1000" dirty="0">
                <a:solidFill>
                  <a:schemeClr val="tx1"/>
                </a:solidFill>
                <a:latin typeface="Barlow" panose="00000500000000000000" pitchFamily="2" charset="0"/>
              </a:rPr>
              <a:t> </a:t>
            </a:r>
            <a:r>
              <a:rPr lang="nl-NL" sz="1000" dirty="0" err="1">
                <a:solidFill>
                  <a:schemeClr val="tx1"/>
                </a:solidFill>
                <a:latin typeface="Barlow" panose="00000500000000000000" pitchFamily="2" charset="0"/>
              </a:rPr>
              <a:t>Contribution</a:t>
            </a:r>
            <a:r>
              <a:rPr lang="nl-NL" sz="1000" dirty="0">
                <a:solidFill>
                  <a:schemeClr val="tx1"/>
                </a:solidFill>
                <a:latin typeface="Barlow" panose="00000500000000000000" pitchFamily="2" charset="0"/>
              </a:rPr>
              <a:t> </a:t>
            </a:r>
          </a:p>
          <a:p>
            <a:pPr algn="ctr"/>
            <a:r>
              <a:rPr lang="nl-NL" sz="1000" b="1" dirty="0">
                <a:solidFill>
                  <a:schemeClr val="tx1"/>
                </a:solidFill>
                <a:latin typeface="Barlow" panose="00000500000000000000" pitchFamily="2" charset="0"/>
              </a:rPr>
              <a:t>(NDC)</a:t>
            </a:r>
          </a:p>
        </p:txBody>
      </p:sp>
      <p:sp>
        <p:nvSpPr>
          <p:cNvPr id="35" name="Flowchart: Connector 34">
            <a:extLst>
              <a:ext uri="{FF2B5EF4-FFF2-40B4-BE49-F238E27FC236}">
                <a16:creationId xmlns:a16="http://schemas.microsoft.com/office/drawing/2014/main" id="{B959CBE2-384E-3820-13E1-9AF28CF97C8D}"/>
              </a:ext>
            </a:extLst>
          </p:cNvPr>
          <p:cNvSpPr/>
          <p:nvPr/>
        </p:nvSpPr>
        <p:spPr>
          <a:xfrm>
            <a:off x="5490804" y="4605326"/>
            <a:ext cx="231980" cy="255586"/>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Rectangle: Rounded Corners 35">
            <a:extLst>
              <a:ext uri="{FF2B5EF4-FFF2-40B4-BE49-F238E27FC236}">
                <a16:creationId xmlns:a16="http://schemas.microsoft.com/office/drawing/2014/main" id="{36238BCB-3E8D-622C-A089-4789A797EEB7}"/>
              </a:ext>
            </a:extLst>
          </p:cNvPr>
          <p:cNvSpPr/>
          <p:nvPr/>
        </p:nvSpPr>
        <p:spPr>
          <a:xfrm>
            <a:off x="5141841" y="4865718"/>
            <a:ext cx="927114" cy="102268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00" dirty="0">
                <a:solidFill>
                  <a:schemeClr val="tx1"/>
                </a:solidFill>
                <a:latin typeface="Barlow" panose="00000500000000000000" pitchFamily="2" charset="0"/>
              </a:rPr>
              <a:t>National </a:t>
            </a:r>
          </a:p>
          <a:p>
            <a:pPr algn="ctr"/>
            <a:r>
              <a:rPr lang="nl-NL" sz="1000" dirty="0">
                <a:solidFill>
                  <a:schemeClr val="tx1"/>
                </a:solidFill>
                <a:latin typeface="Barlow" panose="00000500000000000000" pitchFamily="2" charset="0"/>
              </a:rPr>
              <a:t>Adaptation </a:t>
            </a:r>
          </a:p>
          <a:p>
            <a:pPr algn="ctr"/>
            <a:r>
              <a:rPr lang="nl-NL" sz="1000" dirty="0">
                <a:solidFill>
                  <a:schemeClr val="tx1"/>
                </a:solidFill>
                <a:latin typeface="Barlow" panose="00000500000000000000" pitchFamily="2" charset="0"/>
              </a:rPr>
              <a:t>Plan</a:t>
            </a:r>
          </a:p>
          <a:p>
            <a:pPr algn="ctr"/>
            <a:r>
              <a:rPr lang="nl-NL" sz="1000" dirty="0">
                <a:solidFill>
                  <a:schemeClr val="tx1"/>
                </a:solidFill>
                <a:latin typeface="Barlow" panose="00000500000000000000" pitchFamily="2" charset="0"/>
              </a:rPr>
              <a:t>2019-2029</a:t>
            </a:r>
          </a:p>
          <a:p>
            <a:pPr algn="ctr"/>
            <a:r>
              <a:rPr lang="nl-NL" sz="1000" b="1" dirty="0">
                <a:solidFill>
                  <a:schemeClr val="tx1"/>
                </a:solidFill>
                <a:latin typeface="Barlow" panose="00000500000000000000" pitchFamily="2" charset="0"/>
              </a:rPr>
              <a:t>(NAP) </a:t>
            </a:r>
          </a:p>
          <a:p>
            <a:endParaRPr lang="nl-NL" sz="1000" b="1" dirty="0">
              <a:solidFill>
                <a:schemeClr val="tx1"/>
              </a:solidFill>
              <a:latin typeface="Barlow" panose="00000500000000000000" pitchFamily="2" charset="0"/>
            </a:endParaRPr>
          </a:p>
        </p:txBody>
      </p:sp>
      <p:sp>
        <p:nvSpPr>
          <p:cNvPr id="37" name="Rectangle: Rounded Corners 36">
            <a:extLst>
              <a:ext uri="{FF2B5EF4-FFF2-40B4-BE49-F238E27FC236}">
                <a16:creationId xmlns:a16="http://schemas.microsoft.com/office/drawing/2014/main" id="{E029396B-46B1-C8D8-4768-17E8A8CB3E5C}"/>
              </a:ext>
            </a:extLst>
          </p:cNvPr>
          <p:cNvSpPr/>
          <p:nvPr/>
        </p:nvSpPr>
        <p:spPr>
          <a:xfrm>
            <a:off x="5168886" y="4910174"/>
            <a:ext cx="927114" cy="102268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nl-NL" sz="1000" b="1" dirty="0">
              <a:solidFill>
                <a:schemeClr val="tx1"/>
              </a:solidFill>
              <a:latin typeface="Barlow" panose="00000500000000000000" pitchFamily="2" charset="0"/>
            </a:endParaRPr>
          </a:p>
        </p:txBody>
      </p:sp>
      <p:sp>
        <p:nvSpPr>
          <p:cNvPr id="39" name="Rectangle: Rounded Corners 38">
            <a:extLst>
              <a:ext uri="{FF2B5EF4-FFF2-40B4-BE49-F238E27FC236}">
                <a16:creationId xmlns:a16="http://schemas.microsoft.com/office/drawing/2014/main" id="{24A3D884-C55E-7369-2F58-CF09A4ACA954}"/>
              </a:ext>
            </a:extLst>
          </p:cNvPr>
          <p:cNvSpPr/>
          <p:nvPr/>
        </p:nvSpPr>
        <p:spPr>
          <a:xfrm>
            <a:off x="5853432" y="4900561"/>
            <a:ext cx="1092382" cy="80373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00" dirty="0">
                <a:solidFill>
                  <a:schemeClr val="tx1"/>
                </a:solidFill>
                <a:latin typeface="Barlow" panose="00000500000000000000" pitchFamily="2" charset="0"/>
              </a:rPr>
              <a:t>Environmental Framework </a:t>
            </a:r>
          </a:p>
          <a:p>
            <a:pPr algn="ctr"/>
            <a:r>
              <a:rPr lang="nl-NL" sz="1000" dirty="0">
                <a:solidFill>
                  <a:schemeClr val="tx1"/>
                </a:solidFill>
                <a:latin typeface="Barlow" panose="00000500000000000000" pitchFamily="2" charset="0"/>
              </a:rPr>
              <a:t>Act</a:t>
            </a:r>
          </a:p>
          <a:p>
            <a:pPr algn="ctr"/>
            <a:r>
              <a:rPr lang="nl-NL" sz="1000" dirty="0">
                <a:solidFill>
                  <a:schemeClr val="tx1"/>
                </a:solidFill>
                <a:latin typeface="Barlow" panose="00000500000000000000" pitchFamily="2" charset="0"/>
              </a:rPr>
              <a:t>(2020, </a:t>
            </a:r>
            <a:r>
              <a:rPr lang="nl-NL" sz="1000" dirty="0" err="1">
                <a:solidFill>
                  <a:schemeClr val="tx1"/>
                </a:solidFill>
                <a:latin typeface="Barlow" panose="00000500000000000000" pitchFamily="2" charset="0"/>
              </a:rPr>
              <a:t>amended</a:t>
            </a:r>
            <a:r>
              <a:rPr lang="nl-NL" sz="1000" dirty="0">
                <a:solidFill>
                  <a:schemeClr val="tx1"/>
                </a:solidFill>
                <a:latin typeface="Barlow" panose="00000500000000000000" pitchFamily="2" charset="0"/>
              </a:rPr>
              <a:t> 2024)</a:t>
            </a:r>
          </a:p>
        </p:txBody>
      </p:sp>
      <p:sp>
        <p:nvSpPr>
          <p:cNvPr id="40" name="Rectangle: Rounded Corners 39">
            <a:extLst>
              <a:ext uri="{FF2B5EF4-FFF2-40B4-BE49-F238E27FC236}">
                <a16:creationId xmlns:a16="http://schemas.microsoft.com/office/drawing/2014/main" id="{AA319404-4D10-9FDF-B252-1FF2D44F210C}"/>
              </a:ext>
            </a:extLst>
          </p:cNvPr>
          <p:cNvSpPr/>
          <p:nvPr/>
        </p:nvSpPr>
        <p:spPr>
          <a:xfrm>
            <a:off x="6724697" y="4878366"/>
            <a:ext cx="850789" cy="102268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Barlow" panose="00000500000000000000" pitchFamily="2" charset="0"/>
              </a:rPr>
              <a:t>Second </a:t>
            </a:r>
          </a:p>
          <a:p>
            <a:pPr algn="ctr"/>
            <a:r>
              <a:rPr lang="en-US" sz="1000" dirty="0">
                <a:solidFill>
                  <a:schemeClr val="tx1"/>
                </a:solidFill>
                <a:latin typeface="Barlow" panose="00000500000000000000" pitchFamily="2" charset="0"/>
              </a:rPr>
              <a:t>Forest Reference </a:t>
            </a:r>
          </a:p>
          <a:p>
            <a:pPr algn="ctr"/>
            <a:r>
              <a:rPr lang="en-US" sz="1000" dirty="0">
                <a:solidFill>
                  <a:schemeClr val="tx1"/>
                </a:solidFill>
                <a:latin typeface="Barlow" panose="00000500000000000000" pitchFamily="2" charset="0"/>
              </a:rPr>
              <a:t>Emission </a:t>
            </a:r>
          </a:p>
          <a:p>
            <a:pPr algn="ctr"/>
            <a:r>
              <a:rPr lang="en-US" sz="1000" dirty="0">
                <a:solidFill>
                  <a:schemeClr val="tx1"/>
                </a:solidFill>
                <a:latin typeface="Barlow" panose="00000500000000000000" pitchFamily="2" charset="0"/>
              </a:rPr>
              <a:t>Level </a:t>
            </a:r>
          </a:p>
          <a:p>
            <a:pPr algn="ctr"/>
            <a:r>
              <a:rPr lang="en-US" sz="1000" b="1" dirty="0">
                <a:solidFill>
                  <a:schemeClr val="tx1"/>
                </a:solidFill>
                <a:latin typeface="Barlow" panose="00000500000000000000" pitchFamily="2" charset="0"/>
              </a:rPr>
              <a:t>(FREL)</a:t>
            </a:r>
          </a:p>
        </p:txBody>
      </p:sp>
      <p:sp>
        <p:nvSpPr>
          <p:cNvPr id="41" name="Rectangle 40">
            <a:extLst>
              <a:ext uri="{FF2B5EF4-FFF2-40B4-BE49-F238E27FC236}">
                <a16:creationId xmlns:a16="http://schemas.microsoft.com/office/drawing/2014/main" id="{FF00FD12-3E42-D559-6E7C-4AB2D63ABE63}"/>
              </a:ext>
            </a:extLst>
          </p:cNvPr>
          <p:cNvSpPr/>
          <p:nvPr/>
        </p:nvSpPr>
        <p:spPr>
          <a:xfrm>
            <a:off x="2384826" y="4225725"/>
            <a:ext cx="751114" cy="293914"/>
          </a:xfrm>
          <a:prstGeom prst="rect">
            <a:avLst/>
          </a:prstGeom>
          <a:solidFill>
            <a:srgbClr val="59CB95"/>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2016</a:t>
            </a:r>
            <a:endParaRPr lang="nl-NL" dirty="0">
              <a:ln w="0"/>
              <a:solidFill>
                <a:schemeClr val="tx1"/>
              </a:solidFill>
              <a:effectLst>
                <a:outerShdw blurRad="38100" dist="19050" dir="2700000" algn="tl" rotWithShape="0">
                  <a:schemeClr val="dk1">
                    <a:alpha val="40000"/>
                  </a:schemeClr>
                </a:outerShdw>
              </a:effectLst>
            </a:endParaRPr>
          </a:p>
        </p:txBody>
      </p:sp>
      <p:sp>
        <p:nvSpPr>
          <p:cNvPr id="42" name="Rectangle: Rounded Corners 41">
            <a:extLst>
              <a:ext uri="{FF2B5EF4-FFF2-40B4-BE49-F238E27FC236}">
                <a16:creationId xmlns:a16="http://schemas.microsoft.com/office/drawing/2014/main" id="{DFE5FDC3-2165-5F61-41F4-3229D6BC4C17}"/>
              </a:ext>
            </a:extLst>
          </p:cNvPr>
          <p:cNvSpPr/>
          <p:nvPr/>
        </p:nvSpPr>
        <p:spPr>
          <a:xfrm>
            <a:off x="2200822" y="4893748"/>
            <a:ext cx="1180007" cy="102268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00" dirty="0">
                <a:solidFill>
                  <a:schemeClr val="tx1"/>
                </a:solidFill>
                <a:latin typeface="Barlow" panose="00000500000000000000" pitchFamily="2" charset="0"/>
              </a:rPr>
              <a:t>Second </a:t>
            </a:r>
          </a:p>
          <a:p>
            <a:pPr algn="ctr"/>
            <a:r>
              <a:rPr lang="nl-NL" sz="1000" dirty="0">
                <a:solidFill>
                  <a:schemeClr val="tx1"/>
                </a:solidFill>
                <a:latin typeface="Barlow" panose="00000500000000000000" pitchFamily="2" charset="0"/>
              </a:rPr>
              <a:t>National </a:t>
            </a:r>
          </a:p>
          <a:p>
            <a:pPr algn="ctr"/>
            <a:r>
              <a:rPr lang="nl-NL" sz="1000" dirty="0">
                <a:solidFill>
                  <a:schemeClr val="tx1"/>
                </a:solidFill>
                <a:latin typeface="Barlow" panose="00000500000000000000" pitchFamily="2" charset="0"/>
              </a:rPr>
              <a:t>Communication</a:t>
            </a:r>
          </a:p>
          <a:p>
            <a:pPr algn="ctr"/>
            <a:r>
              <a:rPr lang="nl-NL" sz="1000" dirty="0">
                <a:solidFill>
                  <a:schemeClr val="tx1"/>
                </a:solidFill>
                <a:latin typeface="Barlow" panose="00000500000000000000" pitchFamily="2" charset="0"/>
              </a:rPr>
              <a:t>2008 </a:t>
            </a:r>
          </a:p>
          <a:p>
            <a:pPr algn="ctr"/>
            <a:r>
              <a:rPr lang="nl-NL" sz="1000" b="1" dirty="0">
                <a:solidFill>
                  <a:schemeClr val="tx1"/>
                </a:solidFill>
                <a:latin typeface="Barlow" panose="00000500000000000000" pitchFamily="2" charset="0"/>
              </a:rPr>
              <a:t>(SNC) </a:t>
            </a:r>
          </a:p>
          <a:p>
            <a:pPr algn="ctr"/>
            <a:endParaRPr lang="en-US" sz="1000" b="1" dirty="0">
              <a:solidFill>
                <a:schemeClr val="tx1"/>
              </a:solidFill>
              <a:latin typeface="Barlow" panose="00000500000000000000" pitchFamily="2" charset="0"/>
            </a:endParaRPr>
          </a:p>
        </p:txBody>
      </p:sp>
      <p:sp>
        <p:nvSpPr>
          <p:cNvPr id="43" name="Flowchart: Connector 42">
            <a:extLst>
              <a:ext uri="{FF2B5EF4-FFF2-40B4-BE49-F238E27FC236}">
                <a16:creationId xmlns:a16="http://schemas.microsoft.com/office/drawing/2014/main" id="{60B37189-57D3-2047-AC9D-B9B4B1C3FBF5}"/>
              </a:ext>
            </a:extLst>
          </p:cNvPr>
          <p:cNvSpPr/>
          <p:nvPr/>
        </p:nvSpPr>
        <p:spPr>
          <a:xfrm>
            <a:off x="2642291" y="4608112"/>
            <a:ext cx="231980" cy="255586"/>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Rectangle: Rounded Corners 43">
            <a:extLst>
              <a:ext uri="{FF2B5EF4-FFF2-40B4-BE49-F238E27FC236}">
                <a16:creationId xmlns:a16="http://schemas.microsoft.com/office/drawing/2014/main" id="{A2319A61-C51C-41F3-B95C-D044CD839AFE}"/>
              </a:ext>
            </a:extLst>
          </p:cNvPr>
          <p:cNvSpPr/>
          <p:nvPr/>
        </p:nvSpPr>
        <p:spPr>
          <a:xfrm>
            <a:off x="9156405" y="4904974"/>
            <a:ext cx="1180007" cy="102268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00" dirty="0" err="1">
                <a:solidFill>
                  <a:schemeClr val="tx1"/>
                </a:solidFill>
                <a:latin typeface="Barlow" panose="00000500000000000000" pitchFamily="2" charset="0"/>
              </a:rPr>
              <a:t>Third</a:t>
            </a:r>
            <a:r>
              <a:rPr lang="nl-NL" sz="1000" dirty="0">
                <a:solidFill>
                  <a:schemeClr val="tx1"/>
                </a:solidFill>
                <a:latin typeface="Barlow" panose="00000500000000000000" pitchFamily="2" charset="0"/>
              </a:rPr>
              <a:t> </a:t>
            </a:r>
          </a:p>
          <a:p>
            <a:pPr algn="ctr"/>
            <a:r>
              <a:rPr lang="nl-NL" sz="1000" dirty="0">
                <a:solidFill>
                  <a:schemeClr val="tx1"/>
                </a:solidFill>
                <a:latin typeface="Barlow" panose="00000500000000000000" pitchFamily="2" charset="0"/>
              </a:rPr>
              <a:t>National </a:t>
            </a:r>
          </a:p>
          <a:p>
            <a:pPr algn="ctr"/>
            <a:r>
              <a:rPr lang="nl-NL" sz="1000" dirty="0">
                <a:solidFill>
                  <a:schemeClr val="tx1"/>
                </a:solidFill>
                <a:latin typeface="Barlow" panose="00000500000000000000" pitchFamily="2" charset="0"/>
              </a:rPr>
              <a:t>Communication</a:t>
            </a:r>
          </a:p>
          <a:p>
            <a:pPr algn="ctr"/>
            <a:r>
              <a:rPr lang="nl-NL" sz="1000" dirty="0">
                <a:solidFill>
                  <a:schemeClr val="tx1"/>
                </a:solidFill>
                <a:latin typeface="Barlow" panose="00000500000000000000" pitchFamily="2" charset="0"/>
              </a:rPr>
              <a:t>2008 </a:t>
            </a:r>
          </a:p>
          <a:p>
            <a:pPr algn="ctr"/>
            <a:r>
              <a:rPr lang="nl-NL" sz="1000" b="1" dirty="0">
                <a:solidFill>
                  <a:schemeClr val="tx1"/>
                </a:solidFill>
                <a:latin typeface="Barlow" panose="00000500000000000000" pitchFamily="2" charset="0"/>
              </a:rPr>
              <a:t>(SNC) </a:t>
            </a:r>
          </a:p>
          <a:p>
            <a:pPr algn="ctr"/>
            <a:endParaRPr lang="en-US" sz="1000" b="1" dirty="0">
              <a:solidFill>
                <a:schemeClr val="tx1"/>
              </a:solidFill>
              <a:latin typeface="Barlow" panose="00000500000000000000" pitchFamily="2" charset="0"/>
            </a:endParaRPr>
          </a:p>
        </p:txBody>
      </p:sp>
      <p:sp>
        <p:nvSpPr>
          <p:cNvPr id="45" name="Rectangle: Rounded Corners 44">
            <a:extLst>
              <a:ext uri="{FF2B5EF4-FFF2-40B4-BE49-F238E27FC236}">
                <a16:creationId xmlns:a16="http://schemas.microsoft.com/office/drawing/2014/main" id="{985F9149-51BE-3704-19C9-8157E4A7628D}"/>
              </a:ext>
            </a:extLst>
          </p:cNvPr>
          <p:cNvSpPr/>
          <p:nvPr/>
        </p:nvSpPr>
        <p:spPr>
          <a:xfrm>
            <a:off x="7973553" y="4681614"/>
            <a:ext cx="1180007" cy="102268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00" dirty="0">
                <a:solidFill>
                  <a:schemeClr val="tx1"/>
                </a:solidFill>
                <a:latin typeface="Barlow" panose="00000500000000000000" pitchFamily="2" charset="0"/>
              </a:rPr>
              <a:t>First </a:t>
            </a:r>
          </a:p>
          <a:p>
            <a:pPr algn="ctr"/>
            <a:r>
              <a:rPr lang="nl-NL" sz="1000" dirty="0" err="1">
                <a:solidFill>
                  <a:schemeClr val="tx1"/>
                </a:solidFill>
                <a:latin typeface="Barlow" panose="00000500000000000000" pitchFamily="2" charset="0"/>
              </a:rPr>
              <a:t>Biennial</a:t>
            </a:r>
            <a:endParaRPr lang="nl-NL" sz="1000" dirty="0">
              <a:solidFill>
                <a:schemeClr val="tx1"/>
              </a:solidFill>
              <a:latin typeface="Barlow" panose="00000500000000000000" pitchFamily="2" charset="0"/>
            </a:endParaRPr>
          </a:p>
          <a:p>
            <a:pPr algn="ctr"/>
            <a:r>
              <a:rPr lang="nl-NL" sz="1000" dirty="0">
                <a:solidFill>
                  <a:schemeClr val="tx1"/>
                </a:solidFill>
                <a:latin typeface="Barlow" panose="00000500000000000000" pitchFamily="2" charset="0"/>
              </a:rPr>
              <a:t> Report (BUR)</a:t>
            </a:r>
            <a:endParaRPr lang="en-US" sz="1000" b="1" dirty="0">
              <a:solidFill>
                <a:schemeClr val="tx1"/>
              </a:solidFill>
              <a:latin typeface="Barlow" panose="00000500000000000000" pitchFamily="2" charset="0"/>
            </a:endParaRPr>
          </a:p>
        </p:txBody>
      </p:sp>
      <p:sp>
        <p:nvSpPr>
          <p:cNvPr id="46" name="Flowchart: Connector 45">
            <a:extLst>
              <a:ext uri="{FF2B5EF4-FFF2-40B4-BE49-F238E27FC236}">
                <a16:creationId xmlns:a16="http://schemas.microsoft.com/office/drawing/2014/main" id="{2254819F-6121-827A-9BCF-DDD100030601}"/>
              </a:ext>
            </a:extLst>
          </p:cNvPr>
          <p:cNvSpPr/>
          <p:nvPr/>
        </p:nvSpPr>
        <p:spPr>
          <a:xfrm>
            <a:off x="10338178" y="4585041"/>
            <a:ext cx="231980" cy="255586"/>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Rectangle: Rounded Corners 46">
            <a:extLst>
              <a:ext uri="{FF2B5EF4-FFF2-40B4-BE49-F238E27FC236}">
                <a16:creationId xmlns:a16="http://schemas.microsoft.com/office/drawing/2014/main" id="{6CA8FE55-E1C7-1783-2A6D-33F0DEC3B70F}"/>
              </a:ext>
            </a:extLst>
          </p:cNvPr>
          <p:cNvSpPr/>
          <p:nvPr/>
        </p:nvSpPr>
        <p:spPr>
          <a:xfrm>
            <a:off x="10980821" y="4767234"/>
            <a:ext cx="1180007" cy="102268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00" dirty="0">
                <a:solidFill>
                  <a:schemeClr val="tx1"/>
                </a:solidFill>
                <a:latin typeface="Barlow" panose="00000500000000000000" pitchFamily="2" charset="0"/>
              </a:rPr>
              <a:t>Green Development </a:t>
            </a:r>
            <a:r>
              <a:rPr lang="nl-NL" sz="1000" dirty="0" err="1">
                <a:solidFill>
                  <a:schemeClr val="tx1"/>
                </a:solidFill>
                <a:latin typeface="Barlow" panose="00000500000000000000" pitchFamily="2" charset="0"/>
              </a:rPr>
              <a:t>Strategy</a:t>
            </a:r>
            <a:endParaRPr lang="nl-NL" sz="1000" dirty="0">
              <a:solidFill>
                <a:schemeClr val="tx1"/>
              </a:solidFill>
              <a:latin typeface="Barlow" panose="00000500000000000000" pitchFamily="2" charset="0"/>
            </a:endParaRPr>
          </a:p>
          <a:p>
            <a:pPr algn="ctr"/>
            <a:r>
              <a:rPr lang="nl-NL" sz="1000" b="1" dirty="0">
                <a:solidFill>
                  <a:schemeClr val="tx1"/>
                </a:solidFill>
                <a:latin typeface="Barlow" panose="00000500000000000000" pitchFamily="2" charset="0"/>
              </a:rPr>
              <a:t>(GDS)</a:t>
            </a:r>
            <a:endParaRPr lang="en-US" sz="1000" b="1" dirty="0">
              <a:solidFill>
                <a:schemeClr val="tx1"/>
              </a:solidFill>
              <a:latin typeface="Barlow" panose="00000500000000000000" pitchFamily="2" charset="0"/>
            </a:endParaRPr>
          </a:p>
        </p:txBody>
      </p:sp>
      <p:sp>
        <p:nvSpPr>
          <p:cNvPr id="48" name="Rectangle 47">
            <a:extLst>
              <a:ext uri="{FF2B5EF4-FFF2-40B4-BE49-F238E27FC236}">
                <a16:creationId xmlns:a16="http://schemas.microsoft.com/office/drawing/2014/main" id="{85AC29BF-1A66-E843-D322-7193E1A53100}"/>
              </a:ext>
            </a:extLst>
          </p:cNvPr>
          <p:cNvSpPr/>
          <p:nvPr/>
        </p:nvSpPr>
        <p:spPr>
          <a:xfrm>
            <a:off x="8146922" y="4223128"/>
            <a:ext cx="903236" cy="293914"/>
          </a:xfrm>
          <a:prstGeom prst="rect">
            <a:avLst/>
          </a:prstGeom>
          <a:solidFill>
            <a:srgbClr val="59CB95"/>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2022</a:t>
            </a:r>
            <a:endParaRPr lang="nl-NL" dirty="0">
              <a:ln w="0"/>
              <a:solidFill>
                <a:schemeClr val="tx1"/>
              </a:solidFill>
              <a:effectLst>
                <a:outerShdw blurRad="38100" dist="19050" dir="2700000" algn="tl" rotWithShape="0">
                  <a:schemeClr val="dk1">
                    <a:alpha val="40000"/>
                  </a:schemeClr>
                </a:outerShdw>
              </a:effectLst>
            </a:endParaRPr>
          </a:p>
        </p:txBody>
      </p:sp>
      <p:sp>
        <p:nvSpPr>
          <p:cNvPr id="49" name="Rectangle: Rounded Corners 48">
            <a:extLst>
              <a:ext uri="{FF2B5EF4-FFF2-40B4-BE49-F238E27FC236}">
                <a16:creationId xmlns:a16="http://schemas.microsoft.com/office/drawing/2014/main" id="{7D1EA32C-0DCE-FEA0-93DB-05D344A3CADB}"/>
              </a:ext>
            </a:extLst>
          </p:cNvPr>
          <p:cNvSpPr/>
          <p:nvPr/>
        </p:nvSpPr>
        <p:spPr>
          <a:xfrm>
            <a:off x="9967109" y="4942790"/>
            <a:ext cx="1180007" cy="124726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00" dirty="0">
                <a:solidFill>
                  <a:schemeClr val="tx1"/>
                </a:solidFill>
                <a:latin typeface="Barlow" panose="00000500000000000000" pitchFamily="2" charset="0"/>
              </a:rPr>
              <a:t>First</a:t>
            </a:r>
          </a:p>
          <a:p>
            <a:pPr algn="ctr"/>
            <a:r>
              <a:rPr lang="nl-NL" sz="1000" dirty="0">
                <a:solidFill>
                  <a:schemeClr val="tx1"/>
                </a:solidFill>
                <a:latin typeface="Barlow" panose="00000500000000000000" pitchFamily="2" charset="0"/>
              </a:rPr>
              <a:t> </a:t>
            </a:r>
            <a:r>
              <a:rPr lang="nl-NL" sz="1000" dirty="0" err="1">
                <a:solidFill>
                  <a:schemeClr val="tx1"/>
                </a:solidFill>
                <a:latin typeface="Barlow" panose="00000500000000000000" pitchFamily="2" charset="0"/>
              </a:rPr>
              <a:t>Climate</a:t>
            </a:r>
            <a:endParaRPr lang="nl-NL" sz="1000" dirty="0">
              <a:solidFill>
                <a:schemeClr val="tx1"/>
              </a:solidFill>
              <a:latin typeface="Barlow" panose="00000500000000000000" pitchFamily="2" charset="0"/>
            </a:endParaRPr>
          </a:p>
          <a:p>
            <a:pPr algn="ctr"/>
            <a:r>
              <a:rPr lang="nl-NL" sz="1000" dirty="0">
                <a:solidFill>
                  <a:schemeClr val="tx1"/>
                </a:solidFill>
                <a:latin typeface="Barlow" panose="00000500000000000000" pitchFamily="2" charset="0"/>
              </a:rPr>
              <a:t> Change </a:t>
            </a:r>
            <a:r>
              <a:rPr lang="nl-NL" sz="1000" dirty="0" err="1">
                <a:solidFill>
                  <a:schemeClr val="tx1"/>
                </a:solidFill>
                <a:latin typeface="Barlow" panose="00000500000000000000" pitchFamily="2" charset="0"/>
              </a:rPr>
              <a:t>Statistics</a:t>
            </a:r>
            <a:endParaRPr lang="nl-NL" sz="1000" dirty="0">
              <a:solidFill>
                <a:schemeClr val="tx1"/>
              </a:solidFill>
              <a:latin typeface="Barlow" panose="00000500000000000000" pitchFamily="2" charset="0"/>
            </a:endParaRPr>
          </a:p>
          <a:p>
            <a:pPr algn="ctr"/>
            <a:r>
              <a:rPr lang="nl-NL" sz="1000" dirty="0">
                <a:solidFill>
                  <a:schemeClr val="tx1"/>
                </a:solidFill>
                <a:latin typeface="Barlow" panose="00000500000000000000" pitchFamily="2" charset="0"/>
              </a:rPr>
              <a:t> </a:t>
            </a:r>
            <a:r>
              <a:rPr lang="nl-NL" sz="1000" dirty="0" err="1">
                <a:solidFill>
                  <a:schemeClr val="tx1"/>
                </a:solidFill>
                <a:latin typeface="Barlow" panose="00000500000000000000" pitchFamily="2" charset="0"/>
              </a:rPr>
              <a:t>and</a:t>
            </a:r>
            <a:endParaRPr lang="nl-NL" sz="1000" dirty="0">
              <a:solidFill>
                <a:schemeClr val="tx1"/>
              </a:solidFill>
              <a:latin typeface="Barlow" panose="00000500000000000000" pitchFamily="2" charset="0"/>
            </a:endParaRPr>
          </a:p>
          <a:p>
            <a:pPr algn="ctr"/>
            <a:r>
              <a:rPr lang="nl-NL" sz="1000" dirty="0">
                <a:solidFill>
                  <a:schemeClr val="tx1"/>
                </a:solidFill>
                <a:latin typeface="Barlow" panose="00000500000000000000" pitchFamily="2" charset="0"/>
              </a:rPr>
              <a:t> Indicators Report</a:t>
            </a:r>
          </a:p>
          <a:p>
            <a:pPr algn="ctr"/>
            <a:endParaRPr lang="en-US" sz="1000" b="1" dirty="0">
              <a:solidFill>
                <a:schemeClr val="tx1"/>
              </a:solidFill>
              <a:latin typeface="Barlow" panose="00000500000000000000" pitchFamily="2" charset="0"/>
            </a:endParaRPr>
          </a:p>
        </p:txBody>
      </p:sp>
      <p:sp>
        <p:nvSpPr>
          <p:cNvPr id="50" name="Flowchart: Connector 49">
            <a:extLst>
              <a:ext uri="{FF2B5EF4-FFF2-40B4-BE49-F238E27FC236}">
                <a16:creationId xmlns:a16="http://schemas.microsoft.com/office/drawing/2014/main" id="{24737591-BD7E-6C04-56E3-69BD24002CB1}"/>
              </a:ext>
            </a:extLst>
          </p:cNvPr>
          <p:cNvSpPr/>
          <p:nvPr/>
        </p:nvSpPr>
        <p:spPr>
          <a:xfrm>
            <a:off x="8458265" y="4588455"/>
            <a:ext cx="231980" cy="255586"/>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Rectangle: Rounded Corners 50">
            <a:extLst>
              <a:ext uri="{FF2B5EF4-FFF2-40B4-BE49-F238E27FC236}">
                <a16:creationId xmlns:a16="http://schemas.microsoft.com/office/drawing/2014/main" id="{47D821E6-B333-B83C-FC98-823A99552894}"/>
              </a:ext>
            </a:extLst>
          </p:cNvPr>
          <p:cNvSpPr/>
          <p:nvPr/>
        </p:nvSpPr>
        <p:spPr>
          <a:xfrm>
            <a:off x="3004457" y="3429000"/>
            <a:ext cx="6045701" cy="626866"/>
          </a:xfrm>
          <a:prstGeom prst="roundRect">
            <a:avLst/>
          </a:prstGeom>
          <a:solidFill>
            <a:srgbClr val="59CB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Suriname’s UNFCCC Submissions &amp; </a:t>
            </a:r>
          </a:p>
          <a:p>
            <a:pPr algn="ctr"/>
            <a:r>
              <a:rPr lang="en-US" dirty="0">
                <a:solidFill>
                  <a:schemeClr val="tx1"/>
                </a:solidFill>
              </a:rPr>
              <a:t>Environment and Climate Change Statistics Reports</a:t>
            </a:r>
            <a:endParaRPr lang="nl-NL" dirty="0">
              <a:solidFill>
                <a:schemeClr val="tx1"/>
              </a:solidFill>
            </a:endParaRPr>
          </a:p>
        </p:txBody>
      </p:sp>
      <p:sp>
        <p:nvSpPr>
          <p:cNvPr id="52" name="Flowchart: Connector 51">
            <a:extLst>
              <a:ext uri="{FF2B5EF4-FFF2-40B4-BE49-F238E27FC236}">
                <a16:creationId xmlns:a16="http://schemas.microsoft.com/office/drawing/2014/main" id="{B9068771-1246-6343-34E7-B23464160C68}"/>
              </a:ext>
            </a:extLst>
          </p:cNvPr>
          <p:cNvSpPr/>
          <p:nvPr/>
        </p:nvSpPr>
        <p:spPr>
          <a:xfrm>
            <a:off x="7499217" y="4575788"/>
            <a:ext cx="231980" cy="255586"/>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Rectangle: Rounded Corners 52">
            <a:extLst>
              <a:ext uri="{FF2B5EF4-FFF2-40B4-BE49-F238E27FC236}">
                <a16:creationId xmlns:a16="http://schemas.microsoft.com/office/drawing/2014/main" id="{EEDFE6F5-21E3-42E2-2213-EC2A4BA85279}"/>
              </a:ext>
            </a:extLst>
          </p:cNvPr>
          <p:cNvSpPr/>
          <p:nvPr/>
        </p:nvSpPr>
        <p:spPr>
          <a:xfrm>
            <a:off x="7316177" y="4724914"/>
            <a:ext cx="850789" cy="102268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Barlow" panose="00000500000000000000" pitchFamily="2" charset="0"/>
              </a:rPr>
              <a:t>State of the Climate Report</a:t>
            </a:r>
            <a:endParaRPr lang="en-US" sz="1000" b="1" dirty="0">
              <a:solidFill>
                <a:schemeClr val="tx1"/>
              </a:solidFill>
              <a:latin typeface="Barlow" panose="00000500000000000000" pitchFamily="2" charset="0"/>
            </a:endParaRPr>
          </a:p>
        </p:txBody>
      </p:sp>
      <p:sp>
        <p:nvSpPr>
          <p:cNvPr id="54" name="Rectangle: Rounded Corners 53">
            <a:extLst>
              <a:ext uri="{FF2B5EF4-FFF2-40B4-BE49-F238E27FC236}">
                <a16:creationId xmlns:a16="http://schemas.microsoft.com/office/drawing/2014/main" id="{15F2EF6C-6536-990C-D62F-AE5356749E47}"/>
              </a:ext>
            </a:extLst>
          </p:cNvPr>
          <p:cNvSpPr/>
          <p:nvPr/>
        </p:nvSpPr>
        <p:spPr>
          <a:xfrm>
            <a:off x="4337625" y="6190058"/>
            <a:ext cx="3635928" cy="515541"/>
          </a:xfrm>
          <a:prstGeom prst="roundRect">
            <a:avLst/>
          </a:prstGeom>
          <a:solidFill>
            <a:srgbClr val="59CB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0" dirty="0">
                <a:solidFill>
                  <a:schemeClr val="tx1"/>
                </a:solidFill>
                <a:latin typeface="Barlow" panose="00000500000000000000" pitchFamily="2" charset="0"/>
              </a:rPr>
              <a:t>2002-2024: </a:t>
            </a:r>
          </a:p>
          <a:p>
            <a:pPr algn="ctr"/>
            <a:r>
              <a:rPr lang="nl-NL" sz="1400" dirty="0">
                <a:solidFill>
                  <a:schemeClr val="tx1"/>
                </a:solidFill>
                <a:latin typeface="Barlow" panose="00000500000000000000" pitchFamily="2" charset="0"/>
              </a:rPr>
              <a:t>Environment </a:t>
            </a:r>
            <a:r>
              <a:rPr lang="nl-NL" sz="1400" dirty="0" err="1">
                <a:solidFill>
                  <a:schemeClr val="tx1"/>
                </a:solidFill>
                <a:latin typeface="Barlow" panose="00000500000000000000" pitchFamily="2" charset="0"/>
              </a:rPr>
              <a:t>Statistics</a:t>
            </a:r>
            <a:r>
              <a:rPr lang="nl-NL" sz="1400" dirty="0">
                <a:solidFill>
                  <a:schemeClr val="tx1"/>
                </a:solidFill>
                <a:latin typeface="Barlow" panose="00000500000000000000" pitchFamily="2" charset="0"/>
              </a:rPr>
              <a:t> </a:t>
            </a:r>
            <a:r>
              <a:rPr lang="nl-NL" sz="1400" dirty="0" err="1">
                <a:solidFill>
                  <a:schemeClr val="tx1"/>
                </a:solidFill>
                <a:latin typeface="Barlow" panose="00000500000000000000" pitchFamily="2" charset="0"/>
              </a:rPr>
              <a:t>Reports</a:t>
            </a:r>
            <a:endParaRPr lang="nl-NL" sz="1400" dirty="0">
              <a:solidFill>
                <a:schemeClr val="tx1"/>
              </a:solidFill>
              <a:latin typeface="Barlow" panose="00000500000000000000" pitchFamily="2" charset="0"/>
            </a:endParaRPr>
          </a:p>
        </p:txBody>
      </p:sp>
      <p:cxnSp>
        <p:nvCxnSpPr>
          <p:cNvPr id="56" name="Straight Connector 55">
            <a:extLst>
              <a:ext uri="{FF2B5EF4-FFF2-40B4-BE49-F238E27FC236}">
                <a16:creationId xmlns:a16="http://schemas.microsoft.com/office/drawing/2014/main" id="{CF7F5AAB-EB25-7B4B-3406-3FEC527DB8ED}"/>
              </a:ext>
            </a:extLst>
          </p:cNvPr>
          <p:cNvCxnSpPr>
            <a:cxnSpLocks/>
          </p:cNvCxnSpPr>
          <p:nvPr/>
        </p:nvCxnSpPr>
        <p:spPr>
          <a:xfrm>
            <a:off x="9002731" y="3742433"/>
            <a:ext cx="315809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8F11A67-1014-4C58-E71F-3512E19772FB}"/>
              </a:ext>
            </a:extLst>
          </p:cNvPr>
          <p:cNvCxnSpPr>
            <a:cxnSpLocks/>
            <a:stCxn id="51" idx="1"/>
          </p:cNvCxnSpPr>
          <p:nvPr/>
        </p:nvCxnSpPr>
        <p:spPr>
          <a:xfrm flipH="1">
            <a:off x="-20009" y="3742433"/>
            <a:ext cx="3024466" cy="2743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1AE27F1-5AD2-15DD-F335-A54B30985CDD}"/>
              </a:ext>
            </a:extLst>
          </p:cNvPr>
          <p:cNvCxnSpPr/>
          <p:nvPr/>
        </p:nvCxnSpPr>
        <p:spPr>
          <a:xfrm>
            <a:off x="7973553" y="6512381"/>
            <a:ext cx="418727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DB5A9E0-C385-162A-A84C-2B81E769CB3F}"/>
              </a:ext>
            </a:extLst>
          </p:cNvPr>
          <p:cNvCxnSpPr>
            <a:cxnSpLocks/>
          </p:cNvCxnSpPr>
          <p:nvPr/>
        </p:nvCxnSpPr>
        <p:spPr>
          <a:xfrm>
            <a:off x="0" y="6512381"/>
            <a:ext cx="43376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794E0B0-81EE-65F2-DC7A-46F88C8084F7}"/>
              </a:ext>
            </a:extLst>
          </p:cNvPr>
          <p:cNvCxnSpPr/>
          <p:nvPr/>
        </p:nvCxnSpPr>
        <p:spPr>
          <a:xfrm>
            <a:off x="12160828" y="3769869"/>
            <a:ext cx="0" cy="274251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4896CCB-7123-C116-1293-423696016FDD}"/>
              </a:ext>
            </a:extLst>
          </p:cNvPr>
          <p:cNvCxnSpPr/>
          <p:nvPr/>
        </p:nvCxnSpPr>
        <p:spPr>
          <a:xfrm>
            <a:off x="0" y="3769869"/>
            <a:ext cx="0" cy="2742512"/>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906A5C89-53F6-9533-47DC-FBF51361A994}"/>
              </a:ext>
            </a:extLst>
          </p:cNvPr>
          <p:cNvSpPr txBox="1"/>
          <p:nvPr/>
        </p:nvSpPr>
        <p:spPr>
          <a:xfrm>
            <a:off x="9657926" y="1605569"/>
            <a:ext cx="2256662" cy="1323439"/>
          </a:xfrm>
          <a:prstGeom prst="rect">
            <a:avLst/>
          </a:prstGeom>
          <a:noFill/>
        </p:spPr>
        <p:txBody>
          <a:bodyPr wrap="square">
            <a:spAutoFit/>
          </a:bodyPr>
          <a:lstStyle/>
          <a:p>
            <a:pPr algn="just"/>
            <a:r>
              <a:rPr lang="en-US" sz="1000" b="1" i="0" dirty="0">
                <a:solidFill>
                  <a:srgbClr val="4A4A4A"/>
                </a:solidFill>
                <a:effectLst/>
                <a:latin typeface="Barlow" panose="00000500000000000000" pitchFamily="2" charset="0"/>
              </a:rPr>
              <a:t>Indicator 13.2.1:</a:t>
            </a:r>
            <a:r>
              <a:rPr lang="en-US" sz="1000" b="0" i="0" dirty="0">
                <a:solidFill>
                  <a:srgbClr val="4A4A4A"/>
                </a:solidFill>
                <a:effectLst/>
                <a:latin typeface="Barlow" panose="00000500000000000000" pitchFamily="2" charset="0"/>
              </a:rPr>
              <a:t> </a:t>
            </a:r>
          </a:p>
          <a:p>
            <a:pPr algn="just"/>
            <a:r>
              <a:rPr lang="en-US" sz="1000" b="0" i="0" dirty="0">
                <a:solidFill>
                  <a:srgbClr val="4A4A4A"/>
                </a:solidFill>
                <a:effectLst/>
                <a:latin typeface="Barlow" panose="00000500000000000000" pitchFamily="2" charset="0"/>
              </a:rPr>
              <a:t>Number of countries with nationally determined contributions, long-term strategies, national adaptation plans and adaptation communications, as reported to the secretariat of the United Nations Framework Convention on Climate Change</a:t>
            </a:r>
            <a:endParaRPr lang="nl-NL" sz="1000" dirty="0">
              <a:latin typeface="Barlow" panose="00000500000000000000" pitchFamily="2" charset="0"/>
            </a:endParaRPr>
          </a:p>
        </p:txBody>
      </p:sp>
      <p:pic>
        <p:nvPicPr>
          <p:cNvPr id="1030" name="Picture 6" descr="SDG 13 - Climate action | Space4Water Portal">
            <a:extLst>
              <a:ext uri="{FF2B5EF4-FFF2-40B4-BE49-F238E27FC236}">
                <a16:creationId xmlns:a16="http://schemas.microsoft.com/office/drawing/2014/main" id="{017ECD35-2B34-27E2-8BA7-3A74096AE4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7714" y="59935"/>
            <a:ext cx="2641779" cy="1479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407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07AD0-E00E-EE79-67CA-00909319DE91}"/>
              </a:ext>
            </a:extLst>
          </p:cNvPr>
          <p:cNvSpPr>
            <a:spLocks noGrp="1"/>
          </p:cNvSpPr>
          <p:nvPr>
            <p:ph type="title"/>
          </p:nvPr>
        </p:nvSpPr>
        <p:spPr>
          <a:xfrm>
            <a:off x="284757" y="107366"/>
            <a:ext cx="9653899" cy="788761"/>
          </a:xfrm>
          <a:solidFill>
            <a:schemeClr val="accent6">
              <a:lumMod val="40000"/>
              <a:lumOff val="60000"/>
            </a:schemeClr>
          </a:solidFill>
          <a:ln>
            <a:solidFill>
              <a:schemeClr val="accent6">
                <a:lumMod val="40000"/>
                <a:lumOff val="60000"/>
              </a:schemeClr>
            </a:solidFill>
          </a:ln>
        </p:spPr>
        <p:txBody>
          <a:bodyPr/>
          <a:lstStyle/>
          <a:p>
            <a:pPr algn="ctr"/>
            <a:r>
              <a:rPr lang="en-US" dirty="0">
                <a:latin typeface="Barlow" panose="00000500000000000000" pitchFamily="2" charset="0"/>
              </a:rPr>
              <a:t>3.</a:t>
            </a:r>
            <a:r>
              <a:rPr lang="en-US" dirty="0"/>
              <a:t> Suriname’s Carbon negative Status</a:t>
            </a:r>
            <a:endParaRPr lang="nl-NL" dirty="0">
              <a:latin typeface="Barlow" panose="00000500000000000000" pitchFamily="2" charset="0"/>
            </a:endParaRPr>
          </a:p>
        </p:txBody>
      </p:sp>
      <p:sp>
        <p:nvSpPr>
          <p:cNvPr id="3" name="Content Placeholder 2">
            <a:extLst>
              <a:ext uri="{FF2B5EF4-FFF2-40B4-BE49-F238E27FC236}">
                <a16:creationId xmlns:a16="http://schemas.microsoft.com/office/drawing/2014/main" id="{7316ACAC-5417-0FF8-9ABD-6B0391330CE5}"/>
              </a:ext>
            </a:extLst>
          </p:cNvPr>
          <p:cNvSpPr>
            <a:spLocks noGrp="1"/>
          </p:cNvSpPr>
          <p:nvPr>
            <p:ph idx="1"/>
          </p:nvPr>
        </p:nvSpPr>
        <p:spPr>
          <a:xfrm>
            <a:off x="147644" y="6303086"/>
            <a:ext cx="11896711" cy="516618"/>
          </a:xfrm>
        </p:spPr>
        <p:txBody>
          <a:bodyPr>
            <a:normAutofit/>
          </a:bodyPr>
          <a:lstStyle/>
          <a:p>
            <a:pPr marL="0" indent="0" algn="ctr">
              <a:buNone/>
            </a:pPr>
            <a:r>
              <a:rPr lang="en-US" sz="2000" dirty="0">
                <a:latin typeface="Barlow" panose="00000500000000000000" pitchFamily="2" charset="0"/>
              </a:rPr>
              <a:t>Suriname’s zero FRL aims to recognize the country’s special circumstance of being a net carbon remover. </a:t>
            </a:r>
          </a:p>
          <a:p>
            <a:pPr algn="just"/>
            <a:endParaRPr lang="nl-NL" dirty="0">
              <a:latin typeface="Barlow" panose="00000500000000000000" pitchFamily="2" charset="0"/>
            </a:endParaRPr>
          </a:p>
        </p:txBody>
      </p:sp>
      <p:sp>
        <p:nvSpPr>
          <p:cNvPr id="5" name="TextBox 4">
            <a:extLst>
              <a:ext uri="{FF2B5EF4-FFF2-40B4-BE49-F238E27FC236}">
                <a16:creationId xmlns:a16="http://schemas.microsoft.com/office/drawing/2014/main" id="{AD962960-9CD0-0E30-FFDE-39C7B4950BDF}"/>
              </a:ext>
            </a:extLst>
          </p:cNvPr>
          <p:cNvSpPr txBox="1"/>
          <p:nvPr/>
        </p:nvSpPr>
        <p:spPr>
          <a:xfrm>
            <a:off x="10150239" y="1153849"/>
            <a:ext cx="1920641" cy="646331"/>
          </a:xfrm>
          <a:prstGeom prst="rect">
            <a:avLst/>
          </a:prstGeom>
          <a:noFill/>
        </p:spPr>
        <p:txBody>
          <a:bodyPr wrap="square">
            <a:spAutoFit/>
          </a:bodyPr>
          <a:lstStyle/>
          <a:p>
            <a:pPr algn="ctr"/>
            <a:r>
              <a:rPr lang="en-US" sz="1200" b="1" i="0" dirty="0">
                <a:solidFill>
                  <a:srgbClr val="4A4A4A"/>
                </a:solidFill>
                <a:effectLst/>
                <a:latin typeface="Barlow" panose="00000500000000000000" pitchFamily="2" charset="0"/>
              </a:rPr>
              <a:t>Indicator 13.2.2:</a:t>
            </a:r>
            <a:r>
              <a:rPr lang="en-US" sz="1200" b="0" i="0" dirty="0">
                <a:solidFill>
                  <a:srgbClr val="4A4A4A"/>
                </a:solidFill>
                <a:effectLst/>
                <a:latin typeface="Barlow" panose="00000500000000000000" pitchFamily="2" charset="0"/>
              </a:rPr>
              <a:t> </a:t>
            </a:r>
          </a:p>
          <a:p>
            <a:pPr algn="ctr"/>
            <a:r>
              <a:rPr lang="en-US" sz="1200" b="0" i="0" dirty="0">
                <a:solidFill>
                  <a:srgbClr val="4A4A4A"/>
                </a:solidFill>
                <a:effectLst/>
                <a:latin typeface="Barlow" panose="00000500000000000000" pitchFamily="2" charset="0"/>
              </a:rPr>
              <a:t>Total greenhouse gas emissions per year</a:t>
            </a:r>
            <a:endParaRPr lang="nl-NL" sz="1200" dirty="0">
              <a:latin typeface="Barlow" panose="00000500000000000000" pitchFamily="2" charset="0"/>
            </a:endParaRPr>
          </a:p>
        </p:txBody>
      </p:sp>
      <p:pic>
        <p:nvPicPr>
          <p:cNvPr id="3074" name="Picture 2" descr="Graphic displaying the integration of climate change measures into policies and planning ">
            <a:extLst>
              <a:ext uri="{FF2B5EF4-FFF2-40B4-BE49-F238E27FC236}">
                <a16:creationId xmlns:a16="http://schemas.microsoft.com/office/drawing/2014/main" id="{2B709609-A6A6-6B99-A08E-6BC411F314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3714" y="-6595"/>
            <a:ext cx="2068286" cy="116341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FCB11507-07C1-6114-3007-9B0C0F33F323}"/>
              </a:ext>
            </a:extLst>
          </p:cNvPr>
          <p:cNvSpPr/>
          <p:nvPr/>
        </p:nvSpPr>
        <p:spPr>
          <a:xfrm>
            <a:off x="3247992" y="5133821"/>
            <a:ext cx="4974770" cy="954237"/>
          </a:xfrm>
          <a:prstGeom prst="roundRect">
            <a:avLst/>
          </a:prstGeom>
          <a:solidFill>
            <a:srgbClr val="37AF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Barlow" panose="00000500000000000000" pitchFamily="2" charset="0"/>
              </a:rPr>
              <a:t>Suriname’s Emissions (including removals) </a:t>
            </a:r>
          </a:p>
          <a:p>
            <a:pPr algn="ctr"/>
            <a:r>
              <a:rPr lang="en-US" dirty="0">
                <a:latin typeface="Barlow" panose="00000500000000000000" pitchFamily="2" charset="0"/>
              </a:rPr>
              <a:t> </a:t>
            </a:r>
            <a:r>
              <a:rPr lang="en-US" b="1" dirty="0">
                <a:latin typeface="Barlow" panose="00000500000000000000" pitchFamily="2" charset="0"/>
              </a:rPr>
              <a:t>net balance of </a:t>
            </a:r>
          </a:p>
          <a:p>
            <a:pPr algn="ctr"/>
            <a:r>
              <a:rPr lang="en-US" b="1" dirty="0">
                <a:latin typeface="Barlow" panose="00000500000000000000" pitchFamily="2" charset="0"/>
              </a:rPr>
              <a:t>-14,268.7 Gg CO2eq </a:t>
            </a:r>
            <a:endParaRPr lang="nl-NL" dirty="0">
              <a:solidFill>
                <a:schemeClr val="tx1"/>
              </a:solidFill>
            </a:endParaRPr>
          </a:p>
        </p:txBody>
      </p:sp>
      <p:sp>
        <p:nvSpPr>
          <p:cNvPr id="12" name="Rectangle: Rounded Corners 11">
            <a:extLst>
              <a:ext uri="{FF2B5EF4-FFF2-40B4-BE49-F238E27FC236}">
                <a16:creationId xmlns:a16="http://schemas.microsoft.com/office/drawing/2014/main" id="{B5BBC3C6-4567-6E04-B90A-469DAEC49F01}"/>
              </a:ext>
            </a:extLst>
          </p:cNvPr>
          <p:cNvSpPr/>
          <p:nvPr/>
        </p:nvSpPr>
        <p:spPr>
          <a:xfrm>
            <a:off x="284757" y="2318541"/>
            <a:ext cx="2329543" cy="1133459"/>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Barlow" panose="00000500000000000000" pitchFamily="2" charset="0"/>
              </a:rPr>
              <a:t>Agriculture sector </a:t>
            </a:r>
          </a:p>
          <a:p>
            <a:pPr algn="ctr"/>
            <a:r>
              <a:rPr lang="en-US" dirty="0">
                <a:solidFill>
                  <a:schemeClr val="tx1"/>
                </a:solidFill>
                <a:latin typeface="Barlow" panose="00000500000000000000" pitchFamily="2" charset="0"/>
              </a:rPr>
              <a:t>538.1 Gg CO2eq</a:t>
            </a:r>
          </a:p>
          <a:p>
            <a:pPr algn="ctr"/>
            <a:endParaRPr lang="en-US" dirty="0">
              <a:solidFill>
                <a:schemeClr val="tx1"/>
              </a:solidFill>
              <a:latin typeface="Barlow" panose="00000500000000000000" pitchFamily="2" charset="0"/>
            </a:endParaRPr>
          </a:p>
          <a:p>
            <a:pPr algn="ctr"/>
            <a:endParaRPr lang="en-US" dirty="0">
              <a:solidFill>
                <a:schemeClr val="tx1"/>
              </a:solidFill>
              <a:latin typeface="Barlow" panose="00000500000000000000" pitchFamily="2" charset="0"/>
            </a:endParaRPr>
          </a:p>
        </p:txBody>
      </p:sp>
      <p:sp>
        <p:nvSpPr>
          <p:cNvPr id="13" name="Rectangle: Rounded Corners 12">
            <a:extLst>
              <a:ext uri="{FF2B5EF4-FFF2-40B4-BE49-F238E27FC236}">
                <a16:creationId xmlns:a16="http://schemas.microsoft.com/office/drawing/2014/main" id="{327652B2-1435-36B7-6F52-9BA469CF1E9A}"/>
              </a:ext>
            </a:extLst>
          </p:cNvPr>
          <p:cNvSpPr/>
          <p:nvPr/>
        </p:nvSpPr>
        <p:spPr>
          <a:xfrm>
            <a:off x="3076370" y="2293485"/>
            <a:ext cx="2148287" cy="1171739"/>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dirty="0">
                <a:solidFill>
                  <a:schemeClr val="tx1"/>
                </a:solidFill>
                <a:latin typeface="Barlow" panose="00000500000000000000" pitchFamily="2" charset="0"/>
              </a:rPr>
              <a:t>Energy sector  2,949.4 Gg CO2eq</a:t>
            </a:r>
          </a:p>
          <a:p>
            <a:pPr algn="just"/>
            <a:endParaRPr lang="en-US" dirty="0">
              <a:solidFill>
                <a:schemeClr val="tx1"/>
              </a:solidFill>
              <a:latin typeface="Barlow" panose="00000500000000000000" pitchFamily="2" charset="0"/>
            </a:endParaRPr>
          </a:p>
          <a:p>
            <a:pPr algn="just"/>
            <a:endParaRPr lang="en-US" dirty="0">
              <a:solidFill>
                <a:schemeClr val="tx1"/>
              </a:solidFill>
              <a:latin typeface="Barlow" panose="00000500000000000000" pitchFamily="2" charset="0"/>
            </a:endParaRPr>
          </a:p>
        </p:txBody>
      </p:sp>
      <p:sp>
        <p:nvSpPr>
          <p:cNvPr id="14" name="Rectangle: Rounded Corners 13">
            <a:extLst>
              <a:ext uri="{FF2B5EF4-FFF2-40B4-BE49-F238E27FC236}">
                <a16:creationId xmlns:a16="http://schemas.microsoft.com/office/drawing/2014/main" id="{9C47B95F-C99B-79EA-6D99-B7696B1F4182}"/>
              </a:ext>
            </a:extLst>
          </p:cNvPr>
          <p:cNvSpPr/>
          <p:nvPr/>
        </p:nvSpPr>
        <p:spPr>
          <a:xfrm>
            <a:off x="5738788" y="2294390"/>
            <a:ext cx="2590800" cy="113461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dirty="0">
                <a:solidFill>
                  <a:schemeClr val="tx1"/>
                </a:solidFill>
                <a:latin typeface="Barlow" panose="00000500000000000000" pitchFamily="2" charset="0"/>
              </a:rPr>
              <a:t>industrial processes and product use (IPPU)</a:t>
            </a:r>
          </a:p>
          <a:p>
            <a:pPr algn="just"/>
            <a:r>
              <a:rPr lang="en-US" dirty="0">
                <a:solidFill>
                  <a:schemeClr val="tx1"/>
                </a:solidFill>
                <a:latin typeface="Barlow" panose="00000500000000000000" pitchFamily="2" charset="0"/>
              </a:rPr>
              <a:t> 8.5 Gg CO2eq</a:t>
            </a:r>
          </a:p>
          <a:p>
            <a:pPr algn="just"/>
            <a:endParaRPr lang="en-US" dirty="0">
              <a:solidFill>
                <a:schemeClr val="tx1"/>
              </a:solidFill>
              <a:latin typeface="Barlow" panose="00000500000000000000" pitchFamily="2" charset="0"/>
            </a:endParaRPr>
          </a:p>
        </p:txBody>
      </p:sp>
      <p:sp>
        <p:nvSpPr>
          <p:cNvPr id="15" name="Rectangle: Rounded Corners 14">
            <a:extLst>
              <a:ext uri="{FF2B5EF4-FFF2-40B4-BE49-F238E27FC236}">
                <a16:creationId xmlns:a16="http://schemas.microsoft.com/office/drawing/2014/main" id="{C0EAB084-223F-653C-F7EE-405DC410923B}"/>
              </a:ext>
            </a:extLst>
          </p:cNvPr>
          <p:cNvSpPr/>
          <p:nvPr/>
        </p:nvSpPr>
        <p:spPr>
          <a:xfrm>
            <a:off x="8854839" y="2301490"/>
            <a:ext cx="2590800" cy="113461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Barlow" panose="00000500000000000000" pitchFamily="2" charset="0"/>
              </a:rPr>
              <a:t>Waste sector </a:t>
            </a:r>
          </a:p>
          <a:p>
            <a:pPr algn="ctr"/>
            <a:r>
              <a:rPr lang="en-US" dirty="0">
                <a:solidFill>
                  <a:schemeClr val="tx1"/>
                </a:solidFill>
                <a:latin typeface="Barlow" panose="00000500000000000000" pitchFamily="2" charset="0"/>
              </a:rPr>
              <a:t>95.5 Gg CO2eq</a:t>
            </a:r>
          </a:p>
          <a:p>
            <a:pPr algn="ctr"/>
            <a:endParaRPr lang="en-US" dirty="0">
              <a:solidFill>
                <a:schemeClr val="tx1"/>
              </a:solidFill>
              <a:latin typeface="Barlow" panose="00000500000000000000" pitchFamily="2" charset="0"/>
            </a:endParaRPr>
          </a:p>
          <a:p>
            <a:pPr algn="ctr"/>
            <a:endParaRPr lang="en-US" dirty="0">
              <a:solidFill>
                <a:schemeClr val="tx1"/>
              </a:solidFill>
              <a:latin typeface="Barlow" panose="00000500000000000000" pitchFamily="2" charset="0"/>
            </a:endParaRPr>
          </a:p>
        </p:txBody>
      </p:sp>
      <p:sp>
        <p:nvSpPr>
          <p:cNvPr id="16" name="Rectangle: Rounded Corners 15">
            <a:extLst>
              <a:ext uri="{FF2B5EF4-FFF2-40B4-BE49-F238E27FC236}">
                <a16:creationId xmlns:a16="http://schemas.microsoft.com/office/drawing/2014/main" id="{77100AD9-B107-B551-8EF5-1F3C9528CB69}"/>
              </a:ext>
            </a:extLst>
          </p:cNvPr>
          <p:cNvSpPr/>
          <p:nvPr/>
        </p:nvSpPr>
        <p:spPr>
          <a:xfrm>
            <a:off x="2950029" y="991332"/>
            <a:ext cx="5272733" cy="928221"/>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Barlow" panose="00000500000000000000" pitchFamily="2" charset="0"/>
              </a:rPr>
              <a:t>Year 2017</a:t>
            </a:r>
          </a:p>
          <a:p>
            <a:pPr algn="ctr"/>
            <a:r>
              <a:rPr lang="en-US" dirty="0">
                <a:solidFill>
                  <a:schemeClr val="tx1"/>
                </a:solidFill>
                <a:latin typeface="Barlow" panose="00000500000000000000" pitchFamily="2" charset="0"/>
              </a:rPr>
              <a:t>Suriname’s Emissions (excluding removals) </a:t>
            </a:r>
          </a:p>
          <a:p>
            <a:pPr algn="ctr"/>
            <a:r>
              <a:rPr lang="en-US" dirty="0">
                <a:solidFill>
                  <a:schemeClr val="tx1"/>
                </a:solidFill>
                <a:latin typeface="Barlow" panose="00000500000000000000" pitchFamily="2" charset="0"/>
              </a:rPr>
              <a:t>3,591.5 Gg CO2eq </a:t>
            </a:r>
            <a:endParaRPr lang="nl-NL" dirty="0">
              <a:solidFill>
                <a:schemeClr val="tx1"/>
              </a:solidFill>
            </a:endParaRPr>
          </a:p>
        </p:txBody>
      </p:sp>
      <p:sp>
        <p:nvSpPr>
          <p:cNvPr id="21" name="Rectangle: Rounded Corners 20">
            <a:extLst>
              <a:ext uri="{FF2B5EF4-FFF2-40B4-BE49-F238E27FC236}">
                <a16:creationId xmlns:a16="http://schemas.microsoft.com/office/drawing/2014/main" id="{3FDAD74B-6051-9F82-805E-90DDCD04ABE6}"/>
              </a:ext>
            </a:extLst>
          </p:cNvPr>
          <p:cNvSpPr/>
          <p:nvPr/>
        </p:nvSpPr>
        <p:spPr>
          <a:xfrm>
            <a:off x="2676530" y="4029688"/>
            <a:ext cx="5748072" cy="698141"/>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Barlow" panose="00000500000000000000" pitchFamily="2" charset="0"/>
              </a:rPr>
              <a:t>LULUCF sector : </a:t>
            </a:r>
          </a:p>
          <a:p>
            <a:pPr algn="ctr"/>
            <a:r>
              <a:rPr lang="en-US" dirty="0">
                <a:solidFill>
                  <a:schemeClr val="tx1"/>
                </a:solidFill>
                <a:latin typeface="Barlow" panose="00000500000000000000" pitchFamily="2" charset="0"/>
              </a:rPr>
              <a:t>Net removals of - 17,860.2 Gg CO2eq</a:t>
            </a:r>
          </a:p>
        </p:txBody>
      </p:sp>
      <p:pic>
        <p:nvPicPr>
          <p:cNvPr id="24" name="Picture 23">
            <a:extLst>
              <a:ext uri="{FF2B5EF4-FFF2-40B4-BE49-F238E27FC236}">
                <a16:creationId xmlns:a16="http://schemas.microsoft.com/office/drawing/2014/main" id="{5CEB1F53-EE36-44E4-8515-A6BC8D7EC506}"/>
              </a:ext>
            </a:extLst>
          </p:cNvPr>
          <p:cNvPicPr>
            <a:picLocks noChangeAspect="1"/>
          </p:cNvPicPr>
          <p:nvPr/>
        </p:nvPicPr>
        <p:blipFill>
          <a:blip r:embed="rId4"/>
          <a:stretch>
            <a:fillRect/>
          </a:stretch>
        </p:blipFill>
        <p:spPr>
          <a:xfrm>
            <a:off x="91012" y="2913709"/>
            <a:ext cx="1238423" cy="1171739"/>
          </a:xfrm>
          <a:prstGeom prst="rect">
            <a:avLst/>
          </a:prstGeom>
        </p:spPr>
      </p:pic>
      <p:sp>
        <p:nvSpPr>
          <p:cNvPr id="29" name="Rectangle 14">
            <a:extLst>
              <a:ext uri="{FF2B5EF4-FFF2-40B4-BE49-F238E27FC236}">
                <a16:creationId xmlns:a16="http://schemas.microsoft.com/office/drawing/2014/main" id="{0A48CC8D-1F93-6541-5F2E-BBD5F68D556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3072" name="Picture 3071">
            <a:extLst>
              <a:ext uri="{FF2B5EF4-FFF2-40B4-BE49-F238E27FC236}">
                <a16:creationId xmlns:a16="http://schemas.microsoft.com/office/drawing/2014/main" id="{8186C93E-5B1D-A5B1-791A-0A251FF052DE}"/>
              </a:ext>
            </a:extLst>
          </p:cNvPr>
          <p:cNvPicPr>
            <a:picLocks noChangeAspect="1"/>
          </p:cNvPicPr>
          <p:nvPr/>
        </p:nvPicPr>
        <p:blipFill>
          <a:blip r:embed="rId5"/>
          <a:stretch>
            <a:fillRect/>
          </a:stretch>
        </p:blipFill>
        <p:spPr>
          <a:xfrm>
            <a:off x="3680699" y="2871860"/>
            <a:ext cx="1057950" cy="1128479"/>
          </a:xfrm>
          <a:prstGeom prst="rect">
            <a:avLst/>
          </a:prstGeom>
        </p:spPr>
      </p:pic>
      <p:pic>
        <p:nvPicPr>
          <p:cNvPr id="3075" name="Picture 3074">
            <a:extLst>
              <a:ext uri="{FF2B5EF4-FFF2-40B4-BE49-F238E27FC236}">
                <a16:creationId xmlns:a16="http://schemas.microsoft.com/office/drawing/2014/main" id="{90E79D66-DDCB-FE03-F434-4ACF8FB3B4E8}"/>
              </a:ext>
            </a:extLst>
          </p:cNvPr>
          <p:cNvPicPr>
            <a:picLocks noChangeAspect="1"/>
          </p:cNvPicPr>
          <p:nvPr/>
        </p:nvPicPr>
        <p:blipFill>
          <a:blip r:embed="rId6"/>
          <a:stretch>
            <a:fillRect/>
          </a:stretch>
        </p:blipFill>
        <p:spPr>
          <a:xfrm>
            <a:off x="7366652" y="2946393"/>
            <a:ext cx="1057950" cy="847976"/>
          </a:xfrm>
          <a:prstGeom prst="rect">
            <a:avLst/>
          </a:prstGeom>
        </p:spPr>
      </p:pic>
      <p:pic>
        <p:nvPicPr>
          <p:cNvPr id="3079" name="Picture 3078">
            <a:extLst>
              <a:ext uri="{FF2B5EF4-FFF2-40B4-BE49-F238E27FC236}">
                <a16:creationId xmlns:a16="http://schemas.microsoft.com/office/drawing/2014/main" id="{C968FE5F-D51F-34C4-D370-E21E1804F653}"/>
              </a:ext>
            </a:extLst>
          </p:cNvPr>
          <p:cNvPicPr>
            <a:picLocks noChangeAspect="1"/>
          </p:cNvPicPr>
          <p:nvPr/>
        </p:nvPicPr>
        <p:blipFill>
          <a:blip r:embed="rId7"/>
          <a:stretch>
            <a:fillRect/>
          </a:stretch>
        </p:blipFill>
        <p:spPr>
          <a:xfrm>
            <a:off x="10406771" y="2908999"/>
            <a:ext cx="1228896" cy="1086002"/>
          </a:xfrm>
          <a:prstGeom prst="rect">
            <a:avLst/>
          </a:prstGeom>
        </p:spPr>
      </p:pic>
      <p:pic>
        <p:nvPicPr>
          <p:cNvPr id="3083" name="Picture 3082">
            <a:extLst>
              <a:ext uri="{FF2B5EF4-FFF2-40B4-BE49-F238E27FC236}">
                <a16:creationId xmlns:a16="http://schemas.microsoft.com/office/drawing/2014/main" id="{BF81E37F-081D-6966-A57D-529096597708}"/>
              </a:ext>
            </a:extLst>
          </p:cNvPr>
          <p:cNvPicPr>
            <a:picLocks noChangeAspect="1"/>
          </p:cNvPicPr>
          <p:nvPr/>
        </p:nvPicPr>
        <p:blipFill>
          <a:blip r:embed="rId8"/>
          <a:stretch>
            <a:fillRect/>
          </a:stretch>
        </p:blipFill>
        <p:spPr>
          <a:xfrm>
            <a:off x="1860600" y="5108245"/>
            <a:ext cx="1231024" cy="1052615"/>
          </a:xfrm>
          <a:prstGeom prst="rect">
            <a:avLst/>
          </a:prstGeom>
        </p:spPr>
      </p:pic>
      <p:pic>
        <p:nvPicPr>
          <p:cNvPr id="3086" name="Picture 3085">
            <a:extLst>
              <a:ext uri="{FF2B5EF4-FFF2-40B4-BE49-F238E27FC236}">
                <a16:creationId xmlns:a16="http://schemas.microsoft.com/office/drawing/2014/main" id="{752681A0-B596-81D9-5E8F-66A59D0F1349}"/>
              </a:ext>
            </a:extLst>
          </p:cNvPr>
          <p:cNvPicPr>
            <a:picLocks noChangeAspect="1"/>
          </p:cNvPicPr>
          <p:nvPr/>
        </p:nvPicPr>
        <p:blipFill>
          <a:blip r:embed="rId9"/>
          <a:stretch>
            <a:fillRect/>
          </a:stretch>
        </p:blipFill>
        <p:spPr>
          <a:xfrm>
            <a:off x="7895627" y="1023046"/>
            <a:ext cx="1147493" cy="867617"/>
          </a:xfrm>
          <a:prstGeom prst="rect">
            <a:avLst/>
          </a:prstGeom>
        </p:spPr>
      </p:pic>
      <p:pic>
        <p:nvPicPr>
          <p:cNvPr id="3090" name="Picture 3089">
            <a:extLst>
              <a:ext uri="{FF2B5EF4-FFF2-40B4-BE49-F238E27FC236}">
                <a16:creationId xmlns:a16="http://schemas.microsoft.com/office/drawing/2014/main" id="{2FCE2AB2-9982-A30D-887A-F133B563019B}"/>
              </a:ext>
            </a:extLst>
          </p:cNvPr>
          <p:cNvPicPr>
            <a:picLocks noChangeAspect="1"/>
          </p:cNvPicPr>
          <p:nvPr/>
        </p:nvPicPr>
        <p:blipFill>
          <a:blip r:embed="rId10"/>
          <a:stretch>
            <a:fillRect/>
          </a:stretch>
        </p:blipFill>
        <p:spPr>
          <a:xfrm>
            <a:off x="7568915" y="3911268"/>
            <a:ext cx="1307693" cy="1019557"/>
          </a:xfrm>
          <a:prstGeom prst="rect">
            <a:avLst/>
          </a:prstGeom>
        </p:spPr>
      </p:pic>
      <p:pic>
        <p:nvPicPr>
          <p:cNvPr id="3092" name="Picture 3091">
            <a:extLst>
              <a:ext uri="{FF2B5EF4-FFF2-40B4-BE49-F238E27FC236}">
                <a16:creationId xmlns:a16="http://schemas.microsoft.com/office/drawing/2014/main" id="{DA2725A2-8B61-6285-5C28-438AC80BE7A6}"/>
              </a:ext>
            </a:extLst>
          </p:cNvPr>
          <p:cNvPicPr>
            <a:picLocks noChangeAspect="1"/>
          </p:cNvPicPr>
          <p:nvPr/>
        </p:nvPicPr>
        <p:blipFill>
          <a:blip r:embed="rId11"/>
          <a:stretch>
            <a:fillRect/>
          </a:stretch>
        </p:blipFill>
        <p:spPr>
          <a:xfrm>
            <a:off x="2221225" y="3845640"/>
            <a:ext cx="1274738" cy="1011567"/>
          </a:xfrm>
          <a:prstGeom prst="rect">
            <a:avLst/>
          </a:prstGeom>
        </p:spPr>
      </p:pic>
      <p:pic>
        <p:nvPicPr>
          <p:cNvPr id="3096" name="Picture 3095">
            <a:extLst>
              <a:ext uri="{FF2B5EF4-FFF2-40B4-BE49-F238E27FC236}">
                <a16:creationId xmlns:a16="http://schemas.microsoft.com/office/drawing/2014/main" id="{56EE027F-50FB-6B3D-3545-AEFC1FCACE38}"/>
              </a:ext>
            </a:extLst>
          </p:cNvPr>
          <p:cNvPicPr>
            <a:picLocks noChangeAspect="1"/>
          </p:cNvPicPr>
          <p:nvPr/>
        </p:nvPicPr>
        <p:blipFill>
          <a:blip r:embed="rId12"/>
          <a:stretch>
            <a:fillRect/>
          </a:stretch>
        </p:blipFill>
        <p:spPr>
          <a:xfrm>
            <a:off x="2040553" y="974568"/>
            <a:ext cx="1147493" cy="981590"/>
          </a:xfrm>
          <a:prstGeom prst="rect">
            <a:avLst/>
          </a:prstGeom>
        </p:spPr>
      </p:pic>
    </p:spTree>
    <p:extLst>
      <p:ext uri="{BB962C8B-B14F-4D97-AF65-F5344CB8AC3E}">
        <p14:creationId xmlns:p14="http://schemas.microsoft.com/office/powerpoint/2010/main" val="596867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B94F4-A241-DA52-66C8-5D0C4B604E65}"/>
            </a:ext>
          </a:extLst>
        </p:cNvPr>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407B4E51-C842-47DD-3705-E0D68BDCB5DB}"/>
              </a:ext>
            </a:extLst>
          </p:cNvPr>
          <p:cNvCxnSpPr>
            <a:cxnSpLocks/>
          </p:cNvCxnSpPr>
          <p:nvPr/>
        </p:nvCxnSpPr>
        <p:spPr>
          <a:xfrm>
            <a:off x="4114800" y="3516085"/>
            <a:ext cx="1" cy="1002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10" name="Chart 9">
            <a:extLst>
              <a:ext uri="{FF2B5EF4-FFF2-40B4-BE49-F238E27FC236}">
                <a16:creationId xmlns:a16="http://schemas.microsoft.com/office/drawing/2014/main" id="{F8D5917C-B5F7-68F9-923F-520E7BDF7A85}"/>
              </a:ext>
            </a:extLst>
          </p:cNvPr>
          <p:cNvGraphicFramePr/>
          <p:nvPr>
            <p:extLst>
              <p:ext uri="{D42A27DB-BD31-4B8C-83A1-F6EECF244321}">
                <p14:modId xmlns:p14="http://schemas.microsoft.com/office/powerpoint/2010/main" val="1336545222"/>
              </p:ext>
            </p:extLst>
          </p:nvPr>
        </p:nvGraphicFramePr>
        <p:xfrm>
          <a:off x="4886325" y="3698419"/>
          <a:ext cx="7185931" cy="29581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a:extLst>
              <a:ext uri="{FF2B5EF4-FFF2-40B4-BE49-F238E27FC236}">
                <a16:creationId xmlns:a16="http://schemas.microsoft.com/office/drawing/2014/main" id="{D785B850-ED29-3350-DD2D-8BD4BD6ED25B}"/>
              </a:ext>
            </a:extLst>
          </p:cNvPr>
          <p:cNvGraphicFramePr/>
          <p:nvPr>
            <p:extLst>
              <p:ext uri="{D42A27DB-BD31-4B8C-83A1-F6EECF244321}">
                <p14:modId xmlns:p14="http://schemas.microsoft.com/office/powerpoint/2010/main" val="710856051"/>
              </p:ext>
            </p:extLst>
          </p:nvPr>
        </p:nvGraphicFramePr>
        <p:xfrm>
          <a:off x="119743" y="1393370"/>
          <a:ext cx="4671331" cy="3997780"/>
        </p:xfrm>
        <a:graphic>
          <a:graphicData uri="http://schemas.openxmlformats.org/drawingml/2006/chart">
            <c:chart xmlns:c="http://schemas.openxmlformats.org/drawingml/2006/chart" xmlns:r="http://schemas.openxmlformats.org/officeDocument/2006/relationships" r:id="rId4"/>
          </a:graphicData>
        </a:graphic>
      </p:graphicFrame>
      <p:sp>
        <p:nvSpPr>
          <p:cNvPr id="18" name="Oval 17">
            <a:extLst>
              <a:ext uri="{FF2B5EF4-FFF2-40B4-BE49-F238E27FC236}">
                <a16:creationId xmlns:a16="http://schemas.microsoft.com/office/drawing/2014/main" id="{D5C6CC9B-E2E8-89F5-E4CC-A4F835A02D6A}"/>
              </a:ext>
            </a:extLst>
          </p:cNvPr>
          <p:cNvSpPr/>
          <p:nvPr/>
        </p:nvSpPr>
        <p:spPr>
          <a:xfrm>
            <a:off x="11010900" y="5970811"/>
            <a:ext cx="881743" cy="6858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b="1">
              <a:ln w="22225">
                <a:solidFill>
                  <a:schemeClr val="accent2"/>
                </a:solidFill>
                <a:prstDash val="solid"/>
              </a:ln>
              <a:solidFill>
                <a:schemeClr val="accent2">
                  <a:lumMod val="40000"/>
                  <a:lumOff val="60000"/>
                </a:schemeClr>
              </a:solidFill>
            </a:endParaRPr>
          </a:p>
        </p:txBody>
      </p:sp>
      <p:graphicFrame>
        <p:nvGraphicFramePr>
          <p:cNvPr id="2" name="Chart 1">
            <a:extLst>
              <a:ext uri="{FF2B5EF4-FFF2-40B4-BE49-F238E27FC236}">
                <a16:creationId xmlns:a16="http://schemas.microsoft.com/office/drawing/2014/main" id="{C511A966-7AA6-6E4C-8B9E-F3CF78B15863}"/>
              </a:ext>
            </a:extLst>
          </p:cNvPr>
          <p:cNvGraphicFramePr/>
          <p:nvPr>
            <p:extLst>
              <p:ext uri="{D42A27DB-BD31-4B8C-83A1-F6EECF244321}">
                <p14:modId xmlns:p14="http://schemas.microsoft.com/office/powerpoint/2010/main" val="557278793"/>
              </p:ext>
            </p:extLst>
          </p:nvPr>
        </p:nvGraphicFramePr>
        <p:xfrm>
          <a:off x="4886325" y="361949"/>
          <a:ext cx="7185931" cy="325442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22193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C3D10338-72CA-2A01-815B-827C0C271387}"/>
              </a:ext>
            </a:extLst>
          </p:cNvPr>
          <p:cNvGraphicFramePr>
            <a:graphicFrameLocks/>
          </p:cNvGraphicFramePr>
          <p:nvPr>
            <p:extLst>
              <p:ext uri="{D42A27DB-BD31-4B8C-83A1-F6EECF244321}">
                <p14:modId xmlns:p14="http://schemas.microsoft.com/office/powerpoint/2010/main" val="376799829"/>
              </p:ext>
            </p:extLst>
          </p:nvPr>
        </p:nvGraphicFramePr>
        <p:xfrm>
          <a:off x="304800" y="195943"/>
          <a:ext cx="4572000" cy="32330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C35FDDFA-5BD2-EF34-ACBF-0133448D9CE3}"/>
              </a:ext>
            </a:extLst>
          </p:cNvPr>
          <p:cNvGraphicFramePr>
            <a:graphicFrameLocks/>
          </p:cNvGraphicFramePr>
          <p:nvPr>
            <p:extLst>
              <p:ext uri="{D42A27DB-BD31-4B8C-83A1-F6EECF244321}">
                <p14:modId xmlns:p14="http://schemas.microsoft.com/office/powerpoint/2010/main" val="1796190129"/>
              </p:ext>
            </p:extLst>
          </p:nvPr>
        </p:nvGraphicFramePr>
        <p:xfrm>
          <a:off x="174171" y="3428999"/>
          <a:ext cx="4572000" cy="3233058"/>
        </p:xfrm>
        <a:graphic>
          <a:graphicData uri="http://schemas.openxmlformats.org/drawingml/2006/chart">
            <c:chart xmlns:c="http://schemas.openxmlformats.org/drawingml/2006/chart" xmlns:r="http://schemas.openxmlformats.org/officeDocument/2006/relationships" r:id="rId4"/>
          </a:graphicData>
        </a:graphic>
      </p:graphicFrame>
      <p:cxnSp>
        <p:nvCxnSpPr>
          <p:cNvPr id="9" name="Straight Arrow Connector 8">
            <a:extLst>
              <a:ext uri="{FF2B5EF4-FFF2-40B4-BE49-F238E27FC236}">
                <a16:creationId xmlns:a16="http://schemas.microsoft.com/office/drawing/2014/main" id="{B8BA5C79-C260-7199-A6FD-3704D7FCEE01}"/>
              </a:ext>
            </a:extLst>
          </p:cNvPr>
          <p:cNvCxnSpPr>
            <a:cxnSpLocks/>
          </p:cNvCxnSpPr>
          <p:nvPr/>
        </p:nvCxnSpPr>
        <p:spPr>
          <a:xfrm>
            <a:off x="4114800" y="3516085"/>
            <a:ext cx="1" cy="1002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0059461-49B2-26BA-DBB5-AA45F53DA4EB}"/>
              </a:ext>
            </a:extLst>
          </p:cNvPr>
          <p:cNvCxnSpPr>
            <a:cxnSpLocks/>
          </p:cNvCxnSpPr>
          <p:nvPr/>
        </p:nvCxnSpPr>
        <p:spPr>
          <a:xfrm>
            <a:off x="4620050" y="402771"/>
            <a:ext cx="3717471" cy="0"/>
          </a:xfrm>
          <a:prstGeom prst="straightConnector1">
            <a:avLst/>
          </a:prstGeom>
          <a:ln w="57150">
            <a:tailEnd type="triangle"/>
          </a:ln>
        </p:spPr>
        <p:style>
          <a:lnRef idx="2">
            <a:schemeClr val="accent6"/>
          </a:lnRef>
          <a:fillRef idx="0">
            <a:schemeClr val="accent6"/>
          </a:fillRef>
          <a:effectRef idx="1">
            <a:schemeClr val="accent6"/>
          </a:effectRef>
          <a:fontRef idx="minor">
            <a:schemeClr val="tx1"/>
          </a:fontRef>
        </p:style>
      </p:cxnSp>
      <p:sp>
        <p:nvSpPr>
          <p:cNvPr id="28" name="Rectangle 27">
            <a:extLst>
              <a:ext uri="{FF2B5EF4-FFF2-40B4-BE49-F238E27FC236}">
                <a16:creationId xmlns:a16="http://schemas.microsoft.com/office/drawing/2014/main" id="{EF9DF088-4200-97C9-1187-EACEBE989512}"/>
              </a:ext>
            </a:extLst>
          </p:cNvPr>
          <p:cNvSpPr/>
          <p:nvPr/>
        </p:nvSpPr>
        <p:spPr>
          <a:xfrm>
            <a:off x="5734050" y="171450"/>
            <a:ext cx="1197429" cy="349025"/>
          </a:xfrm>
          <a:prstGeom prst="rect">
            <a:avLst/>
          </a:prstGeom>
          <a:solidFill>
            <a:schemeClr val="accent6">
              <a:lumMod val="40000"/>
              <a:lumOff val="6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solidFill>
                  <a:schemeClr val="tx1"/>
                </a:solidFill>
              </a:rPr>
              <a:t>2025-2050</a:t>
            </a:r>
            <a:endParaRPr lang="nl-NL" dirty="0">
              <a:solidFill>
                <a:schemeClr val="tx1"/>
              </a:solidFill>
            </a:endParaRPr>
          </a:p>
        </p:txBody>
      </p:sp>
      <p:sp>
        <p:nvSpPr>
          <p:cNvPr id="29" name="Rectangle 28">
            <a:extLst>
              <a:ext uri="{FF2B5EF4-FFF2-40B4-BE49-F238E27FC236}">
                <a16:creationId xmlns:a16="http://schemas.microsoft.com/office/drawing/2014/main" id="{FE77E9A4-8FBD-AD09-5422-6B13C720BB31}"/>
              </a:ext>
            </a:extLst>
          </p:cNvPr>
          <p:cNvSpPr/>
          <p:nvPr/>
        </p:nvSpPr>
        <p:spPr>
          <a:xfrm>
            <a:off x="8423666" y="1231926"/>
            <a:ext cx="1180168" cy="777169"/>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arlow" panose="00000500000000000000" pitchFamily="2" charset="0"/>
              </a:rPr>
              <a:t>High GDP p/capita</a:t>
            </a:r>
          </a:p>
          <a:p>
            <a:pPr algn="ctr"/>
            <a:r>
              <a:rPr lang="en-US" sz="1400" dirty="0">
                <a:solidFill>
                  <a:schemeClr val="tx1"/>
                </a:solidFill>
                <a:latin typeface="Barlow" panose="00000500000000000000" pitchFamily="2" charset="0"/>
              </a:rPr>
              <a:t>USD 40,000 </a:t>
            </a:r>
          </a:p>
        </p:txBody>
      </p:sp>
      <p:pic>
        <p:nvPicPr>
          <p:cNvPr id="32" name="Picture 31">
            <a:extLst>
              <a:ext uri="{FF2B5EF4-FFF2-40B4-BE49-F238E27FC236}">
                <a16:creationId xmlns:a16="http://schemas.microsoft.com/office/drawing/2014/main" id="{5B93B5C2-5624-F391-3397-5097240DD1B1}"/>
              </a:ext>
            </a:extLst>
          </p:cNvPr>
          <p:cNvPicPr>
            <a:picLocks noChangeAspect="1"/>
          </p:cNvPicPr>
          <p:nvPr/>
        </p:nvPicPr>
        <p:blipFill>
          <a:blip r:embed="rId5"/>
          <a:stretch>
            <a:fillRect/>
          </a:stretch>
        </p:blipFill>
        <p:spPr>
          <a:xfrm>
            <a:off x="4902509" y="5017455"/>
            <a:ext cx="3385884" cy="1437774"/>
          </a:xfrm>
          <a:prstGeom prst="rect">
            <a:avLst/>
          </a:prstGeom>
        </p:spPr>
      </p:pic>
      <p:cxnSp>
        <p:nvCxnSpPr>
          <p:cNvPr id="38" name="Straight Arrow Connector 37">
            <a:extLst>
              <a:ext uri="{FF2B5EF4-FFF2-40B4-BE49-F238E27FC236}">
                <a16:creationId xmlns:a16="http://schemas.microsoft.com/office/drawing/2014/main" id="{9E861599-D1E5-D5CE-313C-1336EB02FE5E}"/>
              </a:ext>
            </a:extLst>
          </p:cNvPr>
          <p:cNvCxnSpPr>
            <a:cxnSpLocks/>
          </p:cNvCxnSpPr>
          <p:nvPr/>
        </p:nvCxnSpPr>
        <p:spPr>
          <a:xfrm>
            <a:off x="6332764" y="520475"/>
            <a:ext cx="0" cy="389163"/>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39" name="Rectangle 38">
            <a:extLst>
              <a:ext uri="{FF2B5EF4-FFF2-40B4-BE49-F238E27FC236}">
                <a16:creationId xmlns:a16="http://schemas.microsoft.com/office/drawing/2014/main" id="{A4630E6F-4D15-12B9-813F-1932D52BCE97}"/>
              </a:ext>
            </a:extLst>
          </p:cNvPr>
          <p:cNvSpPr/>
          <p:nvPr/>
        </p:nvSpPr>
        <p:spPr>
          <a:xfrm>
            <a:off x="4746172" y="836839"/>
            <a:ext cx="3591350" cy="2890038"/>
          </a:xfrm>
          <a:prstGeom prst="rect">
            <a:avLst/>
          </a:prstGeom>
          <a:no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tx1"/>
                </a:solidFill>
                <a:latin typeface="Barlow" panose="00000500000000000000" pitchFamily="2" charset="0"/>
              </a:rPr>
              <a:t>Between 2028 -2033:</a:t>
            </a:r>
          </a:p>
          <a:p>
            <a:pPr marL="285750" indent="-285750">
              <a:buFont typeface="Courier New" panose="02070309020205020404" pitchFamily="49" charset="0"/>
              <a:buChar char="o"/>
            </a:pPr>
            <a:r>
              <a:rPr lang="en-US" sz="1400" dirty="0">
                <a:solidFill>
                  <a:schemeClr val="tx1"/>
                </a:solidFill>
                <a:latin typeface="Barlow" panose="00000500000000000000" pitchFamily="2" charset="0"/>
              </a:rPr>
              <a:t>2028: First Oil Production (production capacity of 220,000 barrels per day)</a:t>
            </a:r>
          </a:p>
          <a:p>
            <a:pPr marL="285750" indent="-285750">
              <a:buFont typeface="Courier New" panose="02070309020205020404" pitchFamily="49" charset="0"/>
              <a:buChar char="o"/>
            </a:pPr>
            <a:r>
              <a:rPr lang="en-US" sz="1400" dirty="0">
                <a:solidFill>
                  <a:schemeClr val="tx1"/>
                </a:solidFill>
                <a:latin typeface="Barlow" panose="00000500000000000000" pitchFamily="2" charset="0"/>
              </a:rPr>
              <a:t>2033: Suriname can be out of the high Debt</a:t>
            </a:r>
          </a:p>
          <a:p>
            <a:pPr algn="ctr"/>
            <a:r>
              <a:rPr lang="en-US" sz="1400" dirty="0">
                <a:solidFill>
                  <a:schemeClr val="tx1"/>
                </a:solidFill>
                <a:latin typeface="Barlow" panose="00000500000000000000" pitchFamily="2" charset="0"/>
              </a:rPr>
              <a:t> </a:t>
            </a:r>
          </a:p>
          <a:p>
            <a:pPr algn="just"/>
            <a:r>
              <a:rPr lang="en-US" sz="1400" dirty="0">
                <a:solidFill>
                  <a:schemeClr val="tx1"/>
                </a:solidFill>
                <a:latin typeface="Barlow" panose="00000500000000000000" pitchFamily="2" charset="0"/>
              </a:rPr>
              <a:t>Surinamese Economy will transform and unlock vast new revenues that will propel our nation forward.</a:t>
            </a:r>
          </a:p>
          <a:p>
            <a:pPr algn="just"/>
            <a:endParaRPr lang="en-US" sz="1400" dirty="0">
              <a:solidFill>
                <a:schemeClr val="tx1"/>
              </a:solidFill>
              <a:latin typeface="Barlow" panose="00000500000000000000" pitchFamily="2" charset="0"/>
            </a:endParaRPr>
          </a:p>
          <a:p>
            <a:pPr algn="just"/>
            <a:r>
              <a:rPr lang="en-US" sz="1400" b="1" dirty="0">
                <a:solidFill>
                  <a:schemeClr val="tx1"/>
                </a:solidFill>
                <a:latin typeface="Barlow" panose="00000500000000000000" pitchFamily="2" charset="0"/>
              </a:rPr>
              <a:t>DILEMMA:</a:t>
            </a:r>
          </a:p>
          <a:p>
            <a:pPr marL="285750" indent="-285750" algn="just">
              <a:buFont typeface="Courier New" panose="02070309020205020404" pitchFamily="49" charset="0"/>
              <a:buChar char="o"/>
            </a:pPr>
            <a:r>
              <a:rPr lang="en-US" sz="1400" dirty="0">
                <a:solidFill>
                  <a:schemeClr val="tx1"/>
                </a:solidFill>
                <a:latin typeface="Barlow" panose="00000500000000000000" pitchFamily="2" charset="0"/>
              </a:rPr>
              <a:t>Keep our Carbon Negative Status</a:t>
            </a:r>
          </a:p>
          <a:p>
            <a:pPr marL="285750" indent="-285750" algn="just">
              <a:buFont typeface="Courier New" panose="02070309020205020404" pitchFamily="49" charset="0"/>
              <a:buChar char="o"/>
            </a:pPr>
            <a:r>
              <a:rPr lang="en-US" sz="1400" dirty="0">
                <a:solidFill>
                  <a:schemeClr val="tx1"/>
                </a:solidFill>
                <a:latin typeface="Barlow" panose="00000500000000000000" pitchFamily="2" charset="0"/>
              </a:rPr>
              <a:t>Have Sustainable Development</a:t>
            </a:r>
            <a:endParaRPr lang="nl-NL" dirty="0">
              <a:solidFill>
                <a:schemeClr val="tx1"/>
              </a:solidFill>
            </a:endParaRPr>
          </a:p>
        </p:txBody>
      </p:sp>
      <p:sp>
        <p:nvSpPr>
          <p:cNvPr id="46" name="Rectangle: Rounded Corners 45">
            <a:extLst>
              <a:ext uri="{FF2B5EF4-FFF2-40B4-BE49-F238E27FC236}">
                <a16:creationId xmlns:a16="http://schemas.microsoft.com/office/drawing/2014/main" id="{D0B9DEA4-A1D8-A081-2F0E-750FD4E7A50F}"/>
              </a:ext>
            </a:extLst>
          </p:cNvPr>
          <p:cNvSpPr/>
          <p:nvPr/>
        </p:nvSpPr>
        <p:spPr>
          <a:xfrm>
            <a:off x="4876800" y="3863066"/>
            <a:ext cx="3354672" cy="1061359"/>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BALANCE</a:t>
            </a:r>
          </a:p>
          <a:p>
            <a:pPr algn="ctr"/>
            <a:r>
              <a:rPr lang="en-US" sz="1600" b="1" dirty="0">
                <a:solidFill>
                  <a:schemeClr val="tx1"/>
                </a:solidFill>
              </a:rPr>
              <a:t>Sustainable Development</a:t>
            </a:r>
          </a:p>
          <a:p>
            <a:pPr algn="ctr"/>
            <a:r>
              <a:rPr lang="en-US" sz="1600" dirty="0">
                <a:solidFill>
                  <a:schemeClr val="tx1"/>
                </a:solidFill>
              </a:rPr>
              <a:t>Keep 93% Forest &amp; have Economic Growth</a:t>
            </a:r>
            <a:endParaRPr lang="nl-NL" sz="1600" dirty="0">
              <a:solidFill>
                <a:schemeClr val="tx1"/>
              </a:solidFill>
            </a:endParaRPr>
          </a:p>
        </p:txBody>
      </p:sp>
      <p:sp>
        <p:nvSpPr>
          <p:cNvPr id="49" name="Rectangle 48">
            <a:extLst>
              <a:ext uri="{FF2B5EF4-FFF2-40B4-BE49-F238E27FC236}">
                <a16:creationId xmlns:a16="http://schemas.microsoft.com/office/drawing/2014/main" id="{AE4A889A-B5F9-0C9B-CF49-72FC1EBC0092}"/>
              </a:ext>
            </a:extLst>
          </p:cNvPr>
          <p:cNvSpPr/>
          <p:nvPr/>
        </p:nvSpPr>
        <p:spPr>
          <a:xfrm>
            <a:off x="9649628" y="1231926"/>
            <a:ext cx="1011613" cy="794608"/>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arlow" panose="00000500000000000000" pitchFamily="2" charset="0"/>
              </a:rPr>
              <a:t>Reduced</a:t>
            </a:r>
          </a:p>
          <a:p>
            <a:pPr algn="ctr"/>
            <a:r>
              <a:rPr lang="en-US" sz="1400" dirty="0">
                <a:solidFill>
                  <a:schemeClr val="tx1"/>
                </a:solidFill>
                <a:latin typeface="Barlow" panose="00000500000000000000" pitchFamily="2" charset="0"/>
              </a:rPr>
              <a:t>Debt </a:t>
            </a:r>
          </a:p>
        </p:txBody>
      </p:sp>
      <p:cxnSp>
        <p:nvCxnSpPr>
          <p:cNvPr id="52" name="Straight Arrow Connector 51">
            <a:extLst>
              <a:ext uri="{FF2B5EF4-FFF2-40B4-BE49-F238E27FC236}">
                <a16:creationId xmlns:a16="http://schemas.microsoft.com/office/drawing/2014/main" id="{BA7F6E2D-CD3C-DE86-9089-73E2AB80E0F6}"/>
              </a:ext>
            </a:extLst>
          </p:cNvPr>
          <p:cNvCxnSpPr>
            <a:cxnSpLocks/>
          </p:cNvCxnSpPr>
          <p:nvPr/>
        </p:nvCxnSpPr>
        <p:spPr>
          <a:xfrm>
            <a:off x="10165385" y="1937657"/>
            <a:ext cx="0" cy="674914"/>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AC7FE215-1158-4E75-6764-7CC6FA0F9D13}"/>
              </a:ext>
            </a:extLst>
          </p:cNvPr>
          <p:cNvSpPr/>
          <p:nvPr/>
        </p:nvSpPr>
        <p:spPr>
          <a:xfrm>
            <a:off x="8423667" y="133357"/>
            <a:ext cx="3409101" cy="47624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Barlow" panose="00000500000000000000" pitchFamily="2" charset="0"/>
              </a:rPr>
              <a:t>Move from a Developing country to a Developed Country by 2050</a:t>
            </a:r>
            <a:endParaRPr lang="nl-NL" sz="1400" b="1" dirty="0">
              <a:solidFill>
                <a:schemeClr val="tx1"/>
              </a:solidFill>
              <a:latin typeface="Barlow" panose="00000500000000000000" pitchFamily="2" charset="0"/>
            </a:endParaRPr>
          </a:p>
        </p:txBody>
      </p:sp>
      <p:sp>
        <p:nvSpPr>
          <p:cNvPr id="56" name="Oval 55">
            <a:extLst>
              <a:ext uri="{FF2B5EF4-FFF2-40B4-BE49-F238E27FC236}">
                <a16:creationId xmlns:a16="http://schemas.microsoft.com/office/drawing/2014/main" id="{75859D96-3212-13D4-3E95-9D7B34580DAC}"/>
              </a:ext>
            </a:extLst>
          </p:cNvPr>
          <p:cNvSpPr/>
          <p:nvPr/>
        </p:nvSpPr>
        <p:spPr>
          <a:xfrm>
            <a:off x="2764973" y="485097"/>
            <a:ext cx="714887" cy="45384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b="1">
              <a:ln w="22225">
                <a:solidFill>
                  <a:schemeClr val="accent2"/>
                </a:solidFill>
                <a:prstDash val="solid"/>
              </a:ln>
              <a:solidFill>
                <a:schemeClr val="accent2">
                  <a:lumMod val="40000"/>
                  <a:lumOff val="60000"/>
                </a:schemeClr>
              </a:solidFill>
            </a:endParaRPr>
          </a:p>
        </p:txBody>
      </p:sp>
      <p:sp>
        <p:nvSpPr>
          <p:cNvPr id="57" name="Oval 56">
            <a:extLst>
              <a:ext uri="{FF2B5EF4-FFF2-40B4-BE49-F238E27FC236}">
                <a16:creationId xmlns:a16="http://schemas.microsoft.com/office/drawing/2014/main" id="{BC3FD0CF-2A21-5C1C-647F-3851ACD07CD2}"/>
              </a:ext>
            </a:extLst>
          </p:cNvPr>
          <p:cNvSpPr/>
          <p:nvPr/>
        </p:nvSpPr>
        <p:spPr>
          <a:xfrm>
            <a:off x="3939693" y="3956820"/>
            <a:ext cx="680357" cy="55780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b="1">
              <a:ln w="22225">
                <a:solidFill>
                  <a:schemeClr val="accent2"/>
                </a:solidFill>
                <a:prstDash val="solid"/>
              </a:ln>
              <a:solidFill>
                <a:schemeClr val="accent2">
                  <a:lumMod val="40000"/>
                  <a:lumOff val="60000"/>
                </a:schemeClr>
              </a:solidFill>
            </a:endParaRPr>
          </a:p>
        </p:txBody>
      </p:sp>
      <p:sp>
        <p:nvSpPr>
          <p:cNvPr id="58" name="Rectangle 57">
            <a:extLst>
              <a:ext uri="{FF2B5EF4-FFF2-40B4-BE49-F238E27FC236}">
                <a16:creationId xmlns:a16="http://schemas.microsoft.com/office/drawing/2014/main" id="{B29C43B6-192F-661B-8E76-E4488B0C19A2}"/>
              </a:ext>
            </a:extLst>
          </p:cNvPr>
          <p:cNvSpPr/>
          <p:nvPr/>
        </p:nvSpPr>
        <p:spPr>
          <a:xfrm>
            <a:off x="10728811" y="1232121"/>
            <a:ext cx="1131175" cy="794413"/>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arlow" panose="00000500000000000000" pitchFamily="2" charset="0"/>
              </a:rPr>
              <a:t>Reduced</a:t>
            </a:r>
          </a:p>
          <a:p>
            <a:pPr algn="ctr"/>
            <a:r>
              <a:rPr lang="en-US" sz="1400" dirty="0">
                <a:solidFill>
                  <a:schemeClr val="tx1"/>
                </a:solidFill>
                <a:latin typeface="Barlow" panose="00000500000000000000" pitchFamily="2" charset="0"/>
              </a:rPr>
              <a:t>Poverty and inequality</a:t>
            </a:r>
            <a:endParaRPr lang="nl-NL" sz="1400" dirty="0">
              <a:solidFill>
                <a:schemeClr val="tx1"/>
              </a:solidFill>
              <a:latin typeface="Barlow" panose="00000500000000000000" pitchFamily="2" charset="0"/>
            </a:endParaRPr>
          </a:p>
        </p:txBody>
      </p:sp>
      <p:sp>
        <p:nvSpPr>
          <p:cNvPr id="59" name="Rectangle 58">
            <a:extLst>
              <a:ext uri="{FF2B5EF4-FFF2-40B4-BE49-F238E27FC236}">
                <a16:creationId xmlns:a16="http://schemas.microsoft.com/office/drawing/2014/main" id="{E1D423C0-26A3-E1EB-E526-A4080F095239}"/>
              </a:ext>
            </a:extLst>
          </p:cNvPr>
          <p:cNvSpPr/>
          <p:nvPr/>
        </p:nvSpPr>
        <p:spPr>
          <a:xfrm>
            <a:off x="8450885" y="609601"/>
            <a:ext cx="3409101" cy="558801"/>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Economic growth, environmental</a:t>
            </a:r>
            <a:br>
              <a:rPr lang="en-US" sz="1600" b="1" dirty="0">
                <a:solidFill>
                  <a:schemeClr val="tx1"/>
                </a:solidFill>
              </a:rPr>
            </a:br>
            <a:r>
              <a:rPr lang="nl-NL" sz="1600" b="1" dirty="0" err="1">
                <a:solidFill>
                  <a:schemeClr val="tx1"/>
                </a:solidFill>
              </a:rPr>
              <a:t>sustainability</a:t>
            </a:r>
            <a:r>
              <a:rPr lang="nl-NL" sz="1600" b="1" dirty="0">
                <a:solidFill>
                  <a:schemeClr val="tx1"/>
                </a:solidFill>
              </a:rPr>
              <a:t>, </a:t>
            </a:r>
            <a:r>
              <a:rPr lang="nl-NL" sz="1600" b="1" dirty="0" err="1">
                <a:solidFill>
                  <a:schemeClr val="tx1"/>
                </a:solidFill>
              </a:rPr>
              <a:t>and</a:t>
            </a:r>
            <a:r>
              <a:rPr lang="nl-NL" sz="1600" b="1" dirty="0">
                <a:solidFill>
                  <a:schemeClr val="tx1"/>
                </a:solidFill>
              </a:rPr>
              <a:t> </a:t>
            </a:r>
            <a:r>
              <a:rPr lang="nl-NL" sz="1600" b="1" dirty="0" err="1">
                <a:solidFill>
                  <a:schemeClr val="tx1"/>
                </a:solidFill>
              </a:rPr>
              <a:t>social</a:t>
            </a:r>
            <a:r>
              <a:rPr lang="nl-NL" sz="1600" b="1" dirty="0">
                <a:solidFill>
                  <a:schemeClr val="tx1"/>
                </a:solidFill>
              </a:rPr>
              <a:t> </a:t>
            </a:r>
            <a:r>
              <a:rPr lang="nl-NL" sz="1600" b="1" dirty="0" err="1">
                <a:solidFill>
                  <a:schemeClr val="tx1"/>
                </a:solidFill>
              </a:rPr>
              <a:t>equity</a:t>
            </a:r>
            <a:r>
              <a:rPr lang="nl-NL" sz="1600" b="1" dirty="0"/>
              <a:t>.</a:t>
            </a:r>
            <a:endParaRPr lang="nl-NL" sz="1600" b="1" dirty="0">
              <a:solidFill>
                <a:schemeClr val="tx1"/>
              </a:solidFill>
              <a:latin typeface="Barlow" panose="00000500000000000000" pitchFamily="2" charset="0"/>
            </a:endParaRPr>
          </a:p>
        </p:txBody>
      </p:sp>
      <p:sp>
        <p:nvSpPr>
          <p:cNvPr id="60" name="Rectangle 59">
            <a:extLst>
              <a:ext uri="{FF2B5EF4-FFF2-40B4-BE49-F238E27FC236}">
                <a16:creationId xmlns:a16="http://schemas.microsoft.com/office/drawing/2014/main" id="{008A29A0-CCC1-DEC2-8E93-6BCADAC6636A}"/>
              </a:ext>
            </a:extLst>
          </p:cNvPr>
          <p:cNvSpPr/>
          <p:nvPr/>
        </p:nvSpPr>
        <p:spPr>
          <a:xfrm>
            <a:off x="8511693" y="2115411"/>
            <a:ext cx="3348293" cy="24343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CONTRADICTION</a:t>
            </a:r>
            <a:endParaRPr lang="nl-NL" sz="1400" dirty="0">
              <a:solidFill>
                <a:schemeClr val="tx1"/>
              </a:solidFill>
            </a:endParaRPr>
          </a:p>
        </p:txBody>
      </p:sp>
      <p:sp>
        <p:nvSpPr>
          <p:cNvPr id="62" name="Rectangle 61">
            <a:extLst>
              <a:ext uri="{FF2B5EF4-FFF2-40B4-BE49-F238E27FC236}">
                <a16:creationId xmlns:a16="http://schemas.microsoft.com/office/drawing/2014/main" id="{5D6C4804-4375-015D-56BF-B65A398F17BB}"/>
              </a:ext>
            </a:extLst>
          </p:cNvPr>
          <p:cNvSpPr/>
          <p:nvPr/>
        </p:nvSpPr>
        <p:spPr>
          <a:xfrm>
            <a:off x="8511693" y="2574823"/>
            <a:ext cx="3495246" cy="699077"/>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arlow" panose="00000500000000000000" pitchFamily="2" charset="0"/>
              </a:rPr>
              <a:t>Keep our forest above 90%</a:t>
            </a:r>
          </a:p>
          <a:p>
            <a:pPr algn="ctr"/>
            <a:r>
              <a:rPr lang="en-US" sz="1400" dirty="0">
                <a:solidFill>
                  <a:schemeClr val="tx1"/>
                </a:solidFill>
                <a:latin typeface="Barlow" panose="00000500000000000000" pitchFamily="2" charset="0"/>
              </a:rPr>
              <a:t>Protect our eco-systems</a:t>
            </a:r>
          </a:p>
          <a:p>
            <a:pPr algn="ctr"/>
            <a:r>
              <a:rPr lang="en-US" sz="1400" dirty="0">
                <a:solidFill>
                  <a:schemeClr val="tx1"/>
                </a:solidFill>
                <a:latin typeface="Barlow" panose="00000500000000000000" pitchFamily="2" charset="0"/>
              </a:rPr>
              <a:t>Keep our Carbon negative Status</a:t>
            </a:r>
            <a:endParaRPr lang="nl-NL" sz="1400" dirty="0">
              <a:solidFill>
                <a:schemeClr val="tx1"/>
              </a:solidFill>
              <a:latin typeface="Barlow" panose="00000500000000000000" pitchFamily="2" charset="0"/>
            </a:endParaRPr>
          </a:p>
        </p:txBody>
      </p:sp>
      <p:sp>
        <p:nvSpPr>
          <p:cNvPr id="63" name="Rectangle: Rounded Corners 62">
            <a:extLst>
              <a:ext uri="{FF2B5EF4-FFF2-40B4-BE49-F238E27FC236}">
                <a16:creationId xmlns:a16="http://schemas.microsoft.com/office/drawing/2014/main" id="{280EE9B5-DA83-F7C7-0B74-559E7AFF4CAB}"/>
              </a:ext>
            </a:extLst>
          </p:cNvPr>
          <p:cNvSpPr/>
          <p:nvPr/>
        </p:nvSpPr>
        <p:spPr>
          <a:xfrm>
            <a:off x="8337521" y="3428998"/>
            <a:ext cx="3717471" cy="331382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500" dirty="0">
                <a:solidFill>
                  <a:schemeClr val="tx1"/>
                </a:solidFill>
              </a:rPr>
              <a:t>The core of our Green Development Strategy is finding the right balance between economic growth and diversification, social inclusivity, and environmental protection.</a:t>
            </a:r>
          </a:p>
          <a:p>
            <a:pPr algn="just"/>
            <a:endParaRPr lang="en-US" sz="1500" dirty="0">
              <a:solidFill>
                <a:schemeClr val="tx1"/>
              </a:solidFill>
            </a:endParaRPr>
          </a:p>
          <a:p>
            <a:pPr algn="just"/>
            <a:r>
              <a:rPr lang="en-US" sz="1500" dirty="0">
                <a:solidFill>
                  <a:schemeClr val="tx1"/>
                </a:solidFill>
              </a:rPr>
              <a:t>We are committed to ensuring that the benefits of our natural resources contribute to the well-being of all citizens, while also safeguarding our environment. As we move forward, we must ensure that our development efforts do not come at the cost of our precious ecosystem</a:t>
            </a:r>
            <a:endParaRPr lang="nl-NL" sz="1500" dirty="0">
              <a:solidFill>
                <a:schemeClr val="tx1"/>
              </a:solidFill>
            </a:endParaRPr>
          </a:p>
        </p:txBody>
      </p:sp>
    </p:spTree>
    <p:extLst>
      <p:ext uri="{BB962C8B-B14F-4D97-AF65-F5344CB8AC3E}">
        <p14:creationId xmlns:p14="http://schemas.microsoft.com/office/powerpoint/2010/main" val="3219127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4B16B-82B8-5203-8B9E-73ABE05B53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E84A00-6C1E-AB11-6EBD-CAD556AE75D9}"/>
              </a:ext>
            </a:extLst>
          </p:cNvPr>
          <p:cNvSpPr>
            <a:spLocks noGrp="1"/>
          </p:cNvSpPr>
          <p:nvPr>
            <p:ph type="title"/>
          </p:nvPr>
        </p:nvSpPr>
        <p:spPr>
          <a:xfrm>
            <a:off x="1817913" y="171491"/>
            <a:ext cx="9949543" cy="929352"/>
          </a:xfrm>
          <a:solidFill>
            <a:schemeClr val="accent6">
              <a:lumMod val="40000"/>
              <a:lumOff val="60000"/>
            </a:schemeClr>
          </a:solidFill>
        </p:spPr>
        <p:txBody>
          <a:bodyPr>
            <a:noAutofit/>
          </a:bodyPr>
          <a:lstStyle/>
          <a:p>
            <a:pPr algn="ctr"/>
            <a:r>
              <a:rPr lang="en-US" sz="3200" b="1" dirty="0">
                <a:latin typeface="Barlow" panose="00000500000000000000" pitchFamily="2" charset="0"/>
              </a:rPr>
              <a:t>4. Suriname’s </a:t>
            </a:r>
            <a:r>
              <a:rPr lang="nl-NL" altLang="nl-NL" sz="3200" b="1" dirty="0">
                <a:latin typeface="Barlow" panose="00000500000000000000" pitchFamily="2" charset="0"/>
              </a:rPr>
              <a:t>Green Development </a:t>
            </a:r>
            <a:r>
              <a:rPr lang="nl-NL" altLang="nl-NL" sz="3200" b="1" dirty="0" err="1">
                <a:latin typeface="Barlow" panose="00000500000000000000" pitchFamily="2" charset="0"/>
              </a:rPr>
              <a:t>Strategy</a:t>
            </a:r>
            <a:r>
              <a:rPr lang="nl-NL" altLang="nl-NL" sz="3200" b="1" dirty="0">
                <a:latin typeface="Barlow" panose="00000500000000000000" pitchFamily="2" charset="0"/>
              </a:rPr>
              <a:t> </a:t>
            </a:r>
            <a:br>
              <a:rPr lang="nl-NL" altLang="nl-NL" sz="3200" b="1" dirty="0">
                <a:latin typeface="Barlow" panose="00000500000000000000" pitchFamily="2" charset="0"/>
              </a:rPr>
            </a:br>
            <a:r>
              <a:rPr lang="nl-NL" altLang="nl-NL" sz="3200" b="1" dirty="0">
                <a:latin typeface="Barlow" panose="00000500000000000000" pitchFamily="2" charset="0"/>
              </a:rPr>
              <a:t>(GDS) 2025-2050 </a:t>
            </a:r>
            <a:endParaRPr lang="nl-NL" sz="3200" b="1" dirty="0"/>
          </a:p>
        </p:txBody>
      </p:sp>
      <p:sp>
        <p:nvSpPr>
          <p:cNvPr id="9" name="Rectangle 8">
            <a:extLst>
              <a:ext uri="{FF2B5EF4-FFF2-40B4-BE49-F238E27FC236}">
                <a16:creationId xmlns:a16="http://schemas.microsoft.com/office/drawing/2014/main" id="{527D1AB2-C8DB-AEF5-81B9-B32A6F7F1B89}"/>
              </a:ext>
            </a:extLst>
          </p:cNvPr>
          <p:cNvSpPr/>
          <p:nvPr/>
        </p:nvSpPr>
        <p:spPr>
          <a:xfrm>
            <a:off x="152395" y="1654740"/>
            <a:ext cx="1534885" cy="590582"/>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FOCUS</a:t>
            </a:r>
            <a:endParaRPr lang="nl-NL" b="1" dirty="0">
              <a:solidFill>
                <a:schemeClr val="tx1"/>
              </a:solidFill>
            </a:endParaRPr>
          </a:p>
        </p:txBody>
      </p:sp>
      <p:sp>
        <p:nvSpPr>
          <p:cNvPr id="10" name="Rectangle 9">
            <a:extLst>
              <a:ext uri="{FF2B5EF4-FFF2-40B4-BE49-F238E27FC236}">
                <a16:creationId xmlns:a16="http://schemas.microsoft.com/office/drawing/2014/main" id="{0F0A692C-7F6C-9646-DDE8-0B7B4708B12A}"/>
              </a:ext>
            </a:extLst>
          </p:cNvPr>
          <p:cNvSpPr/>
          <p:nvPr/>
        </p:nvSpPr>
        <p:spPr>
          <a:xfrm>
            <a:off x="1817912" y="1561294"/>
            <a:ext cx="9949542" cy="68402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600" dirty="0">
                <a:solidFill>
                  <a:schemeClr val="tx1"/>
                </a:solidFill>
                <a:latin typeface="Barlow" panose="00000500000000000000" pitchFamily="2" charset="0"/>
              </a:rPr>
              <a:t>The GDS addresses the challenges by outlining a long-term vision for the period 2025–2050, focusing on Sustainable economic diversification, environmental conservation, and social equity. </a:t>
            </a:r>
          </a:p>
        </p:txBody>
      </p:sp>
      <p:pic>
        <p:nvPicPr>
          <p:cNvPr id="11" name="Picture 10">
            <a:extLst>
              <a:ext uri="{FF2B5EF4-FFF2-40B4-BE49-F238E27FC236}">
                <a16:creationId xmlns:a16="http://schemas.microsoft.com/office/drawing/2014/main" id="{C0C03E09-463B-127D-9051-76C8A9DC013B}"/>
              </a:ext>
            </a:extLst>
          </p:cNvPr>
          <p:cNvPicPr>
            <a:picLocks noChangeAspect="1"/>
          </p:cNvPicPr>
          <p:nvPr/>
        </p:nvPicPr>
        <p:blipFill>
          <a:blip r:embed="rId3"/>
          <a:srcRect l="3329"/>
          <a:stretch>
            <a:fillRect/>
          </a:stretch>
        </p:blipFill>
        <p:spPr>
          <a:xfrm>
            <a:off x="250372" y="71211"/>
            <a:ext cx="954890" cy="1386761"/>
          </a:xfrm>
          <a:prstGeom prst="rect">
            <a:avLst/>
          </a:prstGeom>
        </p:spPr>
      </p:pic>
      <p:sp>
        <p:nvSpPr>
          <p:cNvPr id="12" name="Rectangle 11">
            <a:extLst>
              <a:ext uri="{FF2B5EF4-FFF2-40B4-BE49-F238E27FC236}">
                <a16:creationId xmlns:a16="http://schemas.microsoft.com/office/drawing/2014/main" id="{A08A3C88-85AA-2F45-8A52-C84481936F77}"/>
              </a:ext>
            </a:extLst>
          </p:cNvPr>
          <p:cNvSpPr/>
          <p:nvPr/>
        </p:nvSpPr>
        <p:spPr>
          <a:xfrm>
            <a:off x="152394" y="3469790"/>
            <a:ext cx="1534885" cy="590582"/>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LEGISLATION</a:t>
            </a:r>
            <a:endParaRPr lang="nl-NL" b="1" dirty="0">
              <a:solidFill>
                <a:schemeClr val="tx1"/>
              </a:solidFill>
            </a:endParaRPr>
          </a:p>
        </p:txBody>
      </p:sp>
      <p:sp>
        <p:nvSpPr>
          <p:cNvPr id="13" name="Rectangle 12">
            <a:extLst>
              <a:ext uri="{FF2B5EF4-FFF2-40B4-BE49-F238E27FC236}">
                <a16:creationId xmlns:a16="http://schemas.microsoft.com/office/drawing/2014/main" id="{11F07B6E-BA86-A188-4257-58D54996F9F6}"/>
              </a:ext>
            </a:extLst>
          </p:cNvPr>
          <p:cNvSpPr/>
          <p:nvPr/>
        </p:nvSpPr>
        <p:spPr>
          <a:xfrm>
            <a:off x="1817910" y="3407082"/>
            <a:ext cx="9949542" cy="715998"/>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600" dirty="0">
                <a:solidFill>
                  <a:schemeClr val="tx1"/>
                </a:solidFill>
                <a:latin typeface="Barlow" panose="00000500000000000000" pitchFamily="2" charset="0"/>
              </a:rPr>
              <a:t>To ensure stability and continuity across political cycles, it will be institutionalized through a GDS Act, preventing short-term policy shifts from undermining long-term </a:t>
            </a:r>
            <a:r>
              <a:rPr lang="nl-NL" sz="1600" dirty="0">
                <a:solidFill>
                  <a:schemeClr val="tx1"/>
                </a:solidFill>
                <a:latin typeface="Barlow" panose="00000500000000000000" pitchFamily="2" charset="0"/>
              </a:rPr>
              <a:t>development</a:t>
            </a:r>
            <a:endParaRPr lang="nl-NL" sz="1600" dirty="0">
              <a:solidFill>
                <a:schemeClr val="tx1"/>
              </a:solidFill>
            </a:endParaRPr>
          </a:p>
        </p:txBody>
      </p:sp>
      <p:sp>
        <p:nvSpPr>
          <p:cNvPr id="14" name="Rectangle 13">
            <a:extLst>
              <a:ext uri="{FF2B5EF4-FFF2-40B4-BE49-F238E27FC236}">
                <a16:creationId xmlns:a16="http://schemas.microsoft.com/office/drawing/2014/main" id="{D1A0FE6A-AF9C-BE3C-0C77-30F60ABAC0DE}"/>
              </a:ext>
            </a:extLst>
          </p:cNvPr>
          <p:cNvSpPr/>
          <p:nvPr/>
        </p:nvSpPr>
        <p:spPr>
          <a:xfrm>
            <a:off x="152398" y="5249290"/>
            <a:ext cx="1534885" cy="614351"/>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ALLIGNMENT</a:t>
            </a:r>
            <a:endParaRPr lang="nl-NL" b="1" dirty="0">
              <a:solidFill>
                <a:schemeClr val="tx1"/>
              </a:solidFill>
            </a:endParaRPr>
          </a:p>
        </p:txBody>
      </p:sp>
      <p:sp>
        <p:nvSpPr>
          <p:cNvPr id="15" name="Rectangle 14">
            <a:extLst>
              <a:ext uri="{FF2B5EF4-FFF2-40B4-BE49-F238E27FC236}">
                <a16:creationId xmlns:a16="http://schemas.microsoft.com/office/drawing/2014/main" id="{1C8E7272-88FB-8EF3-7462-3C95C56C4850}"/>
              </a:ext>
            </a:extLst>
          </p:cNvPr>
          <p:cNvSpPr/>
          <p:nvPr/>
        </p:nvSpPr>
        <p:spPr>
          <a:xfrm>
            <a:off x="1817914" y="4414979"/>
            <a:ext cx="9949542" cy="2271530"/>
          </a:xfrm>
          <a:prstGeom prst="rect">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600" dirty="0">
                <a:solidFill>
                  <a:schemeClr val="tx1"/>
                </a:solidFill>
                <a:latin typeface="Barlow" panose="00000500000000000000" pitchFamily="2" charset="0"/>
              </a:rPr>
              <a:t>The GDS aligns with Suriname’s national frameworks, such as the Constitution and the Planning Act, while also meeting international commitments like the Paris Agreement, Sustainable Development Goals (SDGs), and Nationally Determined Contributions (NDCs). </a:t>
            </a:r>
          </a:p>
          <a:p>
            <a:pPr algn="just"/>
            <a:endParaRPr lang="en-US" sz="1600" dirty="0">
              <a:solidFill>
                <a:schemeClr val="tx1"/>
              </a:solidFill>
              <a:latin typeface="Barlow" panose="00000500000000000000" pitchFamily="2" charset="0"/>
            </a:endParaRPr>
          </a:p>
          <a:p>
            <a:pPr algn="just"/>
            <a:r>
              <a:rPr lang="en-US" sz="1600" dirty="0">
                <a:solidFill>
                  <a:schemeClr val="tx1"/>
                </a:solidFill>
                <a:latin typeface="Barlow" panose="00000500000000000000" pitchFamily="2" charset="0"/>
              </a:rPr>
              <a:t>Planning instruments such as spatial planning, multi-annual development plans (MOPs), and sectoral plans will translate the long-term strategy into </a:t>
            </a:r>
            <a:r>
              <a:rPr lang="nl-NL" sz="1600" dirty="0" err="1">
                <a:solidFill>
                  <a:schemeClr val="tx1"/>
                </a:solidFill>
                <a:latin typeface="Barlow" panose="00000500000000000000" pitchFamily="2" charset="0"/>
              </a:rPr>
              <a:t>actionable</a:t>
            </a:r>
            <a:r>
              <a:rPr lang="nl-NL" sz="1600" dirty="0">
                <a:solidFill>
                  <a:schemeClr val="tx1"/>
                </a:solidFill>
                <a:latin typeface="Barlow" panose="00000500000000000000" pitchFamily="2" charset="0"/>
              </a:rPr>
              <a:t> </a:t>
            </a:r>
            <a:r>
              <a:rPr lang="nl-NL" sz="1600" dirty="0" err="1">
                <a:solidFill>
                  <a:schemeClr val="tx1"/>
                </a:solidFill>
                <a:latin typeface="Barlow" panose="00000500000000000000" pitchFamily="2" charset="0"/>
              </a:rPr>
              <a:t>policies</a:t>
            </a:r>
            <a:r>
              <a:rPr lang="nl-NL" sz="1600" dirty="0">
                <a:solidFill>
                  <a:schemeClr val="tx1"/>
                </a:solidFill>
                <a:latin typeface="Barlow" panose="00000500000000000000" pitchFamily="2" charset="0"/>
              </a:rPr>
              <a:t>.</a:t>
            </a:r>
            <a:endParaRPr lang="en-US" sz="1600" dirty="0">
              <a:solidFill>
                <a:schemeClr val="tx1"/>
              </a:solidFill>
              <a:latin typeface="Barlow" panose="00000500000000000000" pitchFamily="2" charset="0"/>
            </a:endParaRPr>
          </a:p>
          <a:p>
            <a:pPr algn="just"/>
            <a:endParaRPr lang="en-US" sz="1600" dirty="0">
              <a:solidFill>
                <a:schemeClr val="tx1"/>
              </a:solidFill>
              <a:latin typeface="Barlow" panose="00000500000000000000" pitchFamily="2" charset="0"/>
            </a:endParaRPr>
          </a:p>
          <a:p>
            <a:pPr algn="just"/>
            <a:r>
              <a:rPr lang="en-US" sz="1600" dirty="0">
                <a:solidFill>
                  <a:schemeClr val="tx1"/>
                </a:solidFill>
                <a:latin typeface="Barlow" panose="00000500000000000000" pitchFamily="2" charset="0"/>
              </a:rPr>
              <a:t>By shifting from resource dependency to a diversified, climate-resilient economy, Suriname aims to maintain its carbon-negative status while ensuring inclusive growth for all citizens</a:t>
            </a:r>
            <a:r>
              <a:rPr lang="en-US" dirty="0">
                <a:solidFill>
                  <a:schemeClr val="tx1"/>
                </a:solidFill>
                <a:latin typeface="Barlow" panose="00000500000000000000" pitchFamily="2" charset="0"/>
              </a:rPr>
              <a:t>.</a:t>
            </a:r>
            <a:endParaRPr lang="nl-NL" dirty="0">
              <a:solidFill>
                <a:schemeClr val="tx1"/>
              </a:solidFill>
              <a:latin typeface="Barlow" panose="00000500000000000000" pitchFamily="2" charset="0"/>
            </a:endParaRPr>
          </a:p>
        </p:txBody>
      </p:sp>
      <p:sp>
        <p:nvSpPr>
          <p:cNvPr id="16" name="Rectangle 15">
            <a:extLst>
              <a:ext uri="{FF2B5EF4-FFF2-40B4-BE49-F238E27FC236}">
                <a16:creationId xmlns:a16="http://schemas.microsoft.com/office/drawing/2014/main" id="{DB4937C0-25A5-CEC8-A794-537E017038F5}"/>
              </a:ext>
            </a:extLst>
          </p:cNvPr>
          <p:cNvSpPr/>
          <p:nvPr/>
        </p:nvSpPr>
        <p:spPr>
          <a:xfrm>
            <a:off x="152394" y="2562265"/>
            <a:ext cx="1534885" cy="590582"/>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RESPONSIBLE</a:t>
            </a:r>
          </a:p>
        </p:txBody>
      </p:sp>
      <p:sp>
        <p:nvSpPr>
          <p:cNvPr id="18" name="TextBox 17">
            <a:extLst>
              <a:ext uri="{FF2B5EF4-FFF2-40B4-BE49-F238E27FC236}">
                <a16:creationId xmlns:a16="http://schemas.microsoft.com/office/drawing/2014/main" id="{925B38C3-4014-5968-8272-ACA9A18FD9AF}"/>
              </a:ext>
            </a:extLst>
          </p:cNvPr>
          <p:cNvSpPr txBox="1"/>
          <p:nvPr/>
        </p:nvSpPr>
        <p:spPr>
          <a:xfrm>
            <a:off x="1817910" y="2568072"/>
            <a:ext cx="9949543" cy="584775"/>
          </a:xfrm>
          <a:prstGeom prst="rect">
            <a:avLst/>
          </a:prstGeom>
          <a:noFill/>
          <a:ln>
            <a:solidFill>
              <a:schemeClr val="accent6">
                <a:lumMod val="40000"/>
                <a:lumOff val="60000"/>
              </a:schemeClr>
            </a:solidFill>
          </a:ln>
        </p:spPr>
        <p:txBody>
          <a:bodyPr wrap="square">
            <a:spAutoFit/>
          </a:bodyPr>
          <a:lstStyle/>
          <a:p>
            <a:pPr algn="just"/>
            <a:r>
              <a:rPr lang="nl-NL" sz="1600" b="0" i="0" u="none" strike="noStrike" baseline="0" dirty="0">
                <a:latin typeface="Barlow" panose="00000500000000000000" pitchFamily="2" charset="0"/>
              </a:rPr>
              <a:t>The Suriname </a:t>
            </a:r>
            <a:r>
              <a:rPr lang="en-US" sz="1600" b="0" i="0" u="none" strike="noStrike" baseline="0" dirty="0">
                <a:latin typeface="Barlow" panose="00000500000000000000" pitchFamily="2" charset="0"/>
              </a:rPr>
              <a:t>Development Council (SDC) will oversee execution and ensure coordination among stakeholders. The Development Strategy Monitoring Institute (DSMI) will provide technical </a:t>
            </a:r>
            <a:r>
              <a:rPr lang="nl-NL" sz="1600" b="0" i="0" u="none" strike="noStrike" baseline="0" dirty="0" err="1">
                <a:latin typeface="Barlow" panose="00000500000000000000" pitchFamily="2" charset="0"/>
              </a:rPr>
              <a:t>Guidance</a:t>
            </a:r>
            <a:r>
              <a:rPr lang="nl-NL" sz="1600" b="0" i="0" u="none" strike="noStrike" baseline="0" dirty="0">
                <a:latin typeface="Barlow" panose="00000500000000000000" pitchFamily="2" charset="0"/>
              </a:rPr>
              <a:t>  </a:t>
            </a:r>
            <a:r>
              <a:rPr lang="nl-NL" sz="1600" b="0" i="0" u="none" strike="noStrike" baseline="0" dirty="0" err="1">
                <a:latin typeface="Barlow" panose="00000500000000000000" pitchFamily="2" charset="0"/>
              </a:rPr>
              <a:t>and</a:t>
            </a:r>
            <a:r>
              <a:rPr lang="nl-NL" sz="1600" b="0" i="0" u="none" strike="noStrike" baseline="0" dirty="0">
                <a:latin typeface="Barlow" panose="00000500000000000000" pitchFamily="2" charset="0"/>
              </a:rPr>
              <a:t> track performance</a:t>
            </a:r>
            <a:endParaRPr lang="nl-NL" sz="1600" dirty="0">
              <a:latin typeface="Barlow" panose="00000500000000000000" pitchFamily="2" charset="0"/>
            </a:endParaRPr>
          </a:p>
        </p:txBody>
      </p:sp>
    </p:spTree>
    <p:extLst>
      <p:ext uri="{BB962C8B-B14F-4D97-AF65-F5344CB8AC3E}">
        <p14:creationId xmlns:p14="http://schemas.microsoft.com/office/powerpoint/2010/main" val="2135542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C9C9A-F52B-F0F5-D004-1270E0E968A0}"/>
              </a:ext>
            </a:extLst>
          </p:cNvPr>
          <p:cNvSpPr>
            <a:spLocks noGrp="1"/>
          </p:cNvSpPr>
          <p:nvPr>
            <p:ph type="title"/>
          </p:nvPr>
        </p:nvSpPr>
        <p:spPr>
          <a:xfrm>
            <a:off x="76200" y="72797"/>
            <a:ext cx="11811000" cy="583527"/>
          </a:xfrm>
          <a:solidFill>
            <a:schemeClr val="accent6">
              <a:lumMod val="40000"/>
              <a:lumOff val="60000"/>
            </a:schemeClr>
          </a:solidFill>
        </p:spPr>
        <p:txBody>
          <a:bodyPr>
            <a:normAutofit fontScale="90000"/>
          </a:bodyPr>
          <a:lstStyle/>
          <a:p>
            <a:pPr algn="ctr"/>
            <a:r>
              <a:rPr lang="nl-NL" b="1" dirty="0">
                <a:latin typeface="Barlow" panose="00000500000000000000" pitchFamily="2" charset="0"/>
              </a:rPr>
              <a:t>5.Four </a:t>
            </a:r>
            <a:r>
              <a:rPr lang="nl-NL" b="1" dirty="0" err="1">
                <a:latin typeface="Barlow" panose="00000500000000000000" pitchFamily="2" charset="0"/>
              </a:rPr>
              <a:t>Pillars</a:t>
            </a:r>
            <a:r>
              <a:rPr lang="nl-NL" b="1" dirty="0">
                <a:latin typeface="Barlow" panose="00000500000000000000" pitchFamily="2" charset="0"/>
              </a:rPr>
              <a:t> of </a:t>
            </a:r>
            <a:r>
              <a:rPr lang="nl-NL" b="1" dirty="0" err="1">
                <a:latin typeface="Barlow" panose="00000500000000000000" pitchFamily="2" charset="0"/>
              </a:rPr>
              <a:t>the</a:t>
            </a:r>
            <a:r>
              <a:rPr lang="nl-NL" b="1" dirty="0">
                <a:latin typeface="Barlow" panose="00000500000000000000" pitchFamily="2" charset="0"/>
              </a:rPr>
              <a:t> GDS</a:t>
            </a:r>
            <a:endParaRPr lang="nl-NL" dirty="0">
              <a:latin typeface="Barlow" panose="00000500000000000000" pitchFamily="2" charset="0"/>
            </a:endParaRPr>
          </a:p>
        </p:txBody>
      </p:sp>
      <p:sp>
        <p:nvSpPr>
          <p:cNvPr id="7" name="Rectangle 6">
            <a:extLst>
              <a:ext uri="{FF2B5EF4-FFF2-40B4-BE49-F238E27FC236}">
                <a16:creationId xmlns:a16="http://schemas.microsoft.com/office/drawing/2014/main" id="{1E1BCA95-1C71-C87C-9E08-D10F6CBF751D}"/>
              </a:ext>
            </a:extLst>
          </p:cNvPr>
          <p:cNvSpPr/>
          <p:nvPr/>
        </p:nvSpPr>
        <p:spPr>
          <a:xfrm>
            <a:off x="174171" y="1404937"/>
            <a:ext cx="2743199" cy="793977"/>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Barlow" panose="00000500000000000000" pitchFamily="2" charset="0"/>
              </a:rPr>
              <a:t>1. Sustainable Economic diversification and growth </a:t>
            </a:r>
            <a:endParaRPr lang="nl-NL" sz="1600" dirty="0">
              <a:solidFill>
                <a:schemeClr val="tx1"/>
              </a:solidFill>
              <a:latin typeface="Barlow" panose="00000500000000000000" pitchFamily="2" charset="0"/>
            </a:endParaRPr>
          </a:p>
        </p:txBody>
      </p:sp>
      <p:sp>
        <p:nvSpPr>
          <p:cNvPr id="8" name="Rectangle 7">
            <a:extLst>
              <a:ext uri="{FF2B5EF4-FFF2-40B4-BE49-F238E27FC236}">
                <a16:creationId xmlns:a16="http://schemas.microsoft.com/office/drawing/2014/main" id="{A4AD8196-4829-7E17-0D49-5BD22DB7CB7A}"/>
              </a:ext>
            </a:extLst>
          </p:cNvPr>
          <p:cNvSpPr/>
          <p:nvPr/>
        </p:nvSpPr>
        <p:spPr>
          <a:xfrm>
            <a:off x="3200393" y="1404937"/>
            <a:ext cx="2873834" cy="793977"/>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Barlow" panose="00000500000000000000" pitchFamily="2" charset="0"/>
              </a:rPr>
              <a:t>2.Environmental protection and climate resilience </a:t>
            </a:r>
            <a:endParaRPr lang="nl-NL" sz="1600" dirty="0">
              <a:solidFill>
                <a:schemeClr val="tx1"/>
              </a:solidFill>
              <a:latin typeface="Barlow" panose="00000500000000000000" pitchFamily="2" charset="0"/>
            </a:endParaRPr>
          </a:p>
        </p:txBody>
      </p:sp>
      <p:sp>
        <p:nvSpPr>
          <p:cNvPr id="9" name="Rectangle 8">
            <a:extLst>
              <a:ext uri="{FF2B5EF4-FFF2-40B4-BE49-F238E27FC236}">
                <a16:creationId xmlns:a16="http://schemas.microsoft.com/office/drawing/2014/main" id="{4082E464-4E7C-78FB-A2A7-26BF3C8A254F}"/>
              </a:ext>
            </a:extLst>
          </p:cNvPr>
          <p:cNvSpPr/>
          <p:nvPr/>
        </p:nvSpPr>
        <p:spPr>
          <a:xfrm>
            <a:off x="6357250" y="1415823"/>
            <a:ext cx="2699658" cy="793977"/>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Barlow" panose="00000500000000000000" pitchFamily="2" charset="0"/>
              </a:rPr>
              <a:t>3.Social inclusivity and equity </a:t>
            </a:r>
            <a:endParaRPr lang="nl-NL" sz="1600" dirty="0">
              <a:solidFill>
                <a:schemeClr val="tx1"/>
              </a:solidFill>
              <a:latin typeface="Barlow" panose="00000500000000000000" pitchFamily="2" charset="0"/>
            </a:endParaRPr>
          </a:p>
        </p:txBody>
      </p:sp>
      <p:sp>
        <p:nvSpPr>
          <p:cNvPr id="10" name="Rectangle 9">
            <a:extLst>
              <a:ext uri="{FF2B5EF4-FFF2-40B4-BE49-F238E27FC236}">
                <a16:creationId xmlns:a16="http://schemas.microsoft.com/office/drawing/2014/main" id="{42EC242B-2B54-C561-F4A9-C7CDD6F2BCEB}"/>
              </a:ext>
            </a:extLst>
          </p:cNvPr>
          <p:cNvSpPr/>
          <p:nvPr/>
        </p:nvSpPr>
        <p:spPr>
          <a:xfrm>
            <a:off x="9350828" y="1404937"/>
            <a:ext cx="2536372" cy="804863"/>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Barlow" panose="00000500000000000000" pitchFamily="2" charset="0"/>
              </a:rPr>
              <a:t>4.Governance and institutional strengthening </a:t>
            </a:r>
            <a:endParaRPr lang="nl-NL" sz="1600" dirty="0">
              <a:solidFill>
                <a:schemeClr val="tx1"/>
              </a:solidFill>
              <a:latin typeface="Barlow" panose="00000500000000000000" pitchFamily="2" charset="0"/>
            </a:endParaRPr>
          </a:p>
        </p:txBody>
      </p:sp>
      <p:sp>
        <p:nvSpPr>
          <p:cNvPr id="13" name="TextBox 12">
            <a:extLst>
              <a:ext uri="{FF2B5EF4-FFF2-40B4-BE49-F238E27FC236}">
                <a16:creationId xmlns:a16="http://schemas.microsoft.com/office/drawing/2014/main" id="{93A9E26C-6EAD-84CD-6236-E5C5F3418574}"/>
              </a:ext>
            </a:extLst>
          </p:cNvPr>
          <p:cNvSpPr txBox="1"/>
          <p:nvPr/>
        </p:nvSpPr>
        <p:spPr>
          <a:xfrm>
            <a:off x="174171" y="2331453"/>
            <a:ext cx="2743199" cy="2554545"/>
          </a:xfrm>
          <a:prstGeom prst="rect">
            <a:avLst/>
          </a:prstGeom>
          <a:noFill/>
          <a:ln>
            <a:solidFill>
              <a:schemeClr val="accent6">
                <a:lumMod val="40000"/>
                <a:lumOff val="60000"/>
              </a:schemeClr>
            </a:solidFill>
          </a:ln>
        </p:spPr>
        <p:txBody>
          <a:bodyPr wrap="square">
            <a:spAutoFit/>
          </a:bodyPr>
          <a:lstStyle/>
          <a:p>
            <a:r>
              <a:rPr lang="en-US" sz="1600" b="1" dirty="0"/>
              <a:t>Focus on expanding industries such as;</a:t>
            </a:r>
          </a:p>
          <a:p>
            <a:pPr marL="342900" indent="-342900">
              <a:buFont typeface="+mj-lt"/>
              <a:buAutoNum type="arabicPeriod"/>
            </a:pPr>
            <a:r>
              <a:rPr lang="en-US" sz="1600" dirty="0"/>
              <a:t>Agriculture, </a:t>
            </a:r>
          </a:p>
          <a:p>
            <a:pPr marL="342900" indent="-342900">
              <a:buFont typeface="+mj-lt"/>
              <a:buAutoNum type="arabicPeriod"/>
            </a:pPr>
            <a:r>
              <a:rPr lang="en-US" sz="1600" dirty="0"/>
              <a:t>Forestry, </a:t>
            </a:r>
          </a:p>
          <a:p>
            <a:pPr marL="342900" indent="-342900">
              <a:buFont typeface="+mj-lt"/>
              <a:buAutoNum type="arabicPeriod"/>
            </a:pPr>
            <a:r>
              <a:rPr lang="en-US" sz="1600" dirty="0"/>
              <a:t>Ecotourism, </a:t>
            </a:r>
          </a:p>
          <a:p>
            <a:pPr marL="342900" indent="-342900">
              <a:buFont typeface="+mj-lt"/>
              <a:buAutoNum type="arabicPeriod"/>
            </a:pPr>
            <a:r>
              <a:rPr lang="en-US" sz="1600" dirty="0"/>
              <a:t>Financial services, </a:t>
            </a:r>
          </a:p>
          <a:p>
            <a:pPr marL="342900" indent="-342900">
              <a:buFont typeface="+mj-lt"/>
              <a:buAutoNum type="arabicPeriod"/>
            </a:pPr>
            <a:r>
              <a:rPr lang="en-US" sz="1600" dirty="0"/>
              <a:t>ICT, </a:t>
            </a:r>
          </a:p>
          <a:p>
            <a:pPr marL="342900" indent="-342900">
              <a:buFont typeface="+mj-lt"/>
              <a:buAutoNum type="arabicPeriod"/>
            </a:pPr>
            <a:r>
              <a:rPr lang="en-US" sz="1600" b="1" dirty="0"/>
              <a:t>Renewable energy</a:t>
            </a:r>
            <a:r>
              <a:rPr lang="en-US" sz="1600" dirty="0"/>
              <a:t>, </a:t>
            </a:r>
          </a:p>
          <a:p>
            <a:pPr marL="342900" indent="-342900">
              <a:buFont typeface="+mj-lt"/>
              <a:buAutoNum type="arabicPeriod"/>
            </a:pPr>
            <a:r>
              <a:rPr lang="en-US" sz="1600" dirty="0"/>
              <a:t>Reducing reliance on extractive industries.</a:t>
            </a:r>
            <a:endParaRPr lang="nl-NL" dirty="0"/>
          </a:p>
        </p:txBody>
      </p:sp>
      <p:sp>
        <p:nvSpPr>
          <p:cNvPr id="15" name="TextBox 14">
            <a:extLst>
              <a:ext uri="{FF2B5EF4-FFF2-40B4-BE49-F238E27FC236}">
                <a16:creationId xmlns:a16="http://schemas.microsoft.com/office/drawing/2014/main" id="{38C6C926-3403-F7E0-E62A-0D0BFF053EA4}"/>
              </a:ext>
            </a:extLst>
          </p:cNvPr>
          <p:cNvSpPr txBox="1"/>
          <p:nvPr/>
        </p:nvSpPr>
        <p:spPr>
          <a:xfrm>
            <a:off x="3189509" y="2352361"/>
            <a:ext cx="2884718" cy="2677656"/>
          </a:xfrm>
          <a:prstGeom prst="rect">
            <a:avLst/>
          </a:prstGeom>
          <a:noFill/>
          <a:ln>
            <a:solidFill>
              <a:schemeClr val="accent6">
                <a:lumMod val="40000"/>
                <a:lumOff val="60000"/>
              </a:schemeClr>
            </a:solidFill>
          </a:ln>
        </p:spPr>
        <p:txBody>
          <a:bodyPr wrap="square">
            <a:spAutoFit/>
          </a:bodyPr>
          <a:lstStyle/>
          <a:p>
            <a:pPr algn="just"/>
            <a:r>
              <a:rPr lang="en-US" sz="1600" b="1" dirty="0"/>
              <a:t>Emphasize </a:t>
            </a:r>
          </a:p>
          <a:p>
            <a:pPr marL="342900" indent="-342900" algn="just">
              <a:buFont typeface="+mj-lt"/>
              <a:buAutoNum type="arabicPeriod"/>
            </a:pPr>
            <a:r>
              <a:rPr lang="en-US" sz="1600" dirty="0"/>
              <a:t>Biodiversity conservation, </a:t>
            </a:r>
          </a:p>
          <a:p>
            <a:pPr marL="342900" indent="-342900" algn="just">
              <a:buFont typeface="+mj-lt"/>
              <a:buAutoNum type="arabicPeriod"/>
            </a:pPr>
            <a:r>
              <a:rPr lang="en-US" sz="1600" b="1" dirty="0"/>
              <a:t>Climate change mitigation, </a:t>
            </a:r>
          </a:p>
          <a:p>
            <a:pPr marL="342900" indent="-342900" algn="just">
              <a:buFont typeface="+mj-lt"/>
              <a:buAutoNum type="arabicPeriod"/>
            </a:pPr>
            <a:r>
              <a:rPr lang="en-US" sz="1600" dirty="0"/>
              <a:t>Sustainable land  and water management, and </a:t>
            </a:r>
          </a:p>
          <a:p>
            <a:pPr marL="342900" indent="-342900" algn="just">
              <a:buFont typeface="+mj-lt"/>
              <a:buAutoNum type="arabicPeriod"/>
            </a:pPr>
            <a:r>
              <a:rPr lang="en-US" sz="1600" dirty="0"/>
              <a:t>Pollution control.</a:t>
            </a:r>
          </a:p>
          <a:p>
            <a:pPr marL="342900" indent="-342900" algn="just">
              <a:buFont typeface="+mj-lt"/>
              <a:buAutoNum type="arabicPeriod"/>
            </a:pPr>
            <a:endParaRPr lang="en-US" i="1" dirty="0"/>
          </a:p>
          <a:p>
            <a:pPr algn="just"/>
            <a:endParaRPr lang="en-US" i="1" dirty="0"/>
          </a:p>
          <a:p>
            <a:pPr algn="just"/>
            <a:r>
              <a:rPr lang="en-US" i="1" dirty="0"/>
              <a:t> </a:t>
            </a:r>
          </a:p>
          <a:p>
            <a:pPr algn="just"/>
            <a:endParaRPr lang="en-US" i="1" dirty="0"/>
          </a:p>
        </p:txBody>
      </p:sp>
      <p:sp>
        <p:nvSpPr>
          <p:cNvPr id="17" name="TextBox 16">
            <a:extLst>
              <a:ext uri="{FF2B5EF4-FFF2-40B4-BE49-F238E27FC236}">
                <a16:creationId xmlns:a16="http://schemas.microsoft.com/office/drawing/2014/main" id="{60C78645-CFA7-AF48-A941-504704FF94A5}"/>
              </a:ext>
            </a:extLst>
          </p:cNvPr>
          <p:cNvSpPr txBox="1"/>
          <p:nvPr/>
        </p:nvSpPr>
        <p:spPr>
          <a:xfrm>
            <a:off x="6357250" y="2374997"/>
            <a:ext cx="2710543" cy="2646878"/>
          </a:xfrm>
          <a:prstGeom prst="rect">
            <a:avLst/>
          </a:prstGeom>
          <a:noFill/>
          <a:ln>
            <a:solidFill>
              <a:schemeClr val="accent6">
                <a:lumMod val="40000"/>
                <a:lumOff val="60000"/>
              </a:schemeClr>
            </a:solidFill>
          </a:ln>
        </p:spPr>
        <p:txBody>
          <a:bodyPr wrap="square">
            <a:spAutoFit/>
          </a:bodyPr>
          <a:lstStyle/>
          <a:p>
            <a:r>
              <a:rPr lang="en-US" sz="1600" b="1" dirty="0"/>
              <a:t>Aim to improve</a:t>
            </a:r>
          </a:p>
          <a:p>
            <a:pPr marL="342900" indent="-342900">
              <a:buFont typeface="+mj-lt"/>
              <a:buAutoNum type="arabicPeriod"/>
            </a:pPr>
            <a:r>
              <a:rPr lang="en-US" sz="1600" dirty="0"/>
              <a:t>Education, </a:t>
            </a:r>
          </a:p>
          <a:p>
            <a:pPr marL="342900" indent="-342900">
              <a:buFont typeface="+mj-lt"/>
              <a:buAutoNum type="arabicPeriod"/>
            </a:pPr>
            <a:r>
              <a:rPr lang="en-US" sz="1600" dirty="0"/>
              <a:t>Labor market participation, </a:t>
            </a:r>
          </a:p>
          <a:p>
            <a:pPr marL="342900" indent="-342900">
              <a:buFont typeface="+mj-lt"/>
              <a:buAutoNum type="arabicPeriod"/>
            </a:pPr>
            <a:r>
              <a:rPr lang="en-US" sz="1600" dirty="0"/>
              <a:t>Gender equality, Indigenous rights, and</a:t>
            </a:r>
          </a:p>
          <a:p>
            <a:pPr marL="342900" indent="-342900">
              <a:buFont typeface="+mj-lt"/>
              <a:buAutoNum type="arabicPeriod"/>
            </a:pPr>
            <a:r>
              <a:rPr lang="en-US" sz="1600" dirty="0"/>
              <a:t>Healthcare access</a:t>
            </a:r>
          </a:p>
          <a:p>
            <a:pPr marL="342900" indent="-342900">
              <a:buFont typeface="+mj-lt"/>
              <a:buAutoNum type="arabicPeriod"/>
            </a:pPr>
            <a:endParaRPr lang="en-US" i="1" dirty="0"/>
          </a:p>
          <a:p>
            <a:pPr marL="342900" indent="-342900">
              <a:buFont typeface="+mj-lt"/>
              <a:buAutoNum type="arabicPeriod"/>
            </a:pPr>
            <a:endParaRPr lang="nl-NL" i="1" dirty="0"/>
          </a:p>
          <a:p>
            <a:pPr marL="342900" indent="-342900">
              <a:buFont typeface="+mj-lt"/>
              <a:buAutoNum type="arabicPeriod"/>
            </a:pPr>
            <a:endParaRPr lang="nl-NL" i="1" dirty="0"/>
          </a:p>
        </p:txBody>
      </p:sp>
      <p:sp>
        <p:nvSpPr>
          <p:cNvPr id="19" name="TextBox 18">
            <a:extLst>
              <a:ext uri="{FF2B5EF4-FFF2-40B4-BE49-F238E27FC236}">
                <a16:creationId xmlns:a16="http://schemas.microsoft.com/office/drawing/2014/main" id="{B5F86F58-6D0E-7727-334F-0DF83BD6CBFE}"/>
              </a:ext>
            </a:extLst>
          </p:cNvPr>
          <p:cNvSpPr txBox="1"/>
          <p:nvPr/>
        </p:nvSpPr>
        <p:spPr>
          <a:xfrm>
            <a:off x="9350828" y="2352361"/>
            <a:ext cx="2536372" cy="2646878"/>
          </a:xfrm>
          <a:prstGeom prst="rect">
            <a:avLst/>
          </a:prstGeom>
          <a:noFill/>
          <a:ln>
            <a:solidFill>
              <a:schemeClr val="accent6">
                <a:lumMod val="40000"/>
                <a:lumOff val="60000"/>
              </a:schemeClr>
            </a:solidFill>
          </a:ln>
        </p:spPr>
        <p:txBody>
          <a:bodyPr wrap="square">
            <a:spAutoFit/>
          </a:bodyPr>
          <a:lstStyle/>
          <a:p>
            <a:r>
              <a:rPr lang="en-US" sz="1600" b="1" dirty="0"/>
              <a:t>Focus on improving</a:t>
            </a:r>
          </a:p>
          <a:p>
            <a:pPr marL="342900" indent="-342900">
              <a:buFont typeface="+mj-lt"/>
              <a:buAutoNum type="arabicPeriod"/>
            </a:pPr>
            <a:r>
              <a:rPr lang="en-US" sz="1600" dirty="0"/>
              <a:t>Transparency,</a:t>
            </a:r>
          </a:p>
          <a:p>
            <a:pPr marL="342900" indent="-342900">
              <a:buFont typeface="+mj-lt"/>
              <a:buAutoNum type="arabicPeriod"/>
            </a:pPr>
            <a:r>
              <a:rPr lang="en-US" sz="1600" dirty="0"/>
              <a:t>Stakeholder engagement, and</a:t>
            </a:r>
          </a:p>
          <a:p>
            <a:pPr marL="342900" indent="-342900">
              <a:buFont typeface="+mj-lt"/>
              <a:buAutoNum type="arabicPeriod"/>
            </a:pPr>
            <a:r>
              <a:rPr lang="en-US" sz="1600" dirty="0"/>
              <a:t>Institutional capacity to drive long-term </a:t>
            </a:r>
            <a:r>
              <a:rPr lang="nl-NL" sz="1600" dirty="0"/>
              <a:t>development</a:t>
            </a:r>
          </a:p>
          <a:p>
            <a:pPr marL="342900" indent="-342900">
              <a:buFont typeface="+mj-lt"/>
              <a:buAutoNum type="arabicPeriod"/>
            </a:pPr>
            <a:endParaRPr lang="nl-NL" i="1" dirty="0"/>
          </a:p>
          <a:p>
            <a:pPr marL="342900" indent="-342900">
              <a:buFont typeface="+mj-lt"/>
              <a:buAutoNum type="arabicPeriod"/>
            </a:pPr>
            <a:endParaRPr lang="nl-NL" dirty="0"/>
          </a:p>
          <a:p>
            <a:pPr marL="342900" indent="-342900">
              <a:buFont typeface="+mj-lt"/>
              <a:buAutoNum type="arabicPeriod"/>
            </a:pPr>
            <a:endParaRPr lang="nl-NL" dirty="0"/>
          </a:p>
        </p:txBody>
      </p:sp>
      <p:sp>
        <p:nvSpPr>
          <p:cNvPr id="20" name="Rectangle: Rounded Corners 19">
            <a:extLst>
              <a:ext uri="{FF2B5EF4-FFF2-40B4-BE49-F238E27FC236}">
                <a16:creationId xmlns:a16="http://schemas.microsoft.com/office/drawing/2014/main" id="{173B7636-3133-67D3-3CDA-C57B7467A35C}"/>
              </a:ext>
            </a:extLst>
          </p:cNvPr>
          <p:cNvSpPr/>
          <p:nvPr/>
        </p:nvSpPr>
        <p:spPr>
          <a:xfrm>
            <a:off x="2090058" y="5957347"/>
            <a:ext cx="8251372" cy="701675"/>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The estimated investment required for GDS implementation is </a:t>
            </a:r>
          </a:p>
          <a:p>
            <a:pPr algn="ctr"/>
            <a:r>
              <a:rPr lang="en-US" b="1" dirty="0">
                <a:solidFill>
                  <a:schemeClr val="tx1"/>
                </a:solidFill>
              </a:rPr>
              <a:t>USD 72.5 billion between 2025 and 2050</a:t>
            </a:r>
            <a:endParaRPr lang="nl-NL" b="1" dirty="0">
              <a:solidFill>
                <a:schemeClr val="tx1"/>
              </a:solidFill>
            </a:endParaRPr>
          </a:p>
        </p:txBody>
      </p:sp>
      <p:sp>
        <p:nvSpPr>
          <p:cNvPr id="21" name="Rectangle: Rounded Corners 20">
            <a:extLst>
              <a:ext uri="{FF2B5EF4-FFF2-40B4-BE49-F238E27FC236}">
                <a16:creationId xmlns:a16="http://schemas.microsoft.com/office/drawing/2014/main" id="{FB7BFBDF-263B-DDD1-A4CB-138CADA3155B}"/>
              </a:ext>
            </a:extLst>
          </p:cNvPr>
          <p:cNvSpPr/>
          <p:nvPr/>
        </p:nvSpPr>
        <p:spPr>
          <a:xfrm>
            <a:off x="174165" y="4887232"/>
            <a:ext cx="2743199" cy="890264"/>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USD 25.39 billion (35%) for economic </a:t>
            </a:r>
            <a:r>
              <a:rPr lang="nl-NL" sz="1600" dirty="0" err="1">
                <a:solidFill>
                  <a:schemeClr val="tx1"/>
                </a:solidFill>
              </a:rPr>
              <a:t>diversification</a:t>
            </a:r>
            <a:endParaRPr lang="nl-NL" sz="1600" dirty="0">
              <a:solidFill>
                <a:schemeClr val="tx1"/>
              </a:solidFill>
            </a:endParaRPr>
          </a:p>
        </p:txBody>
      </p:sp>
      <p:sp>
        <p:nvSpPr>
          <p:cNvPr id="22" name="Rectangle: Rounded Corners 21">
            <a:extLst>
              <a:ext uri="{FF2B5EF4-FFF2-40B4-BE49-F238E27FC236}">
                <a16:creationId xmlns:a16="http://schemas.microsoft.com/office/drawing/2014/main" id="{9CF3899E-9DAA-2962-E074-11FCBA199360}"/>
              </a:ext>
            </a:extLst>
          </p:cNvPr>
          <p:cNvSpPr/>
          <p:nvPr/>
        </p:nvSpPr>
        <p:spPr>
          <a:xfrm>
            <a:off x="3189509" y="4911822"/>
            <a:ext cx="2884706" cy="890264"/>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dirty="0">
                <a:solidFill>
                  <a:schemeClr val="tx1"/>
                </a:solidFill>
              </a:rPr>
              <a:t>USD 21.76 </a:t>
            </a:r>
            <a:r>
              <a:rPr lang="nl-NL" sz="1600" dirty="0" err="1">
                <a:solidFill>
                  <a:schemeClr val="tx1"/>
                </a:solidFill>
              </a:rPr>
              <a:t>billion</a:t>
            </a:r>
            <a:r>
              <a:rPr lang="nl-NL" sz="1600" dirty="0">
                <a:solidFill>
                  <a:schemeClr val="tx1"/>
                </a:solidFill>
              </a:rPr>
              <a:t> (30%) </a:t>
            </a:r>
            <a:r>
              <a:rPr lang="nl-NL" sz="1600" dirty="0" err="1">
                <a:solidFill>
                  <a:schemeClr val="tx1"/>
                </a:solidFill>
              </a:rPr>
              <a:t>for</a:t>
            </a:r>
            <a:r>
              <a:rPr lang="nl-NL" sz="1600" dirty="0">
                <a:solidFill>
                  <a:schemeClr val="tx1"/>
                </a:solidFill>
              </a:rPr>
              <a:t> </a:t>
            </a:r>
            <a:r>
              <a:rPr lang="nl-NL" sz="1600" dirty="0" err="1">
                <a:solidFill>
                  <a:schemeClr val="tx1"/>
                </a:solidFill>
              </a:rPr>
              <a:t>environmental</a:t>
            </a:r>
            <a:r>
              <a:rPr lang="nl-NL" sz="1600" dirty="0">
                <a:solidFill>
                  <a:schemeClr val="tx1"/>
                </a:solidFill>
              </a:rPr>
              <a:t> </a:t>
            </a:r>
            <a:r>
              <a:rPr lang="nl-NL" sz="1600" dirty="0" err="1">
                <a:solidFill>
                  <a:schemeClr val="tx1"/>
                </a:solidFill>
              </a:rPr>
              <a:t>protection</a:t>
            </a:r>
            <a:endParaRPr lang="nl-NL" sz="1600" dirty="0">
              <a:solidFill>
                <a:schemeClr val="tx1"/>
              </a:solidFill>
            </a:endParaRPr>
          </a:p>
        </p:txBody>
      </p:sp>
      <p:sp>
        <p:nvSpPr>
          <p:cNvPr id="23" name="Rectangle: Rounded Corners 22">
            <a:extLst>
              <a:ext uri="{FF2B5EF4-FFF2-40B4-BE49-F238E27FC236}">
                <a16:creationId xmlns:a16="http://schemas.microsoft.com/office/drawing/2014/main" id="{BBC9C453-EE02-9EE3-6460-FB975969D4E2}"/>
              </a:ext>
            </a:extLst>
          </p:cNvPr>
          <p:cNvSpPr/>
          <p:nvPr/>
        </p:nvSpPr>
        <p:spPr>
          <a:xfrm>
            <a:off x="6357250" y="4876346"/>
            <a:ext cx="2743199" cy="925740"/>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dirty="0">
                <a:solidFill>
                  <a:schemeClr val="tx1"/>
                </a:solidFill>
              </a:rPr>
              <a:t>USD 18.14 </a:t>
            </a:r>
            <a:r>
              <a:rPr lang="nl-NL" sz="1600" dirty="0" err="1">
                <a:solidFill>
                  <a:schemeClr val="tx1"/>
                </a:solidFill>
              </a:rPr>
              <a:t>billion</a:t>
            </a:r>
            <a:r>
              <a:rPr lang="nl-NL" sz="1600" dirty="0">
                <a:solidFill>
                  <a:schemeClr val="tx1"/>
                </a:solidFill>
              </a:rPr>
              <a:t> (25%) </a:t>
            </a:r>
            <a:r>
              <a:rPr lang="nl-NL" sz="1600" dirty="0" err="1">
                <a:solidFill>
                  <a:schemeClr val="tx1"/>
                </a:solidFill>
              </a:rPr>
              <a:t>for</a:t>
            </a:r>
            <a:r>
              <a:rPr lang="nl-NL" sz="1600" dirty="0">
                <a:solidFill>
                  <a:schemeClr val="tx1"/>
                </a:solidFill>
              </a:rPr>
              <a:t> </a:t>
            </a:r>
            <a:r>
              <a:rPr lang="en-US" sz="1600" dirty="0">
                <a:solidFill>
                  <a:schemeClr val="tx1"/>
                </a:solidFill>
              </a:rPr>
              <a:t>social inclusivity</a:t>
            </a:r>
            <a:endParaRPr lang="nl-NL" sz="1600" dirty="0">
              <a:solidFill>
                <a:schemeClr val="tx1"/>
              </a:solidFill>
            </a:endParaRPr>
          </a:p>
        </p:txBody>
      </p:sp>
      <p:sp>
        <p:nvSpPr>
          <p:cNvPr id="24" name="Rectangle: Rounded Corners 23">
            <a:extLst>
              <a:ext uri="{FF2B5EF4-FFF2-40B4-BE49-F238E27FC236}">
                <a16:creationId xmlns:a16="http://schemas.microsoft.com/office/drawing/2014/main" id="{C9DAF3DB-1529-3F1F-ED3A-181B87B609CF}"/>
              </a:ext>
            </a:extLst>
          </p:cNvPr>
          <p:cNvSpPr/>
          <p:nvPr/>
        </p:nvSpPr>
        <p:spPr>
          <a:xfrm>
            <a:off x="9350816" y="4876347"/>
            <a:ext cx="2558155" cy="925740"/>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USD 7.25 billion (10%) for governance and institutional strengthening</a:t>
            </a:r>
            <a:endParaRPr lang="nl-NL" sz="1600" dirty="0">
              <a:solidFill>
                <a:schemeClr val="tx1"/>
              </a:solidFill>
            </a:endParaRPr>
          </a:p>
        </p:txBody>
      </p:sp>
      <p:sp>
        <p:nvSpPr>
          <p:cNvPr id="25" name="Rectangle 24">
            <a:extLst>
              <a:ext uri="{FF2B5EF4-FFF2-40B4-BE49-F238E27FC236}">
                <a16:creationId xmlns:a16="http://schemas.microsoft.com/office/drawing/2014/main" id="{77FA7B95-CD21-3E2A-46C6-69413D90B263}"/>
              </a:ext>
            </a:extLst>
          </p:cNvPr>
          <p:cNvSpPr/>
          <p:nvPr/>
        </p:nvSpPr>
        <p:spPr>
          <a:xfrm>
            <a:off x="174165" y="1055913"/>
            <a:ext cx="11734806" cy="34779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Barlow" panose="00000500000000000000" pitchFamily="2" charset="0"/>
              </a:rPr>
              <a:t>SURINAME VISION 2050</a:t>
            </a:r>
            <a:endParaRPr lang="nl-NL" dirty="0">
              <a:solidFill>
                <a:schemeClr val="tx1"/>
              </a:solidFill>
            </a:endParaRPr>
          </a:p>
        </p:txBody>
      </p:sp>
    </p:spTree>
    <p:extLst>
      <p:ext uri="{BB962C8B-B14F-4D97-AF65-F5344CB8AC3E}">
        <p14:creationId xmlns:p14="http://schemas.microsoft.com/office/powerpoint/2010/main" val="2084264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1395</TotalTime>
  <Words>2760</Words>
  <Application>Microsoft Office PowerPoint</Application>
  <PresentationFormat>Widescreen</PresentationFormat>
  <Paragraphs>385</Paragraphs>
  <Slides>18</Slides>
  <Notes>17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Aptos</vt:lpstr>
      <vt:lpstr>Aptos-Bold</vt:lpstr>
      <vt:lpstr>Arial</vt:lpstr>
      <vt:lpstr>Barlow</vt:lpstr>
      <vt:lpstr>Calibri</vt:lpstr>
      <vt:lpstr>Calibri Light</vt:lpstr>
      <vt:lpstr>Courier New</vt:lpstr>
      <vt:lpstr>Curlz MT</vt:lpstr>
      <vt:lpstr>Wingdings</vt:lpstr>
      <vt:lpstr>Office Theme</vt:lpstr>
      <vt:lpstr> "Suriname’s  Net Zero’s story” “Maintain Our Carbon Negative Status”</vt:lpstr>
      <vt:lpstr>CONTENT</vt:lpstr>
      <vt:lpstr>PowerPoint Presentation</vt:lpstr>
      <vt:lpstr>2.Climate Change Commitments</vt:lpstr>
      <vt:lpstr>3. Suriname’s Carbon negative Status</vt:lpstr>
      <vt:lpstr>PowerPoint Presentation</vt:lpstr>
      <vt:lpstr>PowerPoint Presentation</vt:lpstr>
      <vt:lpstr>4. Suriname’s Green Development Strategy  (GDS) 2025-2050 </vt:lpstr>
      <vt:lpstr>5.Four Pillars of the GDS</vt:lpstr>
      <vt:lpstr>6.Outcomes GDS measured across 3 pillars</vt:lpstr>
      <vt:lpstr>Business-as-Usual</vt:lpstr>
      <vt:lpstr>PowerPoint Presentation</vt:lpstr>
      <vt:lpstr>PowerPoint Presentation</vt:lpstr>
      <vt:lpstr>8.Climate Change Data Reports</vt:lpstr>
      <vt:lpstr>9.Challenges</vt:lpstr>
      <vt:lpstr>10. Advantages</vt:lpstr>
      <vt:lpstr>11.Whats next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Anjali Kisoensingh</dc:creator>
  <cp:lastModifiedBy>Anjali Kisoensingh</cp:lastModifiedBy>
  <cp:revision>83</cp:revision>
  <dcterms:created xsi:type="dcterms:W3CDTF">2025-09-05T12:03:35Z</dcterms:created>
  <dcterms:modified xsi:type="dcterms:W3CDTF">2025-10-16T13:58:10Z</dcterms:modified>
</cp:coreProperties>
</file>