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147483247" r:id="rId2"/>
    <p:sldId id="2147483358" r:id="rId3"/>
    <p:sldId id="256" r:id="rId4"/>
    <p:sldId id="257" r:id="rId5"/>
    <p:sldId id="258" r:id="rId6"/>
    <p:sldId id="259" r:id="rId7"/>
    <p:sldId id="260" r:id="rId8"/>
    <p:sldId id="261" r:id="rId9"/>
    <p:sldId id="2147482743" r:id="rId10"/>
    <p:sldId id="2147482764" r:id="rId11"/>
    <p:sldId id="2147482746" r:id="rId12"/>
    <p:sldId id="2147482770" r:id="rId13"/>
    <p:sldId id="2147482748" r:id="rId14"/>
    <p:sldId id="2147482756" r:id="rId15"/>
    <p:sldId id="2147482754" r:id="rId16"/>
    <p:sldId id="2147482769" r:id="rId17"/>
    <p:sldId id="2147483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5824"/>
    <a:srgbClr val="9A0501"/>
    <a:srgbClr val="FAEBD6"/>
    <a:srgbClr val="FCF3E8"/>
    <a:srgbClr val="FEB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3"/>
    <p:restoredTop sz="94603"/>
  </p:normalViewPr>
  <p:slideViewPr>
    <p:cSldViewPr snapToGrid="0">
      <p:cViewPr varScale="1">
        <p:scale>
          <a:sx n="60" d="100"/>
          <a:sy n="60" d="100"/>
        </p:scale>
        <p:origin x="7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Book2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beta\wisnus%20wisnas\bahan%20webinar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Book2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816460512569166E-2"/>
          <c:y val="7.407407407407407E-2"/>
          <c:w val="0.96018353948743085"/>
          <c:h val="0.67377775593797551"/>
        </c:manualLayout>
      </c:layou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Sheet1!$B$52:$H$52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Sheet1!$B$54:$H$54</c:f>
              <c:numCache>
                <c:formatCode>General</c:formatCode>
                <c:ptCount val="7"/>
                <c:pt idx="0">
                  <c:v>959.18</c:v>
                </c:pt>
                <c:pt idx="1">
                  <c:v>960.79</c:v>
                </c:pt>
                <c:pt idx="2" formatCode="#,##0.00">
                  <c:v>1550.81</c:v>
                </c:pt>
                <c:pt idx="3" formatCode="#,##0.00">
                  <c:v>2383.5300000000002</c:v>
                </c:pt>
                <c:pt idx="4" formatCode="#,##0.00">
                  <c:v>2426.75</c:v>
                </c:pt>
                <c:pt idx="5" formatCode="#,##0.00">
                  <c:v>2572.98</c:v>
                </c:pt>
                <c:pt idx="6" formatCode="#,##0.00">
                  <c:v>2312.38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8E0-4FD6-BBCE-95DD3CE8E1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849952"/>
        <c:axId val="9085049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Sheet1!$B$52:$H$52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2018</c:v>
                      </c:pt>
                      <c:pt idx="1">
                        <c:v>2019</c:v>
                      </c:pt>
                      <c:pt idx="2">
                        <c:v>2020</c:v>
                      </c:pt>
                      <c:pt idx="3">
                        <c:v>2021</c:v>
                      </c:pt>
                      <c:pt idx="4">
                        <c:v>2022</c:v>
                      </c:pt>
                      <c:pt idx="5">
                        <c:v>2023</c:v>
                      </c:pt>
                      <c:pt idx="6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Sheet1!$B$53:$H$53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C8E0-4FD6-BBCE-95DD3CE8E11C}"/>
                  </c:ext>
                </c:extLst>
              </c15:ser>
            </c15:filteredLineSeries>
          </c:ext>
        </c:extLst>
      </c:lineChart>
      <c:catAx>
        <c:axId val="9084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850496"/>
        <c:crosses val="autoZero"/>
        <c:auto val="1"/>
        <c:lblAlgn val="ctr"/>
        <c:lblOffset val="100"/>
        <c:noMultiLvlLbl val="0"/>
      </c:catAx>
      <c:valAx>
        <c:axId val="90850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084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3896676524282833E-2"/>
          <c:y val="9.0196901789689407E-2"/>
          <c:w val="0.96610332347571715"/>
          <c:h val="0.75490900632931901"/>
        </c:manualLayout>
      </c:layout>
      <c:lineChart>
        <c:grouping val="standard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LoS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Sheet5!$A$2:$A$8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Sheet5!$B$2:$B$8</c:f>
              <c:numCache>
                <c:formatCode>General</c:formatCode>
                <c:ptCount val="7"/>
                <c:pt idx="0">
                  <c:v>3.34</c:v>
                </c:pt>
                <c:pt idx="1">
                  <c:v>2.54</c:v>
                </c:pt>
                <c:pt idx="2">
                  <c:v>2.2200000000000002</c:v>
                </c:pt>
                <c:pt idx="3">
                  <c:v>3.24</c:v>
                </c:pt>
                <c:pt idx="4">
                  <c:v>3.46</c:v>
                </c:pt>
                <c:pt idx="5">
                  <c:v>4.25</c:v>
                </c:pt>
                <c:pt idx="6">
                  <c:v>3.74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4A-4056-8E48-23051AF47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851040"/>
        <c:axId val="476767424"/>
      </c:lineChart>
      <c:catAx>
        <c:axId val="9085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767424"/>
        <c:crosses val="autoZero"/>
        <c:auto val="1"/>
        <c:lblAlgn val="ctr"/>
        <c:lblOffset val="100"/>
        <c:noMultiLvlLbl val="0"/>
      </c:catAx>
      <c:valAx>
        <c:axId val="476767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085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Sheet2!$A$25:$A$35</c:f>
              <c:strCache>
                <c:ptCount val="11"/>
                <c:pt idx="0">
                  <c:v>Berlibur/ Rekreasi</c:v>
                </c:pt>
                <c:pt idx="1">
                  <c:v>Mengunjungi Teman/ Keluarga</c:v>
                </c:pt>
                <c:pt idx="2">
                  <c:v>Profesi/ Bisnis</c:v>
                </c:pt>
                <c:pt idx="3">
                  <c:v>Mudik/ Pulkam Hari Raya</c:v>
                </c:pt>
                <c:pt idx="4">
                  <c:v>Pertemuan/ Kongres/ Seminar</c:v>
                </c:pt>
                <c:pt idx="5">
                  <c:v>Lainnya</c:v>
                </c:pt>
                <c:pt idx="6">
                  <c:v>Pelatihan</c:v>
                </c:pt>
                <c:pt idx="7">
                  <c:v>Belanja</c:v>
                </c:pt>
                <c:pt idx="8">
                  <c:v>Keagamaan (Termasuk Berziarah)</c:v>
                </c:pt>
                <c:pt idx="9">
                  <c:v>Kesehatan dan Kecantikan</c:v>
                </c:pt>
                <c:pt idx="10">
                  <c:v>Olahraga dan Kesenian</c:v>
                </c:pt>
              </c:strCache>
            </c:strRef>
          </c:cat>
          <c:val>
            <c:numRef>
              <c:f>Sheet2!$B$25:$B$35</c:f>
              <c:numCache>
                <c:formatCode>General</c:formatCode>
                <c:ptCount val="11"/>
                <c:pt idx="0">
                  <c:v>36.68</c:v>
                </c:pt>
                <c:pt idx="1">
                  <c:v>21.58</c:v>
                </c:pt>
                <c:pt idx="2">
                  <c:v>13.77</c:v>
                </c:pt>
                <c:pt idx="3">
                  <c:v>6.21</c:v>
                </c:pt>
                <c:pt idx="4">
                  <c:v>4.7</c:v>
                </c:pt>
                <c:pt idx="5">
                  <c:v>4.3899999999999997</c:v>
                </c:pt>
                <c:pt idx="6">
                  <c:v>4.24</c:v>
                </c:pt>
                <c:pt idx="7">
                  <c:v>2.58</c:v>
                </c:pt>
                <c:pt idx="8">
                  <c:v>2.4500000000000002</c:v>
                </c:pt>
                <c:pt idx="9">
                  <c:v>2.2200000000000002</c:v>
                </c:pt>
                <c:pt idx="10">
                  <c:v>1.18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FC-4A0A-8524-03FA6E1BE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6"/>
        <c:overlap val="-58"/>
        <c:axId val="476769056"/>
        <c:axId val="476767968"/>
      </c:barChart>
      <c:valAx>
        <c:axId val="47676796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769056"/>
        <c:crosses val="autoZero"/>
        <c:crossBetween val="between"/>
      </c:valAx>
      <c:catAx>
        <c:axId val="476769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7679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88-4624-978A-DD39AEC6D0AE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88-4624-978A-DD39AEC6D0AE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588-4624-978A-DD39AEC6D0AE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1588-4624-978A-DD39AEC6D0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Sheet2!$A$1:$A$12</c:f>
              <c:strCache>
                <c:ptCount val="12"/>
                <c:pt idx="0">
                  <c:v>Wisata Terintegrasi</c:v>
                </c:pt>
                <c:pt idx="1">
                  <c:v>Wisata Kesehatan</c:v>
                </c:pt>
                <c:pt idx="2">
                  <c:v>Wisata Olahraga</c:v>
                </c:pt>
                <c:pt idx="3">
                  <c:v>Wisata Kesenian</c:v>
                </c:pt>
                <c:pt idx="4">
                  <c:v>Wisata MICE</c:v>
                </c:pt>
                <c:pt idx="5">
                  <c:v>Eko Wisata</c:v>
                </c:pt>
                <c:pt idx="6">
                  <c:v>Wisata Sejarah/ Religi</c:v>
                </c:pt>
                <c:pt idx="7">
                  <c:v>Wisata Petualangan</c:v>
                </c:pt>
                <c:pt idx="8">
                  <c:v>Wisata Bahari</c:v>
                </c:pt>
                <c:pt idx="9">
                  <c:v>Wisata Kota &amp; Pedesaan</c:v>
                </c:pt>
                <c:pt idx="10">
                  <c:v>Belanja</c:v>
                </c:pt>
                <c:pt idx="11">
                  <c:v>Wisata Kuliner</c:v>
                </c:pt>
              </c:strCache>
            </c:strRef>
          </c:cat>
          <c:val>
            <c:numRef>
              <c:f>Sheet2!$B$1:$B$12</c:f>
              <c:numCache>
                <c:formatCode>General</c:formatCode>
                <c:ptCount val="12"/>
                <c:pt idx="0">
                  <c:v>2.68</c:v>
                </c:pt>
                <c:pt idx="1">
                  <c:v>2.96</c:v>
                </c:pt>
                <c:pt idx="2">
                  <c:v>5.93</c:v>
                </c:pt>
                <c:pt idx="3">
                  <c:v>8.07</c:v>
                </c:pt>
                <c:pt idx="4">
                  <c:v>9.5500000000000007</c:v>
                </c:pt>
                <c:pt idx="5">
                  <c:v>10.27</c:v>
                </c:pt>
                <c:pt idx="6">
                  <c:v>12.63</c:v>
                </c:pt>
                <c:pt idx="7">
                  <c:v>17.14</c:v>
                </c:pt>
                <c:pt idx="8">
                  <c:v>17.53</c:v>
                </c:pt>
                <c:pt idx="9">
                  <c:v>22.19</c:v>
                </c:pt>
                <c:pt idx="10">
                  <c:v>30.77</c:v>
                </c:pt>
                <c:pt idx="11">
                  <c:v>42.84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88-4624-978A-DD39AEC6D0A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76766336"/>
        <c:axId val="476771776"/>
      </c:barChart>
      <c:catAx>
        <c:axId val="476766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771776"/>
        <c:crosses val="autoZero"/>
        <c:auto val="1"/>
        <c:lblAlgn val="ctr"/>
        <c:lblOffset val="100"/>
        <c:noMultiLvlLbl val="0"/>
      </c:catAx>
      <c:valAx>
        <c:axId val="47677177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76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70CC9-7415-40A6-B46F-5408460FFBBC}" type="datetimeFigureOut">
              <a:rPr lang="en-ID" smtClean="0"/>
              <a:t>25/11/2025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2CB91-C43F-45E7-ADAA-F3EED82FE5C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74064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Judulnya</a:t>
            </a:r>
            <a:r>
              <a:rPr lang="en-US"/>
              <a:t> </a:t>
            </a:r>
            <a:r>
              <a:rPr lang="en-US" err="1"/>
              <a:t>disesuaikan</a:t>
            </a:r>
            <a:r>
              <a:rPr lang="en-US"/>
              <a:t> </a:t>
            </a:r>
            <a:r>
              <a:rPr lang="en-US" err="1"/>
              <a:t>dengan</a:t>
            </a:r>
            <a:r>
              <a:rPr lang="en-US"/>
              <a:t> </a:t>
            </a:r>
            <a:r>
              <a:rPr lang="en-US" err="1"/>
              <a:t>tema</a:t>
            </a:r>
            <a:r>
              <a:rPr lang="en-US"/>
              <a:t> RKP 2026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31444-D6FE-4A12-8250-20AE5C1E0A80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297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468BAE54-8C7E-8E32-CBFD-4D89E2842E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1F6BBC8C-8B5C-E684-7220-FAD9247DE4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D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508FD1F6-0962-50CD-25AD-7A96242BFD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8EAC9F1-C5F3-4E47-8C5F-850DF031BC6F}" type="slidenum">
              <a:rPr lang="en-ID" altLang="en-US" smtClean="0">
                <a:solidFill>
                  <a:srgbClr val="000000"/>
                </a:solidFill>
              </a:rPr>
              <a:pPr/>
              <a:t>9</a:t>
            </a:fld>
            <a:endParaRPr lang="en-ID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DCA79053-F344-41D4-A288-4B1504088F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DF420057-F8A9-1B1B-6F54-3F96534C44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F9DC716F-1DAA-A65C-CEFB-EAAEB0E493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446A3B3-9B34-4A8F-B2BB-14A2A9E292E6}" type="slidenum">
              <a:rPr lang="en-ID" altLang="en-US" smtClean="0">
                <a:solidFill>
                  <a:srgbClr val="000000"/>
                </a:solidFill>
              </a:rPr>
              <a:pPr/>
              <a:t>11</a:t>
            </a:fld>
            <a:endParaRPr lang="en-ID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0097BDE1-1E29-1CDE-03FC-AB60EE2A58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6F959AEB-BE4C-C985-65AF-4793911AD1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B3ABFE19-276F-DF03-6B2F-390250A41B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5A39048-9235-494D-AEA2-BD602760F269}" type="slidenum">
              <a:rPr lang="en-ID" altLang="en-US" smtClean="0">
                <a:solidFill>
                  <a:srgbClr val="000000"/>
                </a:solidFill>
              </a:rPr>
              <a:pPr/>
              <a:t>12</a:t>
            </a:fld>
            <a:endParaRPr lang="en-ID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E59F779E-6934-EDCA-D617-D5C804E15B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2F693D75-DCD1-A331-3945-9D0369EEE2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D" altLang="en-US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14928A2D-D159-657D-F324-84B1A648AD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0DDDE8A-3B94-4A4E-BE85-148AAC13D0B5}" type="slidenum">
              <a:rPr lang="en-ID" altLang="en-US" smtClean="0">
                <a:solidFill>
                  <a:srgbClr val="000000"/>
                </a:solidFill>
              </a:rPr>
              <a:pPr/>
              <a:t>13</a:t>
            </a:fld>
            <a:endParaRPr lang="en-ID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C84A73F9-C5C0-B2BD-63D0-94D969C1F6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E3499313-9D79-B60D-2E21-A63B5323C2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D" altLang="en-US"/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3D59BBE6-8914-447A-1BEA-AD1C035280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8A73132-A63B-4422-A02C-088A867B2BCC}" type="slidenum">
              <a:rPr lang="en-ID" altLang="en-US" smtClean="0">
                <a:solidFill>
                  <a:srgbClr val="000000"/>
                </a:solidFill>
              </a:rPr>
              <a:pPr/>
              <a:t>14</a:t>
            </a:fld>
            <a:endParaRPr lang="en-ID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C48988A1-4DAA-025B-47A6-3854A73263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1EB6C4CA-F8DF-5159-B723-3A80EA962D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D" altLang="en-US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B621B1D9-9566-7C25-A74B-8255A43904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10B5083-0A53-4579-A5BE-ADB077B766D3}" type="slidenum">
              <a:rPr lang="en-ID" altLang="en-US" smtClean="0">
                <a:solidFill>
                  <a:srgbClr val="000000"/>
                </a:solidFill>
              </a:rPr>
              <a:pPr/>
              <a:t>15</a:t>
            </a:fld>
            <a:endParaRPr lang="en-ID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43883CC1-6913-4748-8C44-ADD8A97DE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4776" y="6546850"/>
            <a:ext cx="442625" cy="365125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A88EA908-BA59-4183-8648-53219FC00D5C}" type="slidenum">
              <a:rPr lang="en-AU" b="1" smtClean="0"/>
              <a:pPr>
                <a:defRPr/>
              </a:pPr>
              <a:t>‹#›</a:t>
            </a:fld>
            <a:endParaRPr lang="en-AU" b="1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0443440-1EE7-F77D-73BD-0EC78626B075}"/>
              </a:ext>
            </a:extLst>
          </p:cNvPr>
          <p:cNvGrpSpPr/>
          <p:nvPr userDrawn="1"/>
        </p:nvGrpSpPr>
        <p:grpSpPr>
          <a:xfrm>
            <a:off x="-495842" y="1"/>
            <a:ext cx="251934" cy="2084902"/>
            <a:chOff x="7687331" y="1693846"/>
            <a:chExt cx="252000" cy="208538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0A4775F-9D1A-9171-1CE7-0CFD417438ED}"/>
                </a:ext>
              </a:extLst>
            </p:cNvPr>
            <p:cNvSpPr/>
            <p:nvPr/>
          </p:nvSpPr>
          <p:spPr>
            <a:xfrm>
              <a:off x="7687331" y="3527231"/>
              <a:ext cx="252000" cy="252000"/>
            </a:xfrm>
            <a:prstGeom prst="roundRect">
              <a:avLst/>
            </a:prstGeom>
            <a:solidFill>
              <a:schemeClr val="bg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id-ID" sz="1400">
                <a:solidFill>
                  <a:prstClr val="white"/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9B11CB4-3913-33B4-BF71-02F39BAEB5FB}"/>
                </a:ext>
              </a:extLst>
            </p:cNvPr>
            <p:cNvSpPr/>
            <p:nvPr/>
          </p:nvSpPr>
          <p:spPr>
            <a:xfrm>
              <a:off x="7687331" y="2060523"/>
              <a:ext cx="252000" cy="252000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id-ID" sz="1400">
                <a:solidFill>
                  <a:prstClr val="white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0521BD4-85E3-059B-691A-9A2C36F22056}"/>
                </a:ext>
              </a:extLst>
            </p:cNvPr>
            <p:cNvSpPr/>
            <p:nvPr/>
          </p:nvSpPr>
          <p:spPr>
            <a:xfrm>
              <a:off x="7687331" y="2793877"/>
              <a:ext cx="252000" cy="252000"/>
            </a:xfrm>
            <a:prstGeom prst="round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id-ID" sz="1400">
                <a:solidFill>
                  <a:prstClr val="white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5A5EB62-9DB8-02F1-3FB7-E78202DFF671}"/>
                </a:ext>
              </a:extLst>
            </p:cNvPr>
            <p:cNvSpPr/>
            <p:nvPr/>
          </p:nvSpPr>
          <p:spPr>
            <a:xfrm>
              <a:off x="7687331" y="1693846"/>
              <a:ext cx="252000" cy="252000"/>
            </a:xfrm>
            <a:prstGeom prst="roundRect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id-ID" sz="1400">
                <a:solidFill>
                  <a:prstClr val="white"/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B752820-1B88-B696-4E61-4C6472CBD09C}"/>
                </a:ext>
              </a:extLst>
            </p:cNvPr>
            <p:cNvSpPr/>
            <p:nvPr/>
          </p:nvSpPr>
          <p:spPr>
            <a:xfrm>
              <a:off x="7687331" y="2427200"/>
              <a:ext cx="252000" cy="25200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id-ID" sz="1400">
                <a:solidFill>
                  <a:prstClr val="white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07CC250-0261-F1BE-8E24-DCB9A6F0CA34}"/>
                </a:ext>
              </a:extLst>
            </p:cNvPr>
            <p:cNvSpPr/>
            <p:nvPr/>
          </p:nvSpPr>
          <p:spPr>
            <a:xfrm>
              <a:off x="7687331" y="3160554"/>
              <a:ext cx="252000" cy="252000"/>
            </a:xfrm>
            <a:prstGeom prst="roundRect">
              <a:avLst/>
            </a:prstGeom>
            <a:solidFill>
              <a:srgbClr val="FEBD2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id-ID" sz="14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203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58">
            <a:extLst>
              <a:ext uri="{FF2B5EF4-FFF2-40B4-BE49-F238E27FC236}">
                <a16:creationId xmlns:a16="http://schemas.microsoft.com/office/drawing/2014/main" id="{59D54E78-CFFD-42E6-AA6A-DC88BBD95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750" y="237114"/>
            <a:ext cx="10033000" cy="53223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23" name="Google Shape;27;p4">
            <a:extLst>
              <a:ext uri="{FF2B5EF4-FFF2-40B4-BE49-F238E27FC236}">
                <a16:creationId xmlns:a16="http://schemas.microsoft.com/office/drawing/2014/main" id="{E3CC880C-3536-0192-3CD8-E15F2846BEA4}"/>
              </a:ext>
            </a:extLst>
          </p:cNvPr>
          <p:cNvSpPr/>
          <p:nvPr userDrawn="1"/>
        </p:nvSpPr>
        <p:spPr>
          <a:xfrm rot="5400000">
            <a:off x="5879767" y="913830"/>
            <a:ext cx="108003" cy="1166096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31" tIns="91431" rIns="91431" bIns="91431" anchor="ctr" anchorCtr="0">
            <a:noAutofit/>
          </a:bodyPr>
          <a:lstStyle/>
          <a:p>
            <a:pPr marL="0" marR="0" lvl="0" indent="0" algn="l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DF598BF-CCAD-E4E9-D7BD-91E4B70B26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8197" y="111740"/>
            <a:ext cx="1439626" cy="575867"/>
          </a:xfrm>
          <a:prstGeom prst="rect">
            <a:avLst/>
          </a:prstGeom>
        </p:spPr>
      </p:pic>
      <p:sp>
        <p:nvSpPr>
          <p:cNvPr id="11" name="Google Shape;27;p4">
            <a:extLst>
              <a:ext uri="{FF2B5EF4-FFF2-40B4-BE49-F238E27FC236}">
                <a16:creationId xmlns:a16="http://schemas.microsoft.com/office/drawing/2014/main" id="{AFF70E74-2634-AC9A-F407-390790EF43A5}"/>
              </a:ext>
            </a:extLst>
          </p:cNvPr>
          <p:cNvSpPr/>
          <p:nvPr userDrawn="1"/>
        </p:nvSpPr>
        <p:spPr>
          <a:xfrm>
            <a:off x="116710" y="125231"/>
            <a:ext cx="108000" cy="75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31" tIns="91431" rIns="91431" bIns="91431" anchor="ctr" anchorCtr="0">
            <a:noAutofit/>
          </a:bodyPr>
          <a:lstStyle/>
          <a:p>
            <a:pPr marL="0" marR="0" lvl="0" indent="0" algn="l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67CFC787-8F35-0381-1420-383856DA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4779" y="6546850"/>
            <a:ext cx="442625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88EA908-BA59-4183-8648-53219FC00D5C}" type="slidenum">
              <a:rPr lang="en-AU" b="1" smtClean="0"/>
              <a:pPr>
                <a:defRPr/>
              </a:pPr>
              <a:t>‹#›</a:t>
            </a:fld>
            <a:endParaRPr lang="en-AU" b="1"/>
          </a:p>
        </p:txBody>
      </p:sp>
    </p:spTree>
    <p:extLst>
      <p:ext uri="{BB962C8B-B14F-4D97-AF65-F5344CB8AC3E}">
        <p14:creationId xmlns:p14="http://schemas.microsoft.com/office/powerpoint/2010/main" val="43002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177EE4B0-D583-42F8-A198-2CF25D11C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4779" y="6546850"/>
            <a:ext cx="442625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88EA908-BA59-4183-8648-53219FC00D5C}" type="slidenum">
              <a:rPr lang="en-AU" b="1" smtClean="0"/>
              <a:pPr>
                <a:defRPr/>
              </a:pPr>
              <a:t>‹#›</a:t>
            </a:fld>
            <a:endParaRPr lang="en-AU" b="1"/>
          </a:p>
        </p:txBody>
      </p:sp>
      <p:sp>
        <p:nvSpPr>
          <p:cNvPr id="15" name="Title 58">
            <a:extLst>
              <a:ext uri="{FF2B5EF4-FFF2-40B4-BE49-F238E27FC236}">
                <a16:creationId xmlns:a16="http://schemas.microsoft.com/office/drawing/2014/main" id="{59D54E78-CFFD-42E6-AA6A-DC88BBD95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750" y="237114"/>
            <a:ext cx="9719897" cy="53223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Google Shape;27;p4">
            <a:extLst>
              <a:ext uri="{FF2B5EF4-FFF2-40B4-BE49-F238E27FC236}">
                <a16:creationId xmlns:a16="http://schemas.microsoft.com/office/drawing/2014/main" id="{34163EE7-BF6F-A06B-0ADB-06A0035823DE}"/>
              </a:ext>
            </a:extLst>
          </p:cNvPr>
          <p:cNvSpPr/>
          <p:nvPr userDrawn="1"/>
        </p:nvSpPr>
        <p:spPr>
          <a:xfrm>
            <a:off x="116710" y="125231"/>
            <a:ext cx="108000" cy="75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31" tIns="91431" rIns="91431" bIns="91431" anchor="ctr" anchorCtr="0">
            <a:noAutofit/>
          </a:bodyPr>
          <a:lstStyle/>
          <a:p>
            <a:pPr marL="0" marR="0" lvl="0" indent="0" algn="l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D262C4-F416-E74E-D2F7-FB8526051A58}"/>
              </a:ext>
            </a:extLst>
          </p:cNvPr>
          <p:cNvGrpSpPr/>
          <p:nvPr userDrawn="1"/>
        </p:nvGrpSpPr>
        <p:grpSpPr>
          <a:xfrm>
            <a:off x="10009281" y="179791"/>
            <a:ext cx="2039115" cy="516074"/>
            <a:chOff x="10165715" y="297685"/>
            <a:chExt cx="1849220" cy="468000"/>
          </a:xfrm>
        </p:grpSpPr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96C7D0B3-3AFF-FDC5-934F-5481998B05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0844935" y="297685"/>
              <a:ext cx="1170000" cy="468000"/>
            </a:xfrm>
            <a:prstGeom prst="rect">
              <a:avLst/>
            </a:prstGeom>
          </p:spPr>
        </p:pic>
        <p:pic>
          <p:nvPicPr>
            <p:cNvPr id="7" name="Picture 6" descr="A black background with blue text&#10;&#10;Description automatically generated">
              <a:extLst>
                <a:ext uri="{FF2B5EF4-FFF2-40B4-BE49-F238E27FC236}">
                  <a16:creationId xmlns:a16="http://schemas.microsoft.com/office/drawing/2014/main" id="{44E795DA-54B9-6817-8635-4DEA6623F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22185" r="72326" b="22185"/>
            <a:stretch/>
          </p:blipFill>
          <p:spPr>
            <a:xfrm>
              <a:off x="10165715" y="301380"/>
              <a:ext cx="676497" cy="4606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773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177EE4B0-D583-42F8-A198-2CF25D11C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4779" y="6546850"/>
            <a:ext cx="442625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88EA908-BA59-4183-8648-53219FC00D5C}" type="slidenum">
              <a:rPr lang="en-AU" b="1" smtClean="0"/>
              <a:pPr>
                <a:defRPr/>
              </a:pPr>
              <a:t>‹#›</a:t>
            </a:fld>
            <a:endParaRPr lang="en-AU" b="1"/>
          </a:p>
        </p:txBody>
      </p:sp>
      <p:sp>
        <p:nvSpPr>
          <p:cNvPr id="15" name="Title 58">
            <a:extLst>
              <a:ext uri="{FF2B5EF4-FFF2-40B4-BE49-F238E27FC236}">
                <a16:creationId xmlns:a16="http://schemas.microsoft.com/office/drawing/2014/main" id="{59D54E78-CFFD-42E6-AA6A-DC88BBD95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750" y="237114"/>
            <a:ext cx="10033000" cy="53223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pic>
        <p:nvPicPr>
          <p:cNvPr id="3" name="Picture 2" descr="A logo with different colors&#10;&#10;Description automatically generated">
            <a:extLst>
              <a:ext uri="{FF2B5EF4-FFF2-40B4-BE49-F238E27FC236}">
                <a16:creationId xmlns:a16="http://schemas.microsoft.com/office/drawing/2014/main" id="{687F9EBE-C418-000E-06CB-A720BF3193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685" y="177759"/>
            <a:ext cx="800507" cy="591592"/>
          </a:xfrm>
          <a:prstGeom prst="rect">
            <a:avLst/>
          </a:prstGeom>
        </p:spPr>
      </p:pic>
      <p:sp>
        <p:nvSpPr>
          <p:cNvPr id="11" name="Google Shape;27;p4">
            <a:extLst>
              <a:ext uri="{FF2B5EF4-FFF2-40B4-BE49-F238E27FC236}">
                <a16:creationId xmlns:a16="http://schemas.microsoft.com/office/drawing/2014/main" id="{32F42823-105E-6744-63EA-5EEDF8971D79}"/>
              </a:ext>
            </a:extLst>
          </p:cNvPr>
          <p:cNvSpPr/>
          <p:nvPr userDrawn="1"/>
        </p:nvSpPr>
        <p:spPr>
          <a:xfrm rot="5400000">
            <a:off x="5879767" y="913830"/>
            <a:ext cx="108003" cy="1166096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31" tIns="91431" rIns="91431" bIns="91431" anchor="ctr" anchorCtr="0">
            <a:noAutofit/>
          </a:bodyPr>
          <a:lstStyle/>
          <a:p>
            <a:pPr marL="0" marR="0" lvl="0" indent="0" algn="l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Google Shape;27;p4">
            <a:extLst>
              <a:ext uri="{FF2B5EF4-FFF2-40B4-BE49-F238E27FC236}">
                <a16:creationId xmlns:a16="http://schemas.microsoft.com/office/drawing/2014/main" id="{E6407C98-BB63-290C-DD79-F83E6C752194}"/>
              </a:ext>
            </a:extLst>
          </p:cNvPr>
          <p:cNvSpPr/>
          <p:nvPr userDrawn="1"/>
        </p:nvSpPr>
        <p:spPr>
          <a:xfrm>
            <a:off x="116710" y="125231"/>
            <a:ext cx="108000" cy="75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31" tIns="91431" rIns="91431" bIns="91431" anchor="ctr" anchorCtr="0">
            <a:noAutofit/>
          </a:bodyPr>
          <a:lstStyle/>
          <a:p>
            <a:pPr marL="0" marR="0" lvl="0" indent="0" algn="l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838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Design Blue" userDrawn="1">
  <p:cSld name="5_Design Blue">
    <p:bg>
      <p:bgPr>
        <a:solidFill>
          <a:srgbClr val="FFFFF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DB8E7E4-D8EE-E840-8B43-CC48F4F4DEB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160569" y="0"/>
            <a:ext cx="7031431" cy="6856412"/>
          </a:xfrm>
          <a:custGeom>
            <a:avLst/>
            <a:gdLst>
              <a:gd name="connsiteX0" fmla="*/ 5290161 w 7033262"/>
              <a:gd name="connsiteY0" fmla="*/ 0 h 6858000"/>
              <a:gd name="connsiteX1" fmla="*/ 7033262 w 7033262"/>
              <a:gd name="connsiteY1" fmla="*/ 0 h 6858000"/>
              <a:gd name="connsiteX2" fmla="*/ 7033262 w 7033262"/>
              <a:gd name="connsiteY2" fmla="*/ 6858000 h 6858000"/>
              <a:gd name="connsiteX3" fmla="*/ 107316 w 7033262"/>
              <a:gd name="connsiteY3" fmla="*/ 6858000 h 6858000"/>
              <a:gd name="connsiteX4" fmla="*/ 110669 w 7033262"/>
              <a:gd name="connsiteY4" fmla="*/ 5729612 h 6858000"/>
              <a:gd name="connsiteX5" fmla="*/ 2940795 w 7033262"/>
              <a:gd name="connsiteY5" fmla="*/ 3714172 h 6858000"/>
              <a:gd name="connsiteX6" fmla="*/ 3668435 w 7033262"/>
              <a:gd name="connsiteY6" fmla="*/ 2161007 h 6858000"/>
              <a:gd name="connsiteX7" fmla="*/ 3871127 w 7033262"/>
              <a:gd name="connsiteY7" fmla="*/ 1027176 h 6858000"/>
              <a:gd name="connsiteX8" fmla="*/ 5290161 w 7033262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33262" h="6858000">
                <a:moveTo>
                  <a:pt x="5290161" y="0"/>
                </a:moveTo>
                <a:lnTo>
                  <a:pt x="7033262" y="0"/>
                </a:lnTo>
                <a:lnTo>
                  <a:pt x="7033262" y="6858000"/>
                </a:lnTo>
                <a:lnTo>
                  <a:pt x="107316" y="6858000"/>
                </a:lnTo>
                <a:cubicBezTo>
                  <a:pt x="-25265" y="6496050"/>
                  <a:pt x="-47103" y="6102630"/>
                  <a:pt x="110669" y="5729612"/>
                </a:cubicBezTo>
                <a:cubicBezTo>
                  <a:pt x="648158" y="4458811"/>
                  <a:pt x="2076724" y="4511777"/>
                  <a:pt x="2940795" y="3714172"/>
                </a:cubicBezTo>
                <a:cubicBezTo>
                  <a:pt x="3350236" y="3336208"/>
                  <a:pt x="3597251" y="2704745"/>
                  <a:pt x="3668435" y="2161007"/>
                </a:cubicBezTo>
                <a:cubicBezTo>
                  <a:pt x="3719171" y="1773238"/>
                  <a:pt x="3750921" y="1413796"/>
                  <a:pt x="3871127" y="1027176"/>
                </a:cubicBezTo>
                <a:cubicBezTo>
                  <a:pt x="4118268" y="232632"/>
                  <a:pt x="5139857" y="113113"/>
                  <a:pt x="529016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90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;p4">
            <a:extLst>
              <a:ext uri="{FF2B5EF4-FFF2-40B4-BE49-F238E27FC236}">
                <a16:creationId xmlns:a16="http://schemas.microsoft.com/office/drawing/2014/main" id="{35AB1546-7028-A2D1-AE0A-D6D71B02D4B7}"/>
              </a:ext>
            </a:extLst>
          </p:cNvPr>
          <p:cNvSpPr/>
          <p:nvPr userDrawn="1"/>
        </p:nvSpPr>
        <p:spPr>
          <a:xfrm>
            <a:off x="117475" y="125413"/>
            <a:ext cx="107950" cy="7556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lIns="91431" tIns="91431" rIns="91431" bIns="91431" anchor="ctr"/>
          <a:lstStyle/>
          <a:p>
            <a:pPr defTabSz="91394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Picture 14" descr="A logo with different colors&#10;&#10;Description automatically generated">
            <a:extLst>
              <a:ext uri="{FF2B5EF4-FFF2-40B4-BE49-F238E27FC236}">
                <a16:creationId xmlns:a16="http://schemas.microsoft.com/office/drawing/2014/main" id="{F774AF06-798A-98DD-90FB-84D325F52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738" y="177800"/>
            <a:ext cx="8001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58"/>
          <p:cNvSpPr>
            <a:spLocks noGrp="1"/>
          </p:cNvSpPr>
          <p:nvPr>
            <p:ph type="title"/>
          </p:nvPr>
        </p:nvSpPr>
        <p:spPr>
          <a:xfrm>
            <a:off x="278750" y="237114"/>
            <a:ext cx="10033000" cy="53223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13FDA98-E17E-1ACA-4A03-A500F661DF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74488" y="6546850"/>
            <a:ext cx="442912" cy="365125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C6BA3CB-6D8F-43B4-A057-334F34A9159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14053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EA908-BA59-4183-8648-53219FC00D5C}" type="slidenum">
              <a:rPr lang="en-AU" smtClean="0"/>
              <a:t>‹#›</a:t>
            </a:fld>
            <a:endParaRPr lang="en-AU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C5AE7B-44A2-FC05-028C-370769435191}"/>
              </a:ext>
            </a:extLst>
          </p:cNvPr>
          <p:cNvGrpSpPr/>
          <p:nvPr userDrawn="1"/>
        </p:nvGrpSpPr>
        <p:grpSpPr>
          <a:xfrm>
            <a:off x="-495842" y="1"/>
            <a:ext cx="251934" cy="2084902"/>
            <a:chOff x="7687331" y="1693846"/>
            <a:chExt cx="252000" cy="208538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ACB1BD-E4B2-C615-61F1-3ADC00AD1C96}"/>
                </a:ext>
              </a:extLst>
            </p:cNvPr>
            <p:cNvSpPr/>
            <p:nvPr/>
          </p:nvSpPr>
          <p:spPr>
            <a:xfrm>
              <a:off x="7687331" y="3527231"/>
              <a:ext cx="252000" cy="252000"/>
            </a:xfrm>
            <a:prstGeom prst="roundRect">
              <a:avLst/>
            </a:prstGeom>
            <a:solidFill>
              <a:schemeClr val="bg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id-ID" sz="1400">
                <a:solidFill>
                  <a:prstClr val="white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F92A989-5C46-DB93-F747-DA68B9F1DB35}"/>
                </a:ext>
              </a:extLst>
            </p:cNvPr>
            <p:cNvSpPr/>
            <p:nvPr/>
          </p:nvSpPr>
          <p:spPr>
            <a:xfrm>
              <a:off x="7687331" y="2060523"/>
              <a:ext cx="252000" cy="252000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id-ID" sz="1400">
                <a:solidFill>
                  <a:prstClr val="white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D94779E-A059-58FE-EF45-BA0087F5BE36}"/>
                </a:ext>
              </a:extLst>
            </p:cNvPr>
            <p:cNvSpPr/>
            <p:nvPr/>
          </p:nvSpPr>
          <p:spPr>
            <a:xfrm>
              <a:off x="7687331" y="2793877"/>
              <a:ext cx="252000" cy="252000"/>
            </a:xfrm>
            <a:prstGeom prst="round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id-ID" sz="1400">
                <a:solidFill>
                  <a:prstClr val="white"/>
                </a:solidFill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165F61C-6054-B29E-A9D0-1CACEFFE7DF2}"/>
                </a:ext>
              </a:extLst>
            </p:cNvPr>
            <p:cNvSpPr/>
            <p:nvPr/>
          </p:nvSpPr>
          <p:spPr>
            <a:xfrm>
              <a:off x="7687331" y="1693846"/>
              <a:ext cx="252000" cy="252000"/>
            </a:xfrm>
            <a:prstGeom prst="roundRect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id-ID" sz="1400">
                <a:solidFill>
                  <a:prstClr val="white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4613C42-DAA8-7C80-A63E-A6D8ECF0C837}"/>
                </a:ext>
              </a:extLst>
            </p:cNvPr>
            <p:cNvSpPr/>
            <p:nvPr/>
          </p:nvSpPr>
          <p:spPr>
            <a:xfrm>
              <a:off x="7687331" y="2427200"/>
              <a:ext cx="252000" cy="25200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id-ID" sz="1400">
                <a:solidFill>
                  <a:prstClr val="white"/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A35EEE1-4EF5-2BC1-E1EE-19A2621DDA94}"/>
                </a:ext>
              </a:extLst>
            </p:cNvPr>
            <p:cNvSpPr/>
            <p:nvPr/>
          </p:nvSpPr>
          <p:spPr>
            <a:xfrm>
              <a:off x="7687331" y="3160554"/>
              <a:ext cx="252000" cy="252000"/>
            </a:xfrm>
            <a:prstGeom prst="roundRect">
              <a:avLst/>
            </a:prstGeom>
            <a:solidFill>
              <a:srgbClr val="FEBD2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id-ID" sz="14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087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9" r:id="rId3"/>
    <p:sldLayoutId id="2147483670" r:id="rId4"/>
    <p:sldLayoutId id="2147483675" r:id="rId5"/>
    <p:sldLayoutId id="2147483678" r:id="rId6"/>
  </p:sldLayoutIdLst>
  <p:hf hdr="0" ftr="0" dt="0"/>
  <p:txStyles>
    <p:titleStyle>
      <a:lvl1pPr algn="l" defTabSz="9142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62" indent="-228554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2" indent="-228554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8" indent="-228554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4" indent="-228554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2" indent="-228554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7108" algn="l" defTabSz="9142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4" algn="l" defTabSz="9142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2" algn="l" defTabSz="9142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jpe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4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DBD6AA62-0483-4E40-06CE-9A6E13999F85}"/>
              </a:ext>
            </a:extLst>
          </p:cNvPr>
          <p:cNvSpPr/>
          <p:nvPr/>
        </p:nvSpPr>
        <p:spPr>
          <a:xfrm flipH="1">
            <a:off x="5334198" y="100"/>
            <a:ext cx="6857802" cy="6857802"/>
          </a:xfrm>
          <a:prstGeom prst="rtTriangl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79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41FE49-C7E3-C404-38DF-1F8C53FD4694}"/>
              </a:ext>
            </a:extLst>
          </p:cNvPr>
          <p:cNvSpPr/>
          <p:nvPr/>
        </p:nvSpPr>
        <p:spPr>
          <a:xfrm>
            <a:off x="0" y="-3014"/>
            <a:ext cx="12192000" cy="6861014"/>
          </a:xfrm>
          <a:prstGeom prst="rect">
            <a:avLst/>
          </a:prstGeom>
          <a:pattFill prst="dotGrid">
            <a:fgClr>
              <a:schemeClr val="accent4">
                <a:lumMod val="20000"/>
                <a:lumOff val="80000"/>
              </a:schemeClr>
            </a:fgClr>
            <a:bgClr>
              <a:sysClr val="window" lastClr="FFFFFF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Placeholder 28" descr="A building with trees and cars in front of it&#10;&#10;AI-generated content may be incorrect.">
            <a:extLst>
              <a:ext uri="{FF2B5EF4-FFF2-40B4-BE49-F238E27FC236}">
                <a16:creationId xmlns:a16="http://schemas.microsoft.com/office/drawing/2014/main" id="{8E1E509B-DC89-64AE-D87F-5CF43D01434C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" t="3077" r="56632" b="21940"/>
          <a:stretch>
            <a:fillRect/>
          </a:stretch>
        </p:blipFill>
        <p:spPr>
          <a:xfrm>
            <a:off x="5160569" y="0"/>
            <a:ext cx="7031431" cy="6856412"/>
          </a:xfrm>
        </p:spPr>
      </p:pic>
      <p:sp>
        <p:nvSpPr>
          <p:cNvPr id="7" name="Graphic 9">
            <a:extLst>
              <a:ext uri="{FF2B5EF4-FFF2-40B4-BE49-F238E27FC236}">
                <a16:creationId xmlns:a16="http://schemas.microsoft.com/office/drawing/2014/main" id="{8635D8F7-F272-B794-474D-08D3C33823DC}"/>
              </a:ext>
            </a:extLst>
          </p:cNvPr>
          <p:cNvSpPr/>
          <p:nvPr/>
        </p:nvSpPr>
        <p:spPr>
          <a:xfrm rot="19551755">
            <a:off x="8299137" y="870613"/>
            <a:ext cx="276134" cy="790481"/>
          </a:xfrm>
          <a:custGeom>
            <a:avLst/>
            <a:gdLst>
              <a:gd name="connsiteX0" fmla="*/ 223972 w 1127507"/>
              <a:gd name="connsiteY0" fmla="*/ 2378182 h 2378423"/>
              <a:gd name="connsiteX1" fmla="*/ 1066323 w 1127507"/>
              <a:gd name="connsiteY1" fmla="*/ 1121172 h 2378423"/>
              <a:gd name="connsiteX2" fmla="*/ 577732 w 1127507"/>
              <a:gd name="connsiteY2" fmla="*/ 26449 h 2378423"/>
              <a:gd name="connsiteX3" fmla="*/ 168888 w 1127507"/>
              <a:gd name="connsiteY3" fmla="*/ 933470 h 2378423"/>
              <a:gd name="connsiteX4" fmla="*/ 223972 w 1127507"/>
              <a:gd name="connsiteY4" fmla="*/ 2378182 h 23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507" h="2378423">
                <a:moveTo>
                  <a:pt x="223972" y="2378182"/>
                </a:moveTo>
                <a:cubicBezTo>
                  <a:pt x="503941" y="2254185"/>
                  <a:pt x="989047" y="1437826"/>
                  <a:pt x="1066323" y="1121172"/>
                </a:cubicBezTo>
                <a:cubicBezTo>
                  <a:pt x="1132674" y="849276"/>
                  <a:pt x="1282916" y="257712"/>
                  <a:pt x="577732" y="26449"/>
                </a:cubicBezTo>
                <a:cubicBezTo>
                  <a:pt x="112183" y="-126230"/>
                  <a:pt x="-216055" y="402810"/>
                  <a:pt x="168888" y="933470"/>
                </a:cubicBezTo>
                <a:cubicBezTo>
                  <a:pt x="873025" y="1904154"/>
                  <a:pt x="223972" y="2378182"/>
                  <a:pt x="223972" y="2378182"/>
                </a:cubicBezTo>
                <a:close/>
              </a:path>
            </a:pathLst>
          </a:custGeom>
          <a:solidFill>
            <a:schemeClr val="accent3"/>
          </a:solidFill>
          <a:ln w="4276" cap="flat">
            <a:noFill/>
            <a:prstDash val="solid"/>
            <a:round/>
          </a:ln>
        </p:spPr>
        <p:txBody>
          <a:bodyPr rtlCol="0" anchor="ctr"/>
          <a:lstStyle/>
          <a:p>
            <a:pPr marL="0" marR="0" lvl="0" indent="0" algn="l" defTabSz="1088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EC6A299-E3B4-0247-BAD3-0E0A2C53CA08}"/>
              </a:ext>
            </a:extLst>
          </p:cNvPr>
          <p:cNvSpPr txBox="1">
            <a:spLocks/>
          </p:cNvSpPr>
          <p:nvPr/>
        </p:nvSpPr>
        <p:spPr>
          <a:xfrm>
            <a:off x="301708" y="2094690"/>
            <a:ext cx="8134187" cy="1200304"/>
          </a:xfrm>
          <a:prstGeom prst="rect">
            <a:avLst/>
          </a:prstGeom>
        </p:spPr>
        <p:txBody>
          <a:bodyPr vert="horz" wrap="square" lIns="91416" tIns="45708" rIns="91416" bIns="45708" rtlCol="0" anchor="t">
            <a:spAutoFit/>
          </a:bodyPr>
          <a:lstStyle>
            <a:lvl1pPr marL="0" indent="0" algn="l" defTabSz="91449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000" b="1" kern="1200">
                <a:solidFill>
                  <a:schemeClr val="bg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457245" indent="0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399" b="1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914492" indent="0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999" b="1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371737" indent="0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99" b="1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1828982" indent="0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99" b="1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851" indent="-228623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6" indent="-228623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8" indent="-228623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088175">
              <a:lnSpc>
                <a:spcPct val="100000"/>
              </a:lnSpc>
              <a:spcBef>
                <a:spcPts val="0"/>
              </a:spcBef>
              <a:defRPr/>
            </a:pPr>
            <a:r>
              <a:rPr lang="fi-FI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MEASURING SUSTAINABLE TOURISM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526F70-28B2-D96B-BB3D-7E9639798CB3}"/>
              </a:ext>
            </a:extLst>
          </p:cNvPr>
          <p:cNvSpPr/>
          <p:nvPr/>
        </p:nvSpPr>
        <p:spPr>
          <a:xfrm>
            <a:off x="66000" y="63000"/>
            <a:ext cx="12060000" cy="6732000"/>
          </a:xfrm>
          <a:prstGeom prst="rect">
            <a:avLst/>
          </a:prstGeom>
          <a:noFill/>
          <a:ln w="15240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600DFA38-13EB-684A-DFFD-A5DB15E42F22}"/>
              </a:ext>
            </a:extLst>
          </p:cNvPr>
          <p:cNvSpPr txBox="1">
            <a:spLocks/>
          </p:cNvSpPr>
          <p:nvPr/>
        </p:nvSpPr>
        <p:spPr>
          <a:xfrm>
            <a:off x="436121" y="4448650"/>
            <a:ext cx="3499755" cy="31161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lIns="71981" tIns="0" rIns="71981" bIns="0" anchor="ctr">
            <a:spAutoFit/>
          </a:bodyPr>
          <a:lstStyle>
            <a:lvl1pPr marL="228623" indent="-228623" algn="l" defTabSz="91449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68" indent="-228623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5" indent="-228623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5" indent="-228623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6" indent="-228623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8" indent="-228623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9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Jakarta, 26 November 2025</a:t>
            </a:r>
          </a:p>
        </p:txBody>
      </p:sp>
      <p:grpSp>
        <p:nvGrpSpPr>
          <p:cNvPr id="15" name="组合 5">
            <a:extLst>
              <a:ext uri="{FF2B5EF4-FFF2-40B4-BE49-F238E27FC236}">
                <a16:creationId xmlns:a16="http://schemas.microsoft.com/office/drawing/2014/main" id="{D42307E0-1FB7-020D-109C-43DC623AC3DE}"/>
              </a:ext>
            </a:extLst>
          </p:cNvPr>
          <p:cNvGrpSpPr/>
          <p:nvPr/>
        </p:nvGrpSpPr>
        <p:grpSpPr>
          <a:xfrm rot="10800000">
            <a:off x="436121" y="3958520"/>
            <a:ext cx="876824" cy="110428"/>
            <a:chOff x="7325756" y="6126083"/>
            <a:chExt cx="812214" cy="102290"/>
          </a:xfrm>
          <a:solidFill>
            <a:schemeClr val="accent3"/>
          </a:solidFill>
        </p:grpSpPr>
        <p:sp>
          <p:nvSpPr>
            <p:cNvPr id="16" name="椭圆 6">
              <a:extLst>
                <a:ext uri="{FF2B5EF4-FFF2-40B4-BE49-F238E27FC236}">
                  <a16:creationId xmlns:a16="http://schemas.microsoft.com/office/drawing/2014/main" id="{62C1AE6D-025C-0FE4-AE01-E4E2DA5F8D80}"/>
                </a:ext>
              </a:extLst>
            </p:cNvPr>
            <p:cNvSpPr/>
            <p:nvPr/>
          </p:nvSpPr>
          <p:spPr>
            <a:xfrm>
              <a:off x="7325756" y="6126083"/>
              <a:ext cx="102290" cy="102290"/>
            </a:xfrm>
            <a:prstGeom prst="ellipse">
              <a:avLst/>
            </a:prstGeom>
            <a:solidFill>
              <a:srgbClr val="F79039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椭圆 7">
              <a:extLst>
                <a:ext uri="{FF2B5EF4-FFF2-40B4-BE49-F238E27FC236}">
                  <a16:creationId xmlns:a16="http://schemas.microsoft.com/office/drawing/2014/main" id="{31606A9C-418B-39CC-1556-874BA3A52762}"/>
                </a:ext>
              </a:extLst>
            </p:cNvPr>
            <p:cNvSpPr/>
            <p:nvPr/>
          </p:nvSpPr>
          <p:spPr>
            <a:xfrm>
              <a:off x="8035680" y="6126083"/>
              <a:ext cx="102290" cy="1022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椭圆 8">
              <a:extLst>
                <a:ext uri="{FF2B5EF4-FFF2-40B4-BE49-F238E27FC236}">
                  <a16:creationId xmlns:a16="http://schemas.microsoft.com/office/drawing/2014/main" id="{7A6F49DF-385A-57DA-EB91-654DA6ACB8DA}"/>
                </a:ext>
              </a:extLst>
            </p:cNvPr>
            <p:cNvSpPr/>
            <p:nvPr/>
          </p:nvSpPr>
          <p:spPr>
            <a:xfrm>
              <a:off x="7503237" y="6126083"/>
              <a:ext cx="102290" cy="102290"/>
            </a:xfrm>
            <a:prstGeom prst="ellipse">
              <a:avLst/>
            </a:prstGeom>
            <a:solidFill>
              <a:srgbClr val="F79039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椭圆 9">
              <a:extLst>
                <a:ext uri="{FF2B5EF4-FFF2-40B4-BE49-F238E27FC236}">
                  <a16:creationId xmlns:a16="http://schemas.microsoft.com/office/drawing/2014/main" id="{F9C69877-4085-8E69-C97D-720B63A97ACB}"/>
                </a:ext>
              </a:extLst>
            </p:cNvPr>
            <p:cNvSpPr/>
            <p:nvPr/>
          </p:nvSpPr>
          <p:spPr>
            <a:xfrm>
              <a:off x="7680718" y="6126083"/>
              <a:ext cx="102290" cy="102290"/>
            </a:xfrm>
            <a:prstGeom prst="ellipse">
              <a:avLst/>
            </a:prstGeom>
            <a:solidFill>
              <a:srgbClr val="F79039">
                <a:alpha val="6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椭圆 10">
              <a:extLst>
                <a:ext uri="{FF2B5EF4-FFF2-40B4-BE49-F238E27FC236}">
                  <a16:creationId xmlns:a16="http://schemas.microsoft.com/office/drawing/2014/main" id="{7DC4780C-4838-948E-96F6-AA565B33E090}"/>
                </a:ext>
              </a:extLst>
            </p:cNvPr>
            <p:cNvSpPr/>
            <p:nvPr/>
          </p:nvSpPr>
          <p:spPr>
            <a:xfrm>
              <a:off x="7858199" y="6126083"/>
              <a:ext cx="102290" cy="102290"/>
            </a:xfrm>
            <a:prstGeom prst="ellipse">
              <a:avLst/>
            </a:prstGeom>
            <a:solidFill>
              <a:srgbClr val="F79039">
                <a:alpha val="8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02AD28-E395-64F8-61B7-4B86C52542F2}"/>
              </a:ext>
            </a:extLst>
          </p:cNvPr>
          <p:cNvGrpSpPr/>
          <p:nvPr/>
        </p:nvGrpSpPr>
        <p:grpSpPr>
          <a:xfrm>
            <a:off x="437430" y="418741"/>
            <a:ext cx="3931372" cy="510053"/>
            <a:chOff x="437429" y="418741"/>
            <a:chExt cx="2704801" cy="350919"/>
          </a:xfrm>
        </p:grpSpPr>
        <p:pic>
          <p:nvPicPr>
            <p:cNvPr id="2" name="Picture 6">
              <a:extLst>
                <a:ext uri="{FF2B5EF4-FFF2-40B4-BE49-F238E27FC236}">
                  <a16:creationId xmlns:a16="http://schemas.microsoft.com/office/drawing/2014/main" id="{B340F26A-01FF-BCDE-321C-D01B8500C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2264959" y="418741"/>
              <a:ext cx="877271" cy="350919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7E73FC4-80E4-FE0E-62A9-48A2293EA25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37429" y="421512"/>
              <a:ext cx="1825063" cy="345377"/>
              <a:chOff x="89771" y="2007276"/>
              <a:chExt cx="2857363" cy="540716"/>
            </a:xfrm>
          </p:grpSpPr>
          <p:pic>
            <p:nvPicPr>
              <p:cNvPr id="6" name="Picture 5" descr="A black background with blue text&#10;&#10;Description automatically generated">
                <a:extLst>
                  <a:ext uri="{FF2B5EF4-FFF2-40B4-BE49-F238E27FC236}">
                    <a16:creationId xmlns:a16="http://schemas.microsoft.com/office/drawing/2014/main" id="{E6918C47-14E7-6125-5DF5-C5ED1A39FA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t="22185" r="72326" b="22185"/>
              <a:stretch/>
            </p:blipFill>
            <p:spPr>
              <a:xfrm>
                <a:off x="89771" y="2007276"/>
                <a:ext cx="794149" cy="540716"/>
              </a:xfrm>
              <a:prstGeom prst="rect">
                <a:avLst/>
              </a:prstGeom>
            </p:spPr>
          </p:pic>
          <p:pic>
            <p:nvPicPr>
              <p:cNvPr id="9" name="Picture 8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ABBFAA90-A7F2-B39A-B33A-3FEBDD1A9F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 l="28396" t="22185" r="430" b="22186"/>
              <a:stretch/>
            </p:blipFill>
            <p:spPr>
              <a:xfrm>
                <a:off x="904616" y="2007276"/>
                <a:ext cx="2042518" cy="540716"/>
              </a:xfrm>
              <a:prstGeom prst="rect">
                <a:avLst/>
              </a:prstGeom>
            </p:spPr>
          </p:pic>
        </p:grpSp>
      </p:grp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2DD00668-97E5-87D3-24BD-5C5109340576}"/>
              </a:ext>
            </a:extLst>
          </p:cNvPr>
          <p:cNvSpPr txBox="1">
            <a:spLocks/>
          </p:cNvSpPr>
          <p:nvPr/>
        </p:nvSpPr>
        <p:spPr>
          <a:xfrm>
            <a:off x="327113" y="5326684"/>
            <a:ext cx="4332714" cy="671804"/>
          </a:xfrm>
          <a:prstGeom prst="rect">
            <a:avLst/>
          </a:prstGeom>
        </p:spPr>
        <p:txBody>
          <a:bodyPr vert="horz" wrap="square" lIns="91416" tIns="45708" rIns="91416" bIns="45708" rtlCol="0" anchor="ctr" anchorCtr="0">
            <a:spAutoFit/>
          </a:bodyPr>
          <a:lstStyle>
            <a:lvl1pPr marL="0" indent="0" algn="l" defTabSz="91449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Poppins Bold" panose="00000800000000000000" pitchFamily="2" charset="0"/>
                <a:ea typeface="+mn-ea"/>
                <a:cs typeface="Poppins Bold" panose="00000800000000000000" pitchFamily="2" charset="0"/>
              </a:defRPr>
            </a:lvl1pPr>
            <a:lvl2pPr marL="685868" indent="-228623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5" indent="-228623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5" indent="-228623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6" indent="-228623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8" indent="-228623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218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999" dirty="0">
                <a:solidFill>
                  <a:srgbClr val="000000"/>
                </a:solidFill>
                <a:latin typeface="Avenir Next LT Pro" panose="020B0504020202020204" pitchFamily="34" charset="0"/>
              </a:rPr>
              <a:t>Eko Rahmadian</a:t>
            </a:r>
            <a:endParaRPr kumimoji="0" lang="en-US" sz="1999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Poppins Bold" panose="00000800000000000000" pitchFamily="2" charset="0"/>
            </a:endParaRPr>
          </a:p>
          <a:p>
            <a:pPr marL="0" marR="0" lvl="0" indent="0" algn="l" defTabSz="914218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Poppins Light" panose="00000400000000000000" pitchFamily="2" charset="0"/>
              </a:rPr>
              <a:t>BPS-Statistics Indonesia</a:t>
            </a:r>
          </a:p>
        </p:txBody>
      </p:sp>
    </p:spTree>
    <p:extLst>
      <p:ext uri="{BB962C8B-B14F-4D97-AF65-F5344CB8AC3E}">
        <p14:creationId xmlns:p14="http://schemas.microsoft.com/office/powerpoint/2010/main" val="2621124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006B8-3D02-0AA9-2F69-8592D137B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613" y="776288"/>
            <a:ext cx="10033000" cy="436562"/>
          </a:xfrm>
        </p:spPr>
        <p:txBody>
          <a:bodyPr/>
          <a:lstStyle/>
          <a:p>
            <a:pPr algn="ctr">
              <a:defRPr/>
            </a:pPr>
            <a:r>
              <a:rPr lang="en-US" sz="2200" b="1" dirty="0">
                <a:latin typeface="+mn-lt"/>
              </a:rPr>
              <a:t>10 Main Provinces to Jakarta, September  2025</a:t>
            </a:r>
            <a:endParaRPr lang="en-ID" sz="2200" b="1" dirty="0">
              <a:latin typeface="+mn-lt"/>
            </a:endParaRPr>
          </a:p>
        </p:txBody>
      </p:sp>
      <p:sp>
        <p:nvSpPr>
          <p:cNvPr id="50179" name="Slide Number Placeholder 2">
            <a:extLst>
              <a:ext uri="{FF2B5EF4-FFF2-40B4-BE49-F238E27FC236}">
                <a16:creationId xmlns:a16="http://schemas.microsoft.com/office/drawing/2014/main" id="{D00DE500-D037-46F8-B743-75CE1BC97D8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1774488" y="6546850"/>
            <a:ext cx="4429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B541139-17D4-46C6-B26A-B41160DEC9D5}" type="slidenum">
              <a:rPr lang="en-AU" altLang="en-US" smtClean="0"/>
              <a:pPr>
                <a:defRPr/>
              </a:pPr>
              <a:t>10</a:t>
            </a:fld>
            <a:endParaRPr lang="en-AU" altLang="en-US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CEC111-B18C-FDE4-6DA4-99539E995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296988"/>
            <a:ext cx="11215688" cy="5545137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50181" name="Title 2">
            <a:extLst>
              <a:ext uri="{FF2B5EF4-FFF2-40B4-BE49-F238E27FC236}">
                <a16:creationId xmlns:a16="http://schemas.microsoft.com/office/drawing/2014/main" id="{E0FA91AC-5750-6A75-BE3C-AD6BF61E7D7A}"/>
              </a:ext>
            </a:extLst>
          </p:cNvPr>
          <p:cNvSpPr txBox="1">
            <a:spLocks/>
          </p:cNvSpPr>
          <p:nvPr/>
        </p:nvSpPr>
        <p:spPr bwMode="auto">
          <a:xfrm>
            <a:off x="388938" y="93663"/>
            <a:ext cx="100330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100" dirty="0">
                <a:solidFill>
                  <a:srgbClr val="DB6909"/>
                </a:solidFill>
                <a:latin typeface="Franklin Gothic Medium Cond (He"/>
              </a:rPr>
              <a:t>PILLAR 1: ECONOMY </a:t>
            </a:r>
            <a:endParaRPr lang="en-US" altLang="en-US" sz="3100" dirty="0">
              <a:solidFill>
                <a:srgbClr val="C45824"/>
              </a:solidFill>
              <a:latin typeface="Franklin Gothic Medium Cond" panose="020B06060304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D5FD68A-5367-7F81-D56B-089906D37255}"/>
              </a:ext>
            </a:extLst>
          </p:cNvPr>
          <p:cNvSpPr/>
          <p:nvPr/>
        </p:nvSpPr>
        <p:spPr>
          <a:xfrm>
            <a:off x="9283700" y="6310313"/>
            <a:ext cx="2771775" cy="36512"/>
          </a:xfrm>
          <a:prstGeom prst="roundRect">
            <a:avLst>
              <a:gd name="adj" fmla="val 50000"/>
            </a:avLst>
          </a:prstGeom>
          <a:solidFill>
            <a:srgbClr val="289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1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799">
              <a:solidFill>
                <a:prstClr val="white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A98ED97-A3E0-1248-53B7-5B493A5957BC}"/>
              </a:ext>
            </a:extLst>
          </p:cNvPr>
          <p:cNvSpPr/>
          <p:nvPr/>
        </p:nvSpPr>
        <p:spPr>
          <a:xfrm>
            <a:off x="457200" y="3876675"/>
            <a:ext cx="8455025" cy="2641600"/>
          </a:xfrm>
          <a:prstGeom prst="roundRect">
            <a:avLst>
              <a:gd name="adj" fmla="val 375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1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799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27D6AA-8153-5603-7ADA-58A256BBCC9C}"/>
              </a:ext>
            </a:extLst>
          </p:cNvPr>
          <p:cNvSpPr txBox="1"/>
          <p:nvPr/>
        </p:nvSpPr>
        <p:spPr>
          <a:xfrm>
            <a:off x="942975" y="3533775"/>
            <a:ext cx="7637463" cy="6858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lIns="0" tIns="0" rIns="0" bIns="0" anchor="ctr"/>
          <a:lstStyle/>
          <a:p>
            <a:pPr algn="ctr" defTabSz="10881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99" b="1" dirty="0">
                <a:solidFill>
                  <a:prstClr val="white"/>
                </a:solidFill>
                <a:latin typeface="+mn-lt"/>
              </a:rPr>
              <a:t>Rata-rata </a:t>
            </a:r>
            <a:r>
              <a:rPr lang="en-US" sz="1799" b="1" dirty="0" err="1">
                <a:solidFill>
                  <a:prstClr val="white"/>
                </a:solidFill>
                <a:latin typeface="+mn-lt"/>
              </a:rPr>
              <a:t>Pengeluaran</a:t>
            </a:r>
            <a:r>
              <a:rPr lang="en-US" sz="1799" b="1" dirty="0">
                <a:solidFill>
                  <a:prstClr val="white"/>
                </a:solidFill>
                <a:latin typeface="+mn-lt"/>
              </a:rPr>
              <a:t> Per </a:t>
            </a:r>
            <a:r>
              <a:rPr lang="en-US" sz="1799" b="1" dirty="0" err="1">
                <a:solidFill>
                  <a:prstClr val="white"/>
                </a:solidFill>
                <a:latin typeface="+mn-lt"/>
              </a:rPr>
              <a:t>Perjalanan</a:t>
            </a:r>
            <a:r>
              <a:rPr lang="en-US" sz="1799" b="1" dirty="0">
                <a:solidFill>
                  <a:prstClr val="white"/>
                </a:solidFill>
                <a:latin typeface="+mn-lt"/>
              </a:rPr>
              <a:t> </a:t>
            </a:r>
            <a:r>
              <a:rPr lang="en-US" sz="1799" b="1" dirty="0" err="1">
                <a:solidFill>
                  <a:prstClr val="white"/>
                </a:solidFill>
                <a:latin typeface="+mn-lt"/>
              </a:rPr>
              <a:t>Wisatawan</a:t>
            </a:r>
            <a:r>
              <a:rPr lang="en-US" sz="1799" b="1" dirty="0">
                <a:solidFill>
                  <a:prstClr val="white"/>
                </a:solidFill>
                <a:latin typeface="+mn-lt"/>
              </a:rPr>
              <a:t> Nusantara di Daerah </a:t>
            </a:r>
            <a:r>
              <a:rPr lang="en-US" sz="1799" b="1" dirty="0" err="1">
                <a:solidFill>
                  <a:prstClr val="white"/>
                </a:solidFill>
                <a:latin typeface="+mn-lt"/>
              </a:rPr>
              <a:t>Tujuan</a:t>
            </a:r>
            <a:r>
              <a:rPr lang="en-US" sz="1799" b="1" dirty="0">
                <a:solidFill>
                  <a:prstClr val="white"/>
                </a:solidFill>
                <a:latin typeface="+mn-lt"/>
              </a:rPr>
              <a:t>, 2018 </a:t>
            </a:r>
            <a:r>
              <a:rPr lang="en-US" sz="1799" b="1" dirty="0" err="1">
                <a:solidFill>
                  <a:prstClr val="white"/>
                </a:solidFill>
                <a:latin typeface="+mn-lt"/>
              </a:rPr>
              <a:t>s.d.</a:t>
            </a:r>
            <a:r>
              <a:rPr lang="en-US" sz="1799" b="1" dirty="0">
                <a:solidFill>
                  <a:prstClr val="white"/>
                </a:solidFill>
                <a:latin typeface="+mn-lt"/>
              </a:rPr>
              <a:t> 2024 </a:t>
            </a:r>
            <a:r>
              <a:rPr lang="en-US" sz="1799" b="1" dirty="0">
                <a:solidFill>
                  <a:srgbClr val="FFFF00"/>
                </a:solidFill>
                <a:latin typeface="+mn-lt"/>
              </a:rPr>
              <a:t>(</a:t>
            </a:r>
            <a:r>
              <a:rPr lang="en-US" sz="1799" b="1" dirty="0" err="1">
                <a:solidFill>
                  <a:srgbClr val="FFFF00"/>
                </a:solidFill>
                <a:latin typeface="+mn-lt"/>
              </a:rPr>
              <a:t>Ribu</a:t>
            </a:r>
            <a:r>
              <a:rPr lang="en-US" sz="1799" b="1" dirty="0">
                <a:solidFill>
                  <a:srgbClr val="FFFF00"/>
                </a:solidFill>
                <a:latin typeface="+mn-lt"/>
              </a:rPr>
              <a:t> Rupiah)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1C9398-3C76-5D99-0CA8-1D8AC0D96FB3}"/>
              </a:ext>
            </a:extLst>
          </p:cNvPr>
          <p:cNvSpPr/>
          <p:nvPr/>
        </p:nvSpPr>
        <p:spPr>
          <a:xfrm>
            <a:off x="6194425" y="1990725"/>
            <a:ext cx="134938" cy="293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1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799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41CFA8-50DB-0AE7-270E-06457B1B82AF}"/>
              </a:ext>
            </a:extLst>
          </p:cNvPr>
          <p:cNvSpPr/>
          <p:nvPr/>
        </p:nvSpPr>
        <p:spPr>
          <a:xfrm>
            <a:off x="5946775" y="4419600"/>
            <a:ext cx="1463675" cy="30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0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100" kern="0">
              <a:solidFill>
                <a:prstClr val="black"/>
              </a:solidFill>
              <a:latin typeface="Franklin Gothic Medium Cond" pitchFamily="34" charset="0"/>
            </a:endParaRPr>
          </a:p>
        </p:txBody>
      </p:sp>
      <p:sp>
        <p:nvSpPr>
          <p:cNvPr id="51208" name="TextBox 90">
            <a:extLst>
              <a:ext uri="{FF2B5EF4-FFF2-40B4-BE49-F238E27FC236}">
                <a16:creationId xmlns:a16="http://schemas.microsoft.com/office/drawing/2014/main" id="{09D6F764-9B2B-FC1D-E0A8-3E17CE1F2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8" y="6638925"/>
            <a:ext cx="549751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900" i="1">
                <a:solidFill>
                  <a:srgbClr val="404040"/>
                </a:solidFill>
              </a:rPr>
              <a:t>Sumber: Survei Wisatawan Nusantara (Konvensional)  dan Survei Digital Wisatawan Nusantara</a:t>
            </a:r>
          </a:p>
        </p:txBody>
      </p:sp>
      <p:grpSp>
        <p:nvGrpSpPr>
          <p:cNvPr id="51209" name="Group 6">
            <a:extLst>
              <a:ext uri="{FF2B5EF4-FFF2-40B4-BE49-F238E27FC236}">
                <a16:creationId xmlns:a16="http://schemas.microsoft.com/office/drawing/2014/main" id="{9FD19B74-F122-7CEA-B4FF-79A0B9B2C03D}"/>
              </a:ext>
            </a:extLst>
          </p:cNvPr>
          <p:cNvGrpSpPr>
            <a:grpSpLocks/>
          </p:cNvGrpSpPr>
          <p:nvPr/>
        </p:nvGrpSpPr>
        <p:grpSpPr bwMode="auto">
          <a:xfrm>
            <a:off x="3187700" y="7024688"/>
            <a:ext cx="3586163" cy="276225"/>
            <a:chOff x="5236030" y="6147841"/>
            <a:chExt cx="3586927" cy="27699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C86F5F7-7E58-8F50-12DB-819588D05FD1}"/>
                </a:ext>
              </a:extLst>
            </p:cNvPr>
            <p:cNvSpPr/>
            <p:nvPr/>
          </p:nvSpPr>
          <p:spPr>
            <a:xfrm>
              <a:off x="5236030" y="6248133"/>
              <a:ext cx="106386" cy="108252"/>
            </a:xfrm>
            <a:prstGeom prst="rect">
              <a:avLst/>
            </a:prstGeom>
            <a:solidFill>
              <a:srgbClr val="C4582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03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 sz="1796" kern="0">
                <a:solidFill>
                  <a:prstClr val="white"/>
                </a:solidFill>
                <a:latin typeface="+mn-lt"/>
              </a:endParaRPr>
            </a:p>
          </p:txBody>
        </p:sp>
        <p:sp>
          <p:nvSpPr>
            <p:cNvPr id="51230" name="TextBox 13">
              <a:extLst>
                <a:ext uri="{FF2B5EF4-FFF2-40B4-BE49-F238E27FC236}">
                  <a16:creationId xmlns:a16="http://schemas.microsoft.com/office/drawing/2014/main" id="{59BD789D-F7E2-DB56-41A7-ED659880E0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2467" y="6147841"/>
              <a:ext cx="348049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3F3F3F"/>
                  </a:solidFill>
                  <a:latin typeface="Arial Narrow" panose="020B0606020202030204" pitchFamily="34" charset="0"/>
                </a:rPr>
                <a:t>Januari - Desember</a:t>
              </a:r>
              <a:endParaRPr lang="en-ID" altLang="en-US" sz="1200">
                <a:solidFill>
                  <a:srgbClr val="3F3F3F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51210" name="Group 14">
            <a:extLst>
              <a:ext uri="{FF2B5EF4-FFF2-40B4-BE49-F238E27FC236}">
                <a16:creationId xmlns:a16="http://schemas.microsoft.com/office/drawing/2014/main" id="{D6EAF8B8-D00A-444C-4F39-4CB8084236A9}"/>
              </a:ext>
            </a:extLst>
          </p:cNvPr>
          <p:cNvGrpSpPr>
            <a:grpSpLocks/>
          </p:cNvGrpSpPr>
          <p:nvPr/>
        </p:nvGrpSpPr>
        <p:grpSpPr bwMode="auto">
          <a:xfrm>
            <a:off x="4656138" y="6961188"/>
            <a:ext cx="1741487" cy="276225"/>
            <a:chOff x="4712593" y="5700745"/>
            <a:chExt cx="1741226" cy="27699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70FC0F4-0CB4-90DF-8D78-6F59743CC279}"/>
                </a:ext>
              </a:extLst>
            </p:cNvPr>
            <p:cNvSpPr/>
            <p:nvPr/>
          </p:nvSpPr>
          <p:spPr>
            <a:xfrm>
              <a:off x="4712593" y="5794669"/>
              <a:ext cx="106346" cy="108252"/>
            </a:xfrm>
            <a:prstGeom prst="rect">
              <a:avLst/>
            </a:prstGeom>
            <a:solidFill>
              <a:srgbClr val="FDE9D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03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 sz="1796" kern="0">
                <a:solidFill>
                  <a:prstClr val="white"/>
                </a:solidFill>
                <a:latin typeface="+mn-lt"/>
              </a:endParaRPr>
            </a:p>
          </p:txBody>
        </p:sp>
        <p:sp>
          <p:nvSpPr>
            <p:cNvPr id="51228" name="TextBox 16">
              <a:extLst>
                <a:ext uri="{FF2B5EF4-FFF2-40B4-BE49-F238E27FC236}">
                  <a16:creationId xmlns:a16="http://schemas.microsoft.com/office/drawing/2014/main" id="{2A0F2ACB-ED72-6A5B-4E60-3F572370D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851" y="5700745"/>
              <a:ext cx="162496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3F3F3F"/>
                  </a:solidFill>
                  <a:latin typeface="Arial Narrow" panose="020B0606020202030204" pitchFamily="34" charset="0"/>
                </a:rPr>
                <a:t>November - Desember</a:t>
              </a:r>
              <a:endParaRPr lang="en-ID" altLang="en-US" sz="1200">
                <a:solidFill>
                  <a:srgbClr val="3F3F3F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E6BCD33-E114-C0A9-0E2A-AED0899649DE}"/>
              </a:ext>
            </a:extLst>
          </p:cNvPr>
          <p:cNvSpPr/>
          <p:nvPr/>
        </p:nvSpPr>
        <p:spPr>
          <a:xfrm>
            <a:off x="12980988" y="4214813"/>
            <a:ext cx="136525" cy="293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0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798" kern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0E3BEFC-BC73-7000-1601-108D8B6D87EC}"/>
              </a:ext>
            </a:extLst>
          </p:cNvPr>
          <p:cNvSpPr/>
          <p:nvPr/>
        </p:nvSpPr>
        <p:spPr>
          <a:xfrm>
            <a:off x="9186863" y="6364288"/>
            <a:ext cx="2973387" cy="4603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0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798" kern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C5E256-CA80-9AEA-B658-67F0A0A33986}"/>
              </a:ext>
            </a:extLst>
          </p:cNvPr>
          <p:cNvSpPr/>
          <p:nvPr/>
        </p:nvSpPr>
        <p:spPr>
          <a:xfrm>
            <a:off x="7159625" y="1746250"/>
            <a:ext cx="1274763" cy="4603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0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798" kern="0">
              <a:solidFill>
                <a:prstClr val="white"/>
              </a:solidFill>
              <a:latin typeface="+mn-lt"/>
            </a:endParaRPr>
          </a:p>
        </p:txBody>
      </p:sp>
      <p:pic>
        <p:nvPicPr>
          <p:cNvPr id="51220" name="Graphic 33">
            <a:extLst>
              <a:ext uri="{FF2B5EF4-FFF2-40B4-BE49-F238E27FC236}">
                <a16:creationId xmlns:a16="http://schemas.microsoft.com/office/drawing/2014/main" id="{E2FC2188-D1CB-216B-4796-C1BF8511F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5064125"/>
            <a:ext cx="114776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1" name="Title 2">
            <a:extLst>
              <a:ext uri="{FF2B5EF4-FFF2-40B4-BE49-F238E27FC236}">
                <a16:creationId xmlns:a16="http://schemas.microsoft.com/office/drawing/2014/main" id="{A72331B6-1CC7-720D-B37A-CB0029850CA7}"/>
              </a:ext>
            </a:extLst>
          </p:cNvPr>
          <p:cNvSpPr txBox="1">
            <a:spLocks/>
          </p:cNvSpPr>
          <p:nvPr/>
        </p:nvSpPr>
        <p:spPr bwMode="auto">
          <a:xfrm>
            <a:off x="388938" y="0"/>
            <a:ext cx="100330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100" dirty="0">
                <a:solidFill>
                  <a:srgbClr val="DB6909"/>
                </a:solidFill>
                <a:latin typeface="Franklin Gothic Medium Cond (He"/>
              </a:rPr>
              <a:t>PILLAR 1: ECONOMY </a:t>
            </a:r>
            <a:endParaRPr lang="en-US" altLang="en-US" sz="3100" dirty="0">
              <a:solidFill>
                <a:srgbClr val="C45824"/>
              </a:solidFill>
              <a:latin typeface="Franklin Gothic Medium Cond" panose="020B0606030402020204" pitchFamily="34" charset="0"/>
            </a:endParaRP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2465E3D4-386F-F877-7040-2B4133F81D73}"/>
              </a:ext>
            </a:extLst>
          </p:cNvPr>
          <p:cNvGraphicFramePr>
            <a:graphicFrameLocks/>
          </p:cNvGraphicFramePr>
          <p:nvPr/>
        </p:nvGraphicFramePr>
        <p:xfrm>
          <a:off x="754498" y="4231717"/>
          <a:ext cx="7753100" cy="253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5B9E875-1C44-6F64-2F41-144955BDC59D}"/>
              </a:ext>
            </a:extLst>
          </p:cNvPr>
          <p:cNvSpPr/>
          <p:nvPr/>
        </p:nvSpPr>
        <p:spPr>
          <a:xfrm>
            <a:off x="388938" y="1033463"/>
            <a:ext cx="8486775" cy="2376487"/>
          </a:xfrm>
          <a:prstGeom prst="roundRect">
            <a:avLst>
              <a:gd name="adj" fmla="val 375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1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799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694A88-19A9-B2D3-8B19-BE399D2CBCE9}"/>
              </a:ext>
            </a:extLst>
          </p:cNvPr>
          <p:cNvSpPr txBox="1"/>
          <p:nvPr/>
        </p:nvSpPr>
        <p:spPr>
          <a:xfrm>
            <a:off x="836613" y="760413"/>
            <a:ext cx="7637462" cy="66675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lIns="0" tIns="0" rIns="0" bIns="0" anchor="ctr"/>
          <a:lstStyle/>
          <a:p>
            <a:pPr algn="ctr" defTabSz="10881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99" b="1" dirty="0">
                <a:solidFill>
                  <a:prstClr val="white"/>
                </a:solidFill>
              </a:rPr>
              <a:t>Average </a:t>
            </a:r>
            <a:r>
              <a:rPr lang="en-US" sz="1799" b="1" dirty="0">
                <a:solidFill>
                  <a:prstClr val="white"/>
                </a:solidFill>
                <a:latin typeface="+mn-lt"/>
              </a:rPr>
              <a:t> </a:t>
            </a:r>
            <a:r>
              <a:rPr lang="en-US" sz="1799" b="1" dirty="0" err="1">
                <a:solidFill>
                  <a:prstClr val="white"/>
                </a:solidFill>
                <a:latin typeface="+mn-lt"/>
              </a:rPr>
              <a:t>LoS</a:t>
            </a:r>
            <a:r>
              <a:rPr lang="en-US" sz="1799" b="1" dirty="0">
                <a:solidFill>
                  <a:prstClr val="white"/>
                </a:solidFill>
                <a:latin typeface="+mn-lt"/>
              </a:rPr>
              <a:t> Per Trip, </a:t>
            </a:r>
          </a:p>
          <a:p>
            <a:pPr algn="ctr" defTabSz="10881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99" b="1" dirty="0">
                <a:solidFill>
                  <a:prstClr val="white"/>
                </a:solidFill>
              </a:rPr>
              <a:t>2018 </a:t>
            </a:r>
            <a:r>
              <a:rPr lang="en-US" sz="1799" b="1" dirty="0" err="1">
                <a:solidFill>
                  <a:prstClr val="white"/>
                </a:solidFill>
              </a:rPr>
              <a:t>s.d.</a:t>
            </a:r>
            <a:r>
              <a:rPr lang="en-US" sz="1799" b="1" dirty="0">
                <a:solidFill>
                  <a:prstClr val="white"/>
                </a:solidFill>
              </a:rPr>
              <a:t> 2024 </a:t>
            </a:r>
            <a:r>
              <a:rPr lang="en-US" sz="1799" b="1" dirty="0">
                <a:solidFill>
                  <a:srgbClr val="FEBD26"/>
                </a:solidFill>
              </a:rPr>
              <a:t>(Malam)</a:t>
            </a:r>
            <a:endParaRPr lang="en-US" sz="1799" b="1" dirty="0">
              <a:solidFill>
                <a:srgbClr val="FEBD26"/>
              </a:solidFill>
              <a:latin typeface="+mn-lt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F805A363-FFA7-0D22-C5DA-1E722A686D46}"/>
              </a:ext>
            </a:extLst>
          </p:cNvPr>
          <p:cNvGraphicFramePr>
            <a:graphicFrameLocks/>
          </p:cNvGraphicFramePr>
          <p:nvPr/>
        </p:nvGraphicFramePr>
        <p:xfrm>
          <a:off x="-85602" y="1139487"/>
          <a:ext cx="8242696" cy="2252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Box 90">
            <a:extLst>
              <a:ext uri="{FF2B5EF4-FFF2-40B4-BE49-F238E27FC236}">
                <a16:creationId xmlns:a16="http://schemas.microsoft.com/office/drawing/2014/main" id="{04886F9C-BD70-19CD-40E5-997644504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2210" y="6594475"/>
            <a:ext cx="549751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900" i="1" dirty="0">
                <a:solidFill>
                  <a:srgbClr val="404040"/>
                </a:solidFill>
              </a:rPr>
              <a:t>Source: Digital Survey</a:t>
            </a:r>
          </a:p>
        </p:txBody>
      </p:sp>
      <p:grpSp>
        <p:nvGrpSpPr>
          <p:cNvPr id="53253" name="Group 6">
            <a:extLst>
              <a:ext uri="{FF2B5EF4-FFF2-40B4-BE49-F238E27FC236}">
                <a16:creationId xmlns:a16="http://schemas.microsoft.com/office/drawing/2014/main" id="{F3AD8954-4319-2039-F142-5E069B9449ED}"/>
              </a:ext>
            </a:extLst>
          </p:cNvPr>
          <p:cNvGrpSpPr>
            <a:grpSpLocks/>
          </p:cNvGrpSpPr>
          <p:nvPr/>
        </p:nvGrpSpPr>
        <p:grpSpPr bwMode="auto">
          <a:xfrm>
            <a:off x="4973972" y="7024688"/>
            <a:ext cx="3586163" cy="276225"/>
            <a:chOff x="5236030" y="6147841"/>
            <a:chExt cx="3586927" cy="27699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4571CE-E063-38C1-DE19-E15DE2D1BED8}"/>
                </a:ext>
              </a:extLst>
            </p:cNvPr>
            <p:cNvSpPr/>
            <p:nvPr/>
          </p:nvSpPr>
          <p:spPr>
            <a:xfrm>
              <a:off x="5236030" y="6248133"/>
              <a:ext cx="106386" cy="108252"/>
            </a:xfrm>
            <a:prstGeom prst="rect">
              <a:avLst/>
            </a:prstGeom>
            <a:solidFill>
              <a:srgbClr val="C4582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03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 sz="1796" kern="0">
                <a:solidFill>
                  <a:prstClr val="white"/>
                </a:solidFill>
                <a:latin typeface="+mn-lt"/>
              </a:endParaRPr>
            </a:p>
          </p:txBody>
        </p:sp>
        <p:sp>
          <p:nvSpPr>
            <p:cNvPr id="53291" name="TextBox 13">
              <a:extLst>
                <a:ext uri="{FF2B5EF4-FFF2-40B4-BE49-F238E27FC236}">
                  <a16:creationId xmlns:a16="http://schemas.microsoft.com/office/drawing/2014/main" id="{2FE3FAC9-F67D-DE87-3A3B-4B9AF05E74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2467" y="6147841"/>
              <a:ext cx="348049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3F3F3F"/>
                  </a:solidFill>
                  <a:latin typeface="Arial Narrow" panose="020B0606020202030204" pitchFamily="34" charset="0"/>
                </a:rPr>
                <a:t>Januari - Desember</a:t>
              </a:r>
              <a:endParaRPr lang="en-ID" altLang="en-US" sz="1200">
                <a:solidFill>
                  <a:srgbClr val="3F3F3F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53254" name="Group 14">
            <a:extLst>
              <a:ext uri="{FF2B5EF4-FFF2-40B4-BE49-F238E27FC236}">
                <a16:creationId xmlns:a16="http://schemas.microsoft.com/office/drawing/2014/main" id="{0B3C0F0B-2C0C-33EB-2CA3-0A6F2C7C0979}"/>
              </a:ext>
            </a:extLst>
          </p:cNvPr>
          <p:cNvGrpSpPr>
            <a:grpSpLocks/>
          </p:cNvGrpSpPr>
          <p:nvPr/>
        </p:nvGrpSpPr>
        <p:grpSpPr bwMode="auto">
          <a:xfrm>
            <a:off x="6442410" y="6961188"/>
            <a:ext cx="1741487" cy="276225"/>
            <a:chOff x="4712593" y="5700745"/>
            <a:chExt cx="1741226" cy="27699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1234894-91EC-2FF5-05EC-2D6E7846A3BB}"/>
                </a:ext>
              </a:extLst>
            </p:cNvPr>
            <p:cNvSpPr/>
            <p:nvPr/>
          </p:nvSpPr>
          <p:spPr>
            <a:xfrm>
              <a:off x="4712593" y="5794669"/>
              <a:ext cx="106346" cy="108252"/>
            </a:xfrm>
            <a:prstGeom prst="rect">
              <a:avLst/>
            </a:prstGeom>
            <a:solidFill>
              <a:srgbClr val="FDE9D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03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 sz="1796" kern="0">
                <a:solidFill>
                  <a:prstClr val="white"/>
                </a:solidFill>
                <a:latin typeface="+mn-lt"/>
              </a:endParaRPr>
            </a:p>
          </p:txBody>
        </p:sp>
        <p:sp>
          <p:nvSpPr>
            <p:cNvPr id="53289" name="TextBox 16">
              <a:extLst>
                <a:ext uri="{FF2B5EF4-FFF2-40B4-BE49-F238E27FC236}">
                  <a16:creationId xmlns:a16="http://schemas.microsoft.com/office/drawing/2014/main" id="{8C17B217-77DE-147D-41EA-435B1EF9D9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851" y="5700745"/>
              <a:ext cx="162496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3F3F3F"/>
                  </a:solidFill>
                  <a:latin typeface="Arial Narrow" panose="020B0606020202030204" pitchFamily="34" charset="0"/>
                </a:rPr>
                <a:t>November - Desember</a:t>
              </a:r>
              <a:endParaRPr lang="en-ID" altLang="en-US" sz="1200">
                <a:solidFill>
                  <a:srgbClr val="3F3F3F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CCDC8D1-6D74-8E41-02DF-FDB1C191D714}"/>
              </a:ext>
            </a:extLst>
          </p:cNvPr>
          <p:cNvSpPr/>
          <p:nvPr/>
        </p:nvSpPr>
        <p:spPr>
          <a:xfrm>
            <a:off x="12980988" y="4214813"/>
            <a:ext cx="136525" cy="293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0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798" kern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53263" name="Title 2">
            <a:extLst>
              <a:ext uri="{FF2B5EF4-FFF2-40B4-BE49-F238E27FC236}">
                <a16:creationId xmlns:a16="http://schemas.microsoft.com/office/drawing/2014/main" id="{CEF8EB2C-BE1B-A4C1-2618-6D3762EC4586}"/>
              </a:ext>
            </a:extLst>
          </p:cNvPr>
          <p:cNvSpPr txBox="1">
            <a:spLocks/>
          </p:cNvSpPr>
          <p:nvPr/>
        </p:nvSpPr>
        <p:spPr bwMode="auto">
          <a:xfrm>
            <a:off x="388938" y="0"/>
            <a:ext cx="100330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100" dirty="0">
                <a:solidFill>
                  <a:srgbClr val="DB6909"/>
                </a:solidFill>
                <a:latin typeface="Franklin Gothic Medium Cond (He"/>
              </a:rPr>
              <a:t>PILLAR 1: ECONOMY </a:t>
            </a:r>
            <a:endParaRPr lang="en-US" altLang="en-US" sz="3100" dirty="0">
              <a:solidFill>
                <a:srgbClr val="C45824"/>
              </a:solidFill>
              <a:latin typeface="Franklin Gothic Medium Cond" panose="020B0606030402020204" pitchFamily="34" charset="0"/>
            </a:endParaRP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B3349957-9E6E-1F15-C49F-47DCA70E6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894744"/>
              </p:ext>
            </p:extLst>
          </p:nvPr>
        </p:nvGraphicFramePr>
        <p:xfrm>
          <a:off x="2381585" y="1624013"/>
          <a:ext cx="7354721" cy="4832356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230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4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867">
                <a:tc>
                  <a:txBody>
                    <a:bodyPr/>
                    <a:lstStyle/>
                    <a:p>
                      <a:pPr algn="ctr" defTabSz="1280160" fontAlgn="b">
                        <a:tabLst>
                          <a:tab pos="91440" algn="l"/>
                        </a:tabLst>
                      </a:pPr>
                      <a:r>
                        <a:rPr lang="en-US" sz="1800" u="none" strike="noStrike" dirty="0">
                          <a:effectLst/>
                        </a:rPr>
                        <a:t>Purposes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5" marR="9525" marT="952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280160" fontAlgn="b">
                        <a:tabLst>
                          <a:tab pos="91440" algn="l"/>
                        </a:tabLst>
                      </a:pPr>
                      <a:r>
                        <a:rPr lang="en-US" sz="1800" u="none" strike="noStrike" dirty="0">
                          <a:effectLst/>
                        </a:rPr>
                        <a:t>Province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5" marR="9525" marT="952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867">
                <a:tc>
                  <a:txBody>
                    <a:bodyPr/>
                    <a:lstStyle/>
                    <a:p>
                      <a:pPr algn="l" defTabSz="1280160" fontAlgn="b">
                        <a:tabLst>
                          <a:tab pos="91440" algn="l"/>
                        </a:tabLst>
                      </a:pPr>
                      <a:r>
                        <a:rPr lang="en-US" sz="1600" u="none" strike="noStrike" dirty="0">
                          <a:effectLst/>
                        </a:rPr>
                        <a:t>Vacation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5" marR="9525" marT="952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defTabSz="1280160" fontAlgn="b">
                        <a:tabLst>
                          <a:tab pos="91440" algn="l"/>
                        </a:tabLst>
                      </a:pPr>
                      <a:r>
                        <a:rPr lang="en-US" sz="1600" u="none" strike="noStrike" dirty="0">
                          <a:effectLst/>
                        </a:rPr>
                        <a:t>Kalimantan Tengah, Papua Barat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5" marR="9525" marT="952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198">
                <a:tc>
                  <a:txBody>
                    <a:bodyPr/>
                    <a:lstStyle/>
                    <a:p>
                      <a:pPr algn="l" defTabSz="1280160" fontAlgn="b">
                        <a:tabLst>
                          <a:tab pos="91440" algn="l"/>
                        </a:tabLst>
                      </a:pPr>
                      <a:r>
                        <a:rPr lang="en-US" sz="1600" u="none" strike="noStrike" dirty="0">
                          <a:effectLst/>
                        </a:rPr>
                        <a:t>Health and wellness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5" marR="9525" marT="9523" marB="0" anchor="ctr"/>
                </a:tc>
                <a:tc>
                  <a:txBody>
                    <a:bodyPr/>
                    <a:lstStyle/>
                    <a:p>
                      <a:pPr algn="l" defTabSz="1280160" fontAlgn="b">
                        <a:tabLst>
                          <a:tab pos="91440" algn="l"/>
                        </a:tabLst>
                      </a:pPr>
                      <a:r>
                        <a:rPr lang="en-US" sz="1600" u="none" strike="noStrike" dirty="0">
                          <a:effectLst/>
                        </a:rPr>
                        <a:t>Jambi, DIY, </a:t>
                      </a:r>
                      <a:r>
                        <a:rPr lang="en-US" sz="1600" u="none" strike="noStrike" dirty="0" err="1">
                          <a:effectLst/>
                        </a:rPr>
                        <a:t>Jawa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Timur</a:t>
                      </a:r>
                      <a:r>
                        <a:rPr lang="en-US" sz="1600" u="none" strike="noStrike" dirty="0">
                          <a:effectLst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</a:rPr>
                        <a:t>Banten</a:t>
                      </a:r>
                      <a:r>
                        <a:rPr lang="en-US" sz="1600" u="none" strike="noStrike" dirty="0">
                          <a:effectLst/>
                        </a:rPr>
                        <a:t>, Kalimantan Selatan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5" marR="9525" marT="952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802">
                <a:tc>
                  <a:txBody>
                    <a:bodyPr/>
                    <a:lstStyle/>
                    <a:p>
                      <a:pPr algn="l" defTabSz="1280160" fontAlgn="b">
                        <a:tabLst>
                          <a:tab pos="91440" algn="l"/>
                        </a:tabLst>
                      </a:pPr>
                      <a:r>
                        <a:rPr lang="en-US" sz="1600" u="none" strike="noStrike" dirty="0" err="1">
                          <a:effectLst/>
                        </a:rPr>
                        <a:t>Relligious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5" marR="9525" marT="9523" marB="0" anchor="ctr"/>
                </a:tc>
                <a:tc>
                  <a:txBody>
                    <a:bodyPr/>
                    <a:lstStyle/>
                    <a:p>
                      <a:pPr algn="l" defTabSz="1280160" fontAlgn="b">
                        <a:tabLst>
                          <a:tab pos="91440" algn="l"/>
                        </a:tabLst>
                      </a:pPr>
                      <a:r>
                        <a:rPr lang="en-US" sz="1600" u="none" strike="noStrike" dirty="0">
                          <a:effectLst/>
                        </a:rPr>
                        <a:t>Sumatera Utara, Sumatera Selatan, Gorontalo, Sulawesi Barat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5" marR="9525" marT="952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198">
                <a:tc>
                  <a:txBody>
                    <a:bodyPr/>
                    <a:lstStyle/>
                    <a:p>
                      <a:pPr algn="l" defTabSz="1280160" fontAlgn="b">
                        <a:tabLst>
                          <a:tab pos="91440" algn="l"/>
                        </a:tabLst>
                      </a:pPr>
                      <a:r>
                        <a:rPr lang="en-US" sz="1600" u="none" strike="noStrike" dirty="0">
                          <a:effectLst/>
                        </a:rPr>
                        <a:t>Home-coming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5" marR="9525" marT="9523" marB="0" anchor="ctr"/>
                </a:tc>
                <a:tc>
                  <a:txBody>
                    <a:bodyPr/>
                    <a:lstStyle/>
                    <a:p>
                      <a:pPr algn="l" defTabSz="1280160" fontAlgn="b">
                        <a:tabLst>
                          <a:tab pos="91440" algn="l"/>
                        </a:tabLst>
                      </a:pPr>
                      <a:r>
                        <a:rPr lang="en-US" sz="1600" u="none" strike="noStrike" dirty="0">
                          <a:effectLst/>
                        </a:rPr>
                        <a:t>Sumatera Barat, Bengkulu, </a:t>
                      </a:r>
                      <a:r>
                        <a:rPr lang="en-US" sz="1600" u="none" strike="noStrike" dirty="0" err="1">
                          <a:effectLst/>
                        </a:rPr>
                        <a:t>Kep</a:t>
                      </a:r>
                      <a:r>
                        <a:rPr lang="en-US" sz="1600" u="none" strike="noStrike" dirty="0">
                          <a:effectLst/>
                        </a:rPr>
                        <a:t>. Babel, </a:t>
                      </a:r>
                      <a:r>
                        <a:rPr lang="en-US" sz="1600" u="none" strike="noStrike" dirty="0" err="1">
                          <a:effectLst/>
                        </a:rPr>
                        <a:t>Kep</a:t>
                      </a:r>
                      <a:r>
                        <a:rPr lang="en-US" sz="1600" u="none" strike="noStrike" dirty="0">
                          <a:effectLst/>
                        </a:rPr>
                        <a:t>. Riau, </a:t>
                      </a:r>
                      <a:r>
                        <a:rPr lang="en-US" sz="1600" u="none" strike="noStrike" dirty="0" err="1">
                          <a:effectLst/>
                        </a:rPr>
                        <a:t>Jawa</a:t>
                      </a:r>
                      <a:r>
                        <a:rPr lang="en-US" sz="1600" u="none" strike="noStrike" dirty="0">
                          <a:effectLst/>
                        </a:rPr>
                        <a:t> Tengah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5" marR="9525" marT="952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867">
                <a:tc>
                  <a:txBody>
                    <a:bodyPr/>
                    <a:lstStyle/>
                    <a:p>
                      <a:pPr algn="l" defTabSz="1280160" fontAlgn="b">
                        <a:tabLst>
                          <a:tab pos="91440" algn="l"/>
                        </a:tabLst>
                      </a:pPr>
                      <a:r>
                        <a:rPr lang="en-US" sz="1600" u="none" strike="noStrike" dirty="0">
                          <a:effectLst/>
                        </a:rPr>
                        <a:t>Sport and Art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5" marR="9525" marT="9523" marB="0" anchor="ctr"/>
                </a:tc>
                <a:tc>
                  <a:txBody>
                    <a:bodyPr/>
                    <a:lstStyle/>
                    <a:p>
                      <a:pPr algn="l" defTabSz="1280160" fontAlgn="b">
                        <a:tabLst>
                          <a:tab pos="91440" algn="l"/>
                        </a:tabLst>
                      </a:pPr>
                      <a:r>
                        <a:rPr lang="en-US" sz="1600" u="none" strike="noStrike" dirty="0">
                          <a:effectLst/>
                        </a:rPr>
                        <a:t>Aceh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5" marR="9525" marT="952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61910">
                <a:tc>
                  <a:txBody>
                    <a:bodyPr/>
                    <a:lstStyle/>
                    <a:p>
                      <a:pPr algn="l" defTabSz="1280160" fontAlgn="b">
                        <a:tabLst>
                          <a:tab pos="91440" algn="l"/>
                        </a:tabLst>
                      </a:pPr>
                      <a:r>
                        <a:rPr lang="en-US" sz="1600" u="none" strike="noStrike" dirty="0">
                          <a:effectLst/>
                        </a:rPr>
                        <a:t>Business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5" marR="9525" marT="9523" marB="0" anchor="ctr"/>
                </a:tc>
                <a:tc>
                  <a:txBody>
                    <a:bodyPr/>
                    <a:lstStyle/>
                    <a:p>
                      <a:pPr algn="l" defTabSz="1280160" fontAlgn="b">
                        <a:tabLst>
                          <a:tab pos="91440" algn="l"/>
                        </a:tabLst>
                      </a:pPr>
                      <a:r>
                        <a:rPr lang="en-US" sz="1600" u="none" strike="noStrike" dirty="0">
                          <a:effectLst/>
                        </a:rPr>
                        <a:t>Riau, Lampung, Kalimantan Barat, Kalimantan </a:t>
                      </a:r>
                      <a:r>
                        <a:rPr lang="en-US" sz="1600" u="none" strike="noStrike" dirty="0" err="1">
                          <a:effectLst/>
                        </a:rPr>
                        <a:t>Timur</a:t>
                      </a:r>
                      <a:r>
                        <a:rPr lang="en-US" sz="1600" u="none" strike="noStrike" dirty="0">
                          <a:effectLst/>
                        </a:rPr>
                        <a:t>, Kalimantan Utara, Sulawesi Tengah, Sulawesi Tenggara, Maluku Utara, Papua, Papua Tengah, Papua Selatan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5" marR="9525" marT="952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867">
                <a:tc>
                  <a:txBody>
                    <a:bodyPr/>
                    <a:lstStyle/>
                    <a:p>
                      <a:pPr algn="l" defTabSz="1280160" fontAlgn="b">
                        <a:tabLst>
                          <a:tab pos="91440" algn="l"/>
                        </a:tabLst>
                      </a:pPr>
                      <a:r>
                        <a:rPr lang="en-US" sz="1600" u="none" strike="noStrike">
                          <a:effectLst/>
                        </a:rPr>
                        <a:t>MICE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5" marR="9525" marT="9523" marB="0" anchor="ctr"/>
                </a:tc>
                <a:tc>
                  <a:txBody>
                    <a:bodyPr/>
                    <a:lstStyle/>
                    <a:p>
                      <a:pPr algn="l" defTabSz="1280160" fontAlgn="b">
                        <a:tabLst>
                          <a:tab pos="91440" algn="l"/>
                        </a:tabLst>
                      </a:pPr>
                      <a:r>
                        <a:rPr lang="en-US" sz="1600" u="none" strike="noStrike" dirty="0">
                          <a:effectLst/>
                        </a:rPr>
                        <a:t>Bali, NTB, Sulawesi Utara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5" marR="9525" marT="952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9775">
                <a:tc>
                  <a:txBody>
                    <a:bodyPr/>
                    <a:lstStyle/>
                    <a:p>
                      <a:pPr algn="l" defTabSz="1280160" fontAlgn="b">
                        <a:tabLst>
                          <a:tab pos="91440" algn="l"/>
                        </a:tabLst>
                      </a:pPr>
                      <a:r>
                        <a:rPr lang="en-US" sz="1600" u="none" strike="noStrike" dirty="0">
                          <a:effectLst/>
                        </a:rPr>
                        <a:t>Training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5" marR="9525" marT="9523" marB="0" anchor="ctr"/>
                </a:tc>
                <a:tc>
                  <a:txBody>
                    <a:bodyPr/>
                    <a:lstStyle/>
                    <a:p>
                      <a:pPr algn="l" defTabSz="1280160" fontAlgn="b">
                        <a:tabLst>
                          <a:tab pos="91440" algn="l"/>
                        </a:tabLst>
                      </a:pPr>
                      <a:r>
                        <a:rPr lang="fi-FI" sz="1600" u="none" strike="noStrike" dirty="0">
                          <a:effectLst/>
                        </a:rPr>
                        <a:t>Jakarta, Jawa Barat, NTT, Sulawesi Selatan, Maluku, Papua Barat Daya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5" marR="9525" marT="952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3287" name="TextBox 34">
            <a:extLst>
              <a:ext uri="{FF2B5EF4-FFF2-40B4-BE49-F238E27FC236}">
                <a16:creationId xmlns:a16="http://schemas.microsoft.com/office/drawing/2014/main" id="{7356907B-BA80-FF06-B3F0-25AEA5D4D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2210" y="754062"/>
            <a:ext cx="7624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b="1" dirty="0"/>
              <a:t>Purposes Category of Domestic Tourists Based on Expenditure, 2024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11">
            <a:extLst>
              <a:ext uri="{FF2B5EF4-FFF2-40B4-BE49-F238E27FC236}">
                <a16:creationId xmlns:a16="http://schemas.microsoft.com/office/drawing/2014/main" id="{480E3958-0A26-4C06-91F2-0729B37ECD67}"/>
              </a:ext>
            </a:extLst>
          </p:cNvPr>
          <p:cNvGrpSpPr>
            <a:grpSpLocks/>
          </p:cNvGrpSpPr>
          <p:nvPr/>
        </p:nvGrpSpPr>
        <p:grpSpPr bwMode="auto">
          <a:xfrm>
            <a:off x="9128125" y="92075"/>
            <a:ext cx="2992438" cy="71438"/>
            <a:chOff x="6319024" y="3528548"/>
            <a:chExt cx="2992039" cy="72000"/>
          </a:xfrm>
        </p:grpSpPr>
        <p:sp>
          <p:nvSpPr>
            <p:cNvPr id="13" name="Rounded Rectangle 10">
              <a:extLst>
                <a:ext uri="{FF2B5EF4-FFF2-40B4-BE49-F238E27FC236}">
                  <a16:creationId xmlns:a16="http://schemas.microsoft.com/office/drawing/2014/main" id="{1D8BDD25-D240-0A0F-55E8-610AD60FDC98}"/>
                </a:ext>
              </a:extLst>
            </p:cNvPr>
            <p:cNvSpPr/>
            <p:nvPr/>
          </p:nvSpPr>
          <p:spPr>
            <a:xfrm>
              <a:off x="6319024" y="3528548"/>
              <a:ext cx="2807914" cy="72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799">
                <a:solidFill>
                  <a:prstClr val="white"/>
                </a:solidFill>
              </a:endParaRPr>
            </a:p>
          </p:txBody>
        </p:sp>
        <p:sp>
          <p:nvSpPr>
            <p:cNvPr id="14" name="Rounded Rectangle 11">
              <a:extLst>
                <a:ext uri="{FF2B5EF4-FFF2-40B4-BE49-F238E27FC236}">
                  <a16:creationId xmlns:a16="http://schemas.microsoft.com/office/drawing/2014/main" id="{88D41A97-35C7-05E0-3658-78AA57E9334F}"/>
                </a:ext>
              </a:extLst>
            </p:cNvPr>
            <p:cNvSpPr/>
            <p:nvPr/>
          </p:nvSpPr>
          <p:spPr>
            <a:xfrm>
              <a:off x="9166619" y="3528548"/>
              <a:ext cx="144444" cy="72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799">
                <a:solidFill>
                  <a:prstClr val="white"/>
                </a:solidFill>
              </a:endParaRPr>
            </a:p>
          </p:txBody>
        </p:sp>
      </p:grpSp>
      <p:grpSp>
        <p:nvGrpSpPr>
          <p:cNvPr id="55299" name="Group 15">
            <a:extLst>
              <a:ext uri="{FF2B5EF4-FFF2-40B4-BE49-F238E27FC236}">
                <a16:creationId xmlns:a16="http://schemas.microsoft.com/office/drawing/2014/main" id="{A192B33D-8953-3504-9388-D8857F8F590B}"/>
              </a:ext>
            </a:extLst>
          </p:cNvPr>
          <p:cNvGrpSpPr>
            <a:grpSpLocks/>
          </p:cNvGrpSpPr>
          <p:nvPr/>
        </p:nvGrpSpPr>
        <p:grpSpPr bwMode="auto">
          <a:xfrm>
            <a:off x="9088438" y="107950"/>
            <a:ext cx="2990850" cy="71438"/>
            <a:chOff x="6319024" y="3528548"/>
            <a:chExt cx="2992039" cy="72000"/>
          </a:xfrm>
        </p:grpSpPr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1C2DBCFB-FAF7-7CD2-AD8C-92F0BE56214E}"/>
                </a:ext>
              </a:extLst>
            </p:cNvPr>
            <p:cNvSpPr/>
            <p:nvPr/>
          </p:nvSpPr>
          <p:spPr>
            <a:xfrm>
              <a:off x="6319024" y="3528548"/>
              <a:ext cx="2807816" cy="72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799">
                <a:solidFill>
                  <a:prstClr val="white"/>
                </a:solidFill>
              </a:endParaRPr>
            </a:p>
          </p:txBody>
        </p:sp>
        <p:sp>
          <p:nvSpPr>
            <p:cNvPr id="18" name="Rounded Rectangle 11">
              <a:extLst>
                <a:ext uri="{FF2B5EF4-FFF2-40B4-BE49-F238E27FC236}">
                  <a16:creationId xmlns:a16="http://schemas.microsoft.com/office/drawing/2014/main" id="{3A9303C9-B099-6593-FE73-8A2BB8B5492C}"/>
                </a:ext>
              </a:extLst>
            </p:cNvPr>
            <p:cNvSpPr/>
            <p:nvPr/>
          </p:nvSpPr>
          <p:spPr>
            <a:xfrm>
              <a:off x="9166543" y="3528548"/>
              <a:ext cx="144520" cy="72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799">
                <a:solidFill>
                  <a:prstClr val="white"/>
                </a:solidFill>
              </a:endParaRPr>
            </a:p>
          </p:txBody>
        </p:sp>
      </p:grpSp>
      <p:sp>
        <p:nvSpPr>
          <p:cNvPr id="4" name="Title 2">
            <a:extLst>
              <a:ext uri="{FF2B5EF4-FFF2-40B4-BE49-F238E27FC236}">
                <a16:creationId xmlns:a16="http://schemas.microsoft.com/office/drawing/2014/main" id="{605CC59E-C93A-29A8-A35C-DFE20F14793E}"/>
              </a:ext>
            </a:extLst>
          </p:cNvPr>
          <p:cNvSpPr txBox="1">
            <a:spLocks/>
          </p:cNvSpPr>
          <p:nvPr/>
        </p:nvSpPr>
        <p:spPr>
          <a:xfrm>
            <a:off x="300038" y="236538"/>
            <a:ext cx="10033000" cy="533400"/>
          </a:xfrm>
          <a:prstGeom prst="rect">
            <a:avLst/>
          </a:prstGeom>
        </p:spPr>
        <p:txBody>
          <a:bodyPr lIns="91416" tIns="45708" rIns="91416" bIns="45708" anchor="ctr"/>
          <a:lstStyle>
            <a:lvl1pPr algn="l" defTabSz="91449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1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defTabSz="914218" fontAlgn="auto">
              <a:spcAft>
                <a:spcPts val="0"/>
              </a:spcAft>
              <a:defRPr/>
            </a:pPr>
            <a:endParaRPr lang="en-US" sz="3199" dirty="0">
              <a:solidFill>
                <a:srgbClr val="C45824"/>
              </a:solidFill>
            </a:endParaRPr>
          </a:p>
        </p:txBody>
      </p:sp>
      <p:grpSp>
        <p:nvGrpSpPr>
          <p:cNvPr id="55301" name="Group 2">
            <a:extLst>
              <a:ext uri="{FF2B5EF4-FFF2-40B4-BE49-F238E27FC236}">
                <a16:creationId xmlns:a16="http://schemas.microsoft.com/office/drawing/2014/main" id="{FD3590FA-6273-9323-E212-A2CA8E3F148F}"/>
              </a:ext>
            </a:extLst>
          </p:cNvPr>
          <p:cNvGrpSpPr>
            <a:grpSpLocks/>
          </p:cNvGrpSpPr>
          <p:nvPr/>
        </p:nvGrpSpPr>
        <p:grpSpPr bwMode="auto">
          <a:xfrm>
            <a:off x="1131851" y="918200"/>
            <a:ext cx="9732963" cy="5527675"/>
            <a:chOff x="88419" y="826972"/>
            <a:chExt cx="11891168" cy="5590540"/>
          </a:xfrm>
        </p:grpSpPr>
        <p:sp>
          <p:nvSpPr>
            <p:cNvPr id="55315" name="Title 1">
              <a:extLst>
                <a:ext uri="{FF2B5EF4-FFF2-40B4-BE49-F238E27FC236}">
                  <a16:creationId xmlns:a16="http://schemas.microsoft.com/office/drawing/2014/main" id="{03B08586-506B-413D-839B-600E0D64263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41706" y="826972"/>
              <a:ext cx="9471194" cy="543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7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7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7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7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400">
                  <a:solidFill>
                    <a:srgbClr val="FFFFFF"/>
                  </a:solidFill>
                  <a:latin typeface="Franklin Gothic Medium Cond" panose="020B0606030402020204" pitchFamily="34" charset="0"/>
                </a:rPr>
                <a:t>[JUDUL SLIDE SATU BARIS]</a:t>
              </a:r>
            </a:p>
          </p:txBody>
        </p:sp>
        <p:graphicFrame>
          <p:nvGraphicFramePr>
            <p:cNvPr id="55316" name="Chart 22">
              <a:extLst>
                <a:ext uri="{FF2B5EF4-FFF2-40B4-BE49-F238E27FC236}">
                  <a16:creationId xmlns:a16="http://schemas.microsoft.com/office/drawing/2014/main" id="{8471B1A2-D6DA-2009-AF40-5011C64CAF9B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36502" y="1259833"/>
            <a:ext cx="11824312" cy="52090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3" imgW="9687384" imgH="5157663" progId="Excel.Chart.8">
                    <p:embed/>
                  </p:oleObj>
                </mc:Choice>
                <mc:Fallback>
                  <p:oleObj name="Chart" r:id="rId3" imgW="9687384" imgH="5157663" progId="Excel.Chart.8">
                    <p:embed/>
                    <p:pic>
                      <p:nvPicPr>
                        <p:cNvPr id="55316" name="Chart 22">
                          <a:extLst>
                            <a:ext uri="{FF2B5EF4-FFF2-40B4-BE49-F238E27FC236}">
                              <a16:creationId xmlns:a16="http://schemas.microsoft.com/office/drawing/2014/main" id="{8471B1A2-D6DA-2009-AF40-5011C64CAF9B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502" y="1259833"/>
                          <a:ext cx="11824312" cy="52090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04458CF-BF4F-EDA7-0A8D-8FAE3B1CD224}"/>
                </a:ext>
              </a:extLst>
            </p:cNvPr>
            <p:cNvSpPr txBox="1"/>
            <p:nvPr/>
          </p:nvSpPr>
          <p:spPr>
            <a:xfrm>
              <a:off x="88419" y="6117274"/>
              <a:ext cx="2934487" cy="213538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 defTabSz="1088157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34" i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Sumber</a:t>
              </a:r>
              <a:r>
                <a:rPr lang="en-US" sz="934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: Mobile Positioning Data (MPD), BPS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D1851EC-28DC-7D95-68DF-A4919AC362A4}"/>
                </a:ext>
              </a:extLst>
            </p:cNvPr>
            <p:cNvSpPr/>
            <p:nvPr/>
          </p:nvSpPr>
          <p:spPr>
            <a:xfrm>
              <a:off x="88419" y="1144872"/>
              <a:ext cx="11891168" cy="5272640"/>
            </a:xfrm>
            <a:prstGeom prst="roundRect">
              <a:avLst>
                <a:gd name="adj" fmla="val 3750"/>
              </a:avLst>
            </a:prstGeom>
            <a:noFill/>
            <a:ln w="1905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1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919DFF-D2DF-AB67-410B-2987399F8759}"/>
                </a:ext>
              </a:extLst>
            </p:cNvPr>
            <p:cNvSpPr txBox="1"/>
            <p:nvPr/>
          </p:nvSpPr>
          <p:spPr>
            <a:xfrm>
              <a:off x="435593" y="932939"/>
              <a:ext cx="10741035" cy="51056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38100">
              <a:solidFill>
                <a:sysClr val="window" lastClr="FFFFFF"/>
              </a:solidFill>
            </a:ln>
          </p:spPr>
          <p:txBody>
            <a:bodyPr lIns="0" tIns="0" rIns="0" bIns="0" anchor="ctr"/>
            <a:lstStyle/>
            <a:p>
              <a:pPr algn="ctr" defTabSz="9141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99" b="1" kern="0" dirty="0">
                  <a:solidFill>
                    <a:prstClr val="white"/>
                  </a:solidFill>
                  <a:latin typeface="Calibri"/>
                </a:rPr>
                <a:t>Intra-Inter, 2024-2025  </a:t>
              </a:r>
              <a:r>
                <a:rPr lang="en-US" sz="1799" b="1" kern="0" dirty="0">
                  <a:solidFill>
                    <a:srgbClr val="FFFF00"/>
                  </a:solidFill>
                  <a:latin typeface="Calibri"/>
                </a:rPr>
                <a:t>(Thousand Trips)</a:t>
              </a:r>
            </a:p>
          </p:txBody>
        </p:sp>
      </p:grpSp>
      <p:grpSp>
        <p:nvGrpSpPr>
          <p:cNvPr id="55302" name="Group 43">
            <a:extLst>
              <a:ext uri="{FF2B5EF4-FFF2-40B4-BE49-F238E27FC236}">
                <a16:creationId xmlns:a16="http://schemas.microsoft.com/office/drawing/2014/main" id="{F0EBDD91-07F7-3EF9-A01A-EB4A534A8D45}"/>
              </a:ext>
            </a:extLst>
          </p:cNvPr>
          <p:cNvGrpSpPr>
            <a:grpSpLocks/>
          </p:cNvGrpSpPr>
          <p:nvPr/>
        </p:nvGrpSpPr>
        <p:grpSpPr bwMode="auto">
          <a:xfrm>
            <a:off x="11047413" y="-466725"/>
            <a:ext cx="223837" cy="223837"/>
            <a:chOff x="-529026" y="5472355"/>
            <a:chExt cx="224226" cy="224226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6041D98-6433-F129-4B74-80EC9CF60F05}"/>
                </a:ext>
              </a:extLst>
            </p:cNvPr>
            <p:cNvSpPr/>
            <p:nvPr/>
          </p:nvSpPr>
          <p:spPr>
            <a:xfrm>
              <a:off x="-529026" y="5472355"/>
              <a:ext cx="224226" cy="224226"/>
            </a:xfrm>
            <a:prstGeom prst="ellipse">
              <a:avLst/>
            </a:prstGeom>
            <a:solidFill>
              <a:srgbClr val="0F8D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1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7" name="Arrow: Up 46">
              <a:extLst>
                <a:ext uri="{FF2B5EF4-FFF2-40B4-BE49-F238E27FC236}">
                  <a16:creationId xmlns:a16="http://schemas.microsoft.com/office/drawing/2014/main" id="{FC2C6C92-3E97-F853-57B2-FDAE6FBAB11F}"/>
                </a:ext>
              </a:extLst>
            </p:cNvPr>
            <p:cNvSpPr/>
            <p:nvPr/>
          </p:nvSpPr>
          <p:spPr>
            <a:xfrm>
              <a:off x="-479728" y="5524833"/>
              <a:ext cx="125631" cy="119270"/>
            </a:xfrm>
            <a:prstGeom prst="upArrow">
              <a:avLst>
                <a:gd name="adj1" fmla="val 40476"/>
                <a:gd name="adj2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1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799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5312" name="Title 2">
            <a:extLst>
              <a:ext uri="{FF2B5EF4-FFF2-40B4-BE49-F238E27FC236}">
                <a16:creationId xmlns:a16="http://schemas.microsoft.com/office/drawing/2014/main" id="{35D891AC-AB51-18F9-849A-0604927E6138}"/>
              </a:ext>
            </a:extLst>
          </p:cNvPr>
          <p:cNvSpPr txBox="1">
            <a:spLocks/>
          </p:cNvSpPr>
          <p:nvPr/>
        </p:nvSpPr>
        <p:spPr bwMode="auto">
          <a:xfrm>
            <a:off x="201613" y="60325"/>
            <a:ext cx="100330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100" dirty="0">
                <a:solidFill>
                  <a:srgbClr val="DB6909"/>
                </a:solidFill>
                <a:latin typeface="Franklin Gothic Medium Cond (He"/>
              </a:rPr>
              <a:t>PILLAR 2: SOCIAL AND CULTURE</a:t>
            </a:r>
            <a:endParaRPr lang="en-US" altLang="en-US" sz="3100" dirty="0">
              <a:solidFill>
                <a:srgbClr val="C45824"/>
              </a:solidFill>
              <a:latin typeface="Franklin Gothic Medium Cond" panose="020B06060304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11">
            <a:extLst>
              <a:ext uri="{FF2B5EF4-FFF2-40B4-BE49-F238E27FC236}">
                <a16:creationId xmlns:a16="http://schemas.microsoft.com/office/drawing/2014/main" id="{2D0A421A-88DB-4956-C7D4-5C219E5387BB}"/>
              </a:ext>
            </a:extLst>
          </p:cNvPr>
          <p:cNvGrpSpPr>
            <a:grpSpLocks/>
          </p:cNvGrpSpPr>
          <p:nvPr/>
        </p:nvGrpSpPr>
        <p:grpSpPr bwMode="auto">
          <a:xfrm>
            <a:off x="9128125" y="92075"/>
            <a:ext cx="2992438" cy="71438"/>
            <a:chOff x="6319024" y="3528548"/>
            <a:chExt cx="2992039" cy="72000"/>
          </a:xfrm>
        </p:grpSpPr>
        <p:sp>
          <p:nvSpPr>
            <p:cNvPr id="13" name="Rounded Rectangle 10">
              <a:extLst>
                <a:ext uri="{FF2B5EF4-FFF2-40B4-BE49-F238E27FC236}">
                  <a16:creationId xmlns:a16="http://schemas.microsoft.com/office/drawing/2014/main" id="{76988082-F013-9B92-78EB-5F3023E9C59B}"/>
                </a:ext>
              </a:extLst>
            </p:cNvPr>
            <p:cNvSpPr/>
            <p:nvPr/>
          </p:nvSpPr>
          <p:spPr>
            <a:xfrm>
              <a:off x="6319024" y="3528548"/>
              <a:ext cx="2807914" cy="72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799">
                <a:solidFill>
                  <a:prstClr val="white"/>
                </a:solidFill>
              </a:endParaRPr>
            </a:p>
          </p:txBody>
        </p:sp>
        <p:sp>
          <p:nvSpPr>
            <p:cNvPr id="14" name="Rounded Rectangle 11">
              <a:extLst>
                <a:ext uri="{FF2B5EF4-FFF2-40B4-BE49-F238E27FC236}">
                  <a16:creationId xmlns:a16="http://schemas.microsoft.com/office/drawing/2014/main" id="{26F06B49-5DB3-1FB9-F28E-481E95FC1298}"/>
                </a:ext>
              </a:extLst>
            </p:cNvPr>
            <p:cNvSpPr/>
            <p:nvPr/>
          </p:nvSpPr>
          <p:spPr>
            <a:xfrm>
              <a:off x="9166619" y="3528548"/>
              <a:ext cx="144444" cy="72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799">
                <a:solidFill>
                  <a:prstClr val="white"/>
                </a:solidFill>
              </a:endParaRPr>
            </a:p>
          </p:txBody>
        </p:sp>
      </p:grpSp>
      <p:grpSp>
        <p:nvGrpSpPr>
          <p:cNvPr id="58371" name="Group 15">
            <a:extLst>
              <a:ext uri="{FF2B5EF4-FFF2-40B4-BE49-F238E27FC236}">
                <a16:creationId xmlns:a16="http://schemas.microsoft.com/office/drawing/2014/main" id="{4170AFCC-4B63-1C72-0606-038957DA304E}"/>
              </a:ext>
            </a:extLst>
          </p:cNvPr>
          <p:cNvGrpSpPr>
            <a:grpSpLocks/>
          </p:cNvGrpSpPr>
          <p:nvPr/>
        </p:nvGrpSpPr>
        <p:grpSpPr bwMode="auto">
          <a:xfrm>
            <a:off x="9088438" y="107950"/>
            <a:ext cx="2990850" cy="71438"/>
            <a:chOff x="6319024" y="3528548"/>
            <a:chExt cx="2992039" cy="72000"/>
          </a:xfrm>
        </p:grpSpPr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F09B174C-488C-529E-60D3-E1212475D8EB}"/>
                </a:ext>
              </a:extLst>
            </p:cNvPr>
            <p:cNvSpPr/>
            <p:nvPr/>
          </p:nvSpPr>
          <p:spPr>
            <a:xfrm>
              <a:off x="6319024" y="3528548"/>
              <a:ext cx="2807816" cy="72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799">
                <a:solidFill>
                  <a:prstClr val="white"/>
                </a:solidFill>
              </a:endParaRPr>
            </a:p>
          </p:txBody>
        </p:sp>
        <p:sp>
          <p:nvSpPr>
            <p:cNvPr id="18" name="Rounded Rectangle 11">
              <a:extLst>
                <a:ext uri="{FF2B5EF4-FFF2-40B4-BE49-F238E27FC236}">
                  <a16:creationId xmlns:a16="http://schemas.microsoft.com/office/drawing/2014/main" id="{F6785A08-F0A1-216D-E718-ED92E95BC52E}"/>
                </a:ext>
              </a:extLst>
            </p:cNvPr>
            <p:cNvSpPr/>
            <p:nvPr/>
          </p:nvSpPr>
          <p:spPr>
            <a:xfrm>
              <a:off x="9166543" y="3528548"/>
              <a:ext cx="144520" cy="72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799">
                <a:solidFill>
                  <a:prstClr val="white"/>
                </a:solidFill>
              </a:endParaRPr>
            </a:p>
          </p:txBody>
        </p:sp>
      </p:grpSp>
      <p:sp>
        <p:nvSpPr>
          <p:cNvPr id="4" name="Title 2">
            <a:extLst>
              <a:ext uri="{FF2B5EF4-FFF2-40B4-BE49-F238E27FC236}">
                <a16:creationId xmlns:a16="http://schemas.microsoft.com/office/drawing/2014/main" id="{4D641766-B234-5BA0-C7C7-AC8A998264F1}"/>
              </a:ext>
            </a:extLst>
          </p:cNvPr>
          <p:cNvSpPr txBox="1">
            <a:spLocks/>
          </p:cNvSpPr>
          <p:nvPr/>
        </p:nvSpPr>
        <p:spPr>
          <a:xfrm>
            <a:off x="300038" y="236538"/>
            <a:ext cx="10033000" cy="533400"/>
          </a:xfrm>
          <a:prstGeom prst="rect">
            <a:avLst/>
          </a:prstGeom>
        </p:spPr>
        <p:txBody>
          <a:bodyPr lIns="91416" tIns="45708" rIns="91416" bIns="45708" anchor="ctr"/>
          <a:lstStyle>
            <a:lvl1pPr algn="l" defTabSz="91449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1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defTabSz="914218" fontAlgn="auto">
              <a:spcAft>
                <a:spcPts val="0"/>
              </a:spcAft>
              <a:defRPr/>
            </a:pPr>
            <a:endParaRPr lang="en-US" sz="3199" dirty="0">
              <a:solidFill>
                <a:srgbClr val="C45824"/>
              </a:solidFill>
            </a:endParaRPr>
          </a:p>
        </p:txBody>
      </p:sp>
      <p:grpSp>
        <p:nvGrpSpPr>
          <p:cNvPr id="58373" name="Group 2">
            <a:extLst>
              <a:ext uri="{FF2B5EF4-FFF2-40B4-BE49-F238E27FC236}">
                <a16:creationId xmlns:a16="http://schemas.microsoft.com/office/drawing/2014/main" id="{5E95322C-FFAB-7559-C42D-2CC691E3F2A1}"/>
              </a:ext>
            </a:extLst>
          </p:cNvPr>
          <p:cNvGrpSpPr>
            <a:grpSpLocks/>
          </p:cNvGrpSpPr>
          <p:nvPr/>
        </p:nvGrpSpPr>
        <p:grpSpPr bwMode="auto">
          <a:xfrm>
            <a:off x="109538" y="898525"/>
            <a:ext cx="9732962" cy="5529263"/>
            <a:chOff x="88419" y="826972"/>
            <a:chExt cx="11891168" cy="5590540"/>
          </a:xfrm>
        </p:grpSpPr>
        <p:sp>
          <p:nvSpPr>
            <p:cNvPr id="58386" name="Title 1">
              <a:extLst>
                <a:ext uri="{FF2B5EF4-FFF2-40B4-BE49-F238E27FC236}">
                  <a16:creationId xmlns:a16="http://schemas.microsoft.com/office/drawing/2014/main" id="{E219E5D1-3BD5-9C4F-6326-80873F9DD09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41706" y="826972"/>
              <a:ext cx="9471194" cy="543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7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7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7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7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400">
                  <a:solidFill>
                    <a:srgbClr val="FFFFFF"/>
                  </a:solidFill>
                  <a:latin typeface="Franklin Gothic Medium Cond" panose="020B0606030402020204" pitchFamily="34" charset="0"/>
                </a:rPr>
                <a:t>[JUDUL SLIDE SATU BARIS]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108F4FE-7B93-8159-AE27-5DE64B0D733E}"/>
                </a:ext>
              </a:extLst>
            </p:cNvPr>
            <p:cNvSpPr txBox="1"/>
            <p:nvPr/>
          </p:nvSpPr>
          <p:spPr>
            <a:xfrm>
              <a:off x="88419" y="6061181"/>
              <a:ext cx="2934486" cy="325833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 defTabSz="1088157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34" i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Sumber</a:t>
              </a:r>
              <a:r>
                <a:rPr lang="en-US" sz="934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: </a:t>
              </a:r>
              <a:r>
                <a:rPr lang="en-US" sz="934" i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Survei</a:t>
              </a:r>
              <a:r>
                <a:rPr lang="en-US" sz="934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 Digital </a:t>
              </a:r>
              <a:r>
                <a:rPr lang="en-US" sz="934" i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Wisatawan</a:t>
              </a:r>
              <a:r>
                <a:rPr lang="en-US" sz="934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 Nusantara, 2024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9575186-5666-E722-FB2C-06C842D82752}"/>
                </a:ext>
              </a:extLst>
            </p:cNvPr>
            <p:cNvSpPr/>
            <p:nvPr/>
          </p:nvSpPr>
          <p:spPr>
            <a:xfrm>
              <a:off x="88419" y="1144780"/>
              <a:ext cx="11891168" cy="5272732"/>
            </a:xfrm>
            <a:prstGeom prst="roundRect">
              <a:avLst>
                <a:gd name="adj" fmla="val 3750"/>
              </a:avLst>
            </a:prstGeom>
            <a:noFill/>
            <a:ln w="1905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1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1A4F94-2B20-B1EC-D6EA-07E6EA7F0802}"/>
                </a:ext>
              </a:extLst>
            </p:cNvPr>
            <p:cNvSpPr txBox="1"/>
            <p:nvPr/>
          </p:nvSpPr>
          <p:spPr>
            <a:xfrm>
              <a:off x="435592" y="932908"/>
              <a:ext cx="10741036" cy="51042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38100">
              <a:solidFill>
                <a:sysClr val="window" lastClr="FFFFFF"/>
              </a:solidFill>
            </a:ln>
          </p:spPr>
          <p:txBody>
            <a:bodyPr lIns="0" tIns="0" rIns="0" bIns="0" anchor="ctr"/>
            <a:lstStyle/>
            <a:p>
              <a:pPr algn="ctr" defTabSz="9141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99" b="1" kern="0" dirty="0">
                  <a:solidFill>
                    <a:prstClr val="white"/>
                  </a:solidFill>
                  <a:latin typeface="Calibri"/>
                </a:rPr>
                <a:t> Trips percentage based on purposes, 2024</a:t>
              </a:r>
              <a:endParaRPr lang="en-US" sz="1799" b="1" kern="0" dirty="0">
                <a:solidFill>
                  <a:srgbClr val="FFFF00"/>
                </a:solidFill>
                <a:latin typeface="Calibri"/>
              </a:endParaRPr>
            </a:p>
          </p:txBody>
        </p:sp>
      </p:grpSp>
      <p:grpSp>
        <p:nvGrpSpPr>
          <p:cNvPr id="58374" name="Group 43">
            <a:extLst>
              <a:ext uri="{FF2B5EF4-FFF2-40B4-BE49-F238E27FC236}">
                <a16:creationId xmlns:a16="http://schemas.microsoft.com/office/drawing/2014/main" id="{A7280419-C550-77DF-ADF6-D555076C94F8}"/>
              </a:ext>
            </a:extLst>
          </p:cNvPr>
          <p:cNvGrpSpPr>
            <a:grpSpLocks/>
          </p:cNvGrpSpPr>
          <p:nvPr/>
        </p:nvGrpSpPr>
        <p:grpSpPr bwMode="auto">
          <a:xfrm>
            <a:off x="11047413" y="-466725"/>
            <a:ext cx="223837" cy="223837"/>
            <a:chOff x="-529026" y="5472355"/>
            <a:chExt cx="224226" cy="224226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6273404-E67E-06DC-00A8-F10027B57740}"/>
                </a:ext>
              </a:extLst>
            </p:cNvPr>
            <p:cNvSpPr/>
            <p:nvPr/>
          </p:nvSpPr>
          <p:spPr>
            <a:xfrm>
              <a:off x="-529026" y="5472355"/>
              <a:ext cx="224226" cy="224226"/>
            </a:xfrm>
            <a:prstGeom prst="ellipse">
              <a:avLst/>
            </a:prstGeom>
            <a:solidFill>
              <a:srgbClr val="0F8D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1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7" name="Arrow: Up 46">
              <a:extLst>
                <a:ext uri="{FF2B5EF4-FFF2-40B4-BE49-F238E27FC236}">
                  <a16:creationId xmlns:a16="http://schemas.microsoft.com/office/drawing/2014/main" id="{87F04828-607E-B76B-EDE6-0FF0D00DCC07}"/>
                </a:ext>
              </a:extLst>
            </p:cNvPr>
            <p:cNvSpPr/>
            <p:nvPr/>
          </p:nvSpPr>
          <p:spPr>
            <a:xfrm>
              <a:off x="-479728" y="5524833"/>
              <a:ext cx="125631" cy="119270"/>
            </a:xfrm>
            <a:prstGeom prst="upArrow">
              <a:avLst>
                <a:gd name="adj1" fmla="val 40476"/>
                <a:gd name="adj2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1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799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AB0A6DA-81A1-C10F-C025-18BD7F423A94}"/>
              </a:ext>
            </a:extLst>
          </p:cNvPr>
          <p:cNvSpPr/>
          <p:nvPr/>
        </p:nvSpPr>
        <p:spPr>
          <a:xfrm>
            <a:off x="9955213" y="6192838"/>
            <a:ext cx="2035175" cy="349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1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6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382" name="Title 2">
            <a:extLst>
              <a:ext uri="{FF2B5EF4-FFF2-40B4-BE49-F238E27FC236}">
                <a16:creationId xmlns:a16="http://schemas.microsoft.com/office/drawing/2014/main" id="{EC7A1A01-859C-B4C7-C5BA-F6DF16A01AD3}"/>
              </a:ext>
            </a:extLst>
          </p:cNvPr>
          <p:cNvSpPr txBox="1">
            <a:spLocks/>
          </p:cNvSpPr>
          <p:nvPr/>
        </p:nvSpPr>
        <p:spPr bwMode="auto">
          <a:xfrm>
            <a:off x="201613" y="60325"/>
            <a:ext cx="100330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100" dirty="0">
                <a:solidFill>
                  <a:srgbClr val="DB6909"/>
                </a:solidFill>
                <a:latin typeface="Franklin Gothic Medium Cond (He"/>
              </a:rPr>
              <a:t>PILLAR 2: SOCIAL AND CULTURE</a:t>
            </a:r>
            <a:endParaRPr lang="en-US" altLang="en-US" sz="3100" dirty="0">
              <a:solidFill>
                <a:srgbClr val="C45824"/>
              </a:solidFill>
              <a:latin typeface="Franklin Gothic Medium Cond" panose="020B0606030402020204" pitchFamily="34" charset="0"/>
            </a:endParaRPr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A4B62758-1F0B-6AB6-FF5C-4E2C52E1D657}"/>
              </a:ext>
            </a:extLst>
          </p:cNvPr>
          <p:cNvGraphicFramePr>
            <a:graphicFrameLocks/>
          </p:cNvGraphicFramePr>
          <p:nvPr/>
        </p:nvGraphicFramePr>
        <p:xfrm>
          <a:off x="519893" y="1836638"/>
          <a:ext cx="8778407" cy="4117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11">
            <a:extLst>
              <a:ext uri="{FF2B5EF4-FFF2-40B4-BE49-F238E27FC236}">
                <a16:creationId xmlns:a16="http://schemas.microsoft.com/office/drawing/2014/main" id="{87E7C0B9-9025-5F4E-DCFB-39D647FE20B9}"/>
              </a:ext>
            </a:extLst>
          </p:cNvPr>
          <p:cNvGrpSpPr>
            <a:grpSpLocks/>
          </p:cNvGrpSpPr>
          <p:nvPr/>
        </p:nvGrpSpPr>
        <p:grpSpPr bwMode="auto">
          <a:xfrm>
            <a:off x="9128125" y="92075"/>
            <a:ext cx="2992438" cy="71438"/>
            <a:chOff x="6319024" y="3528548"/>
            <a:chExt cx="2992039" cy="72000"/>
          </a:xfrm>
        </p:grpSpPr>
        <p:sp>
          <p:nvSpPr>
            <p:cNvPr id="13" name="Rounded Rectangle 10">
              <a:extLst>
                <a:ext uri="{FF2B5EF4-FFF2-40B4-BE49-F238E27FC236}">
                  <a16:creationId xmlns:a16="http://schemas.microsoft.com/office/drawing/2014/main" id="{B5FC62D8-2157-D147-C3BE-30DF30A2071C}"/>
                </a:ext>
              </a:extLst>
            </p:cNvPr>
            <p:cNvSpPr/>
            <p:nvPr/>
          </p:nvSpPr>
          <p:spPr>
            <a:xfrm>
              <a:off x="6319024" y="3528548"/>
              <a:ext cx="2807914" cy="72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799">
                <a:solidFill>
                  <a:prstClr val="white"/>
                </a:solidFill>
              </a:endParaRPr>
            </a:p>
          </p:txBody>
        </p:sp>
        <p:sp>
          <p:nvSpPr>
            <p:cNvPr id="14" name="Rounded Rectangle 11">
              <a:extLst>
                <a:ext uri="{FF2B5EF4-FFF2-40B4-BE49-F238E27FC236}">
                  <a16:creationId xmlns:a16="http://schemas.microsoft.com/office/drawing/2014/main" id="{9558F688-A6C7-BAC7-4240-D427E5E7C519}"/>
                </a:ext>
              </a:extLst>
            </p:cNvPr>
            <p:cNvSpPr/>
            <p:nvPr/>
          </p:nvSpPr>
          <p:spPr>
            <a:xfrm>
              <a:off x="9166619" y="3528548"/>
              <a:ext cx="144444" cy="72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799">
                <a:solidFill>
                  <a:prstClr val="white"/>
                </a:solidFill>
              </a:endParaRPr>
            </a:p>
          </p:txBody>
        </p:sp>
      </p:grpSp>
      <p:grpSp>
        <p:nvGrpSpPr>
          <p:cNvPr id="60419" name="Group 15">
            <a:extLst>
              <a:ext uri="{FF2B5EF4-FFF2-40B4-BE49-F238E27FC236}">
                <a16:creationId xmlns:a16="http://schemas.microsoft.com/office/drawing/2014/main" id="{4A82FAAF-AEFE-2828-53DB-5D1B3991153C}"/>
              </a:ext>
            </a:extLst>
          </p:cNvPr>
          <p:cNvGrpSpPr>
            <a:grpSpLocks/>
          </p:cNvGrpSpPr>
          <p:nvPr/>
        </p:nvGrpSpPr>
        <p:grpSpPr bwMode="auto">
          <a:xfrm>
            <a:off x="9088438" y="107950"/>
            <a:ext cx="2990850" cy="71438"/>
            <a:chOff x="6319024" y="3528548"/>
            <a:chExt cx="2992039" cy="72000"/>
          </a:xfrm>
        </p:grpSpPr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487F566E-1BC5-B89B-7147-6FDBDAE20114}"/>
                </a:ext>
              </a:extLst>
            </p:cNvPr>
            <p:cNvSpPr/>
            <p:nvPr/>
          </p:nvSpPr>
          <p:spPr>
            <a:xfrm>
              <a:off x="6319024" y="3528548"/>
              <a:ext cx="2807816" cy="72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799">
                <a:solidFill>
                  <a:prstClr val="white"/>
                </a:solidFill>
              </a:endParaRPr>
            </a:p>
          </p:txBody>
        </p:sp>
        <p:sp>
          <p:nvSpPr>
            <p:cNvPr id="18" name="Rounded Rectangle 11">
              <a:extLst>
                <a:ext uri="{FF2B5EF4-FFF2-40B4-BE49-F238E27FC236}">
                  <a16:creationId xmlns:a16="http://schemas.microsoft.com/office/drawing/2014/main" id="{B03A37B2-8F5C-828D-9B19-724FB2D57749}"/>
                </a:ext>
              </a:extLst>
            </p:cNvPr>
            <p:cNvSpPr/>
            <p:nvPr/>
          </p:nvSpPr>
          <p:spPr>
            <a:xfrm>
              <a:off x="9166543" y="3528548"/>
              <a:ext cx="144520" cy="72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799">
                <a:solidFill>
                  <a:prstClr val="white"/>
                </a:solidFill>
              </a:endParaRPr>
            </a:p>
          </p:txBody>
        </p:sp>
      </p:grpSp>
      <p:sp>
        <p:nvSpPr>
          <p:cNvPr id="4" name="Title 2">
            <a:extLst>
              <a:ext uri="{FF2B5EF4-FFF2-40B4-BE49-F238E27FC236}">
                <a16:creationId xmlns:a16="http://schemas.microsoft.com/office/drawing/2014/main" id="{31BFC454-9114-8F4D-F722-65306B24CDE8}"/>
              </a:ext>
            </a:extLst>
          </p:cNvPr>
          <p:cNvSpPr txBox="1">
            <a:spLocks/>
          </p:cNvSpPr>
          <p:nvPr/>
        </p:nvSpPr>
        <p:spPr>
          <a:xfrm>
            <a:off x="346075" y="417513"/>
            <a:ext cx="11428413" cy="531812"/>
          </a:xfrm>
          <a:prstGeom prst="rect">
            <a:avLst/>
          </a:prstGeom>
        </p:spPr>
        <p:txBody>
          <a:bodyPr lIns="91416" tIns="45708" rIns="91416" bIns="45708" anchor="ctr"/>
          <a:lstStyle>
            <a:lvl1pPr algn="l" defTabSz="91449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1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defTabSz="914218" fontAlgn="auto">
              <a:spcAft>
                <a:spcPts val="0"/>
              </a:spcAft>
              <a:defRPr/>
            </a:pP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60421" name="Group 2">
            <a:extLst>
              <a:ext uri="{FF2B5EF4-FFF2-40B4-BE49-F238E27FC236}">
                <a16:creationId xmlns:a16="http://schemas.microsoft.com/office/drawing/2014/main" id="{6182F26C-F879-3CDC-8EDE-173A3EE1E80C}"/>
              </a:ext>
            </a:extLst>
          </p:cNvPr>
          <p:cNvGrpSpPr>
            <a:grpSpLocks/>
          </p:cNvGrpSpPr>
          <p:nvPr/>
        </p:nvGrpSpPr>
        <p:grpSpPr bwMode="auto">
          <a:xfrm>
            <a:off x="111125" y="892175"/>
            <a:ext cx="9732963" cy="5527675"/>
            <a:chOff x="88419" y="826972"/>
            <a:chExt cx="11891168" cy="5590540"/>
          </a:xfrm>
        </p:grpSpPr>
        <p:sp>
          <p:nvSpPr>
            <p:cNvPr id="60434" name="Title 1">
              <a:extLst>
                <a:ext uri="{FF2B5EF4-FFF2-40B4-BE49-F238E27FC236}">
                  <a16:creationId xmlns:a16="http://schemas.microsoft.com/office/drawing/2014/main" id="{B5064A43-A1B5-FF37-5665-1BDF9750689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41706" y="826972"/>
              <a:ext cx="9471194" cy="543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7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7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7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7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400">
                  <a:solidFill>
                    <a:srgbClr val="FFFFFF"/>
                  </a:solidFill>
                  <a:latin typeface="Franklin Gothic Medium Cond" panose="020B0606030402020204" pitchFamily="34" charset="0"/>
                </a:rPr>
                <a:t>[JUDUL SLIDE SATU BARIS]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8EA4EBB-D7E7-7820-7C70-28BAC34DFB99}"/>
                </a:ext>
              </a:extLst>
            </p:cNvPr>
            <p:cNvSpPr txBox="1"/>
            <p:nvPr/>
          </p:nvSpPr>
          <p:spPr>
            <a:xfrm>
              <a:off x="88419" y="6117274"/>
              <a:ext cx="2934487" cy="213538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 defTabSz="1088157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34" i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Sumber:survey</a:t>
              </a:r>
              <a:r>
                <a:rPr lang="en-US" sz="934" i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 digital, </a:t>
              </a:r>
              <a:r>
                <a:rPr lang="en-US" sz="934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BPS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9293125-9A4B-E958-D63D-520E50D896FD}"/>
                </a:ext>
              </a:extLst>
            </p:cNvPr>
            <p:cNvSpPr/>
            <p:nvPr/>
          </p:nvSpPr>
          <p:spPr>
            <a:xfrm>
              <a:off x="88419" y="1144872"/>
              <a:ext cx="11891168" cy="5272640"/>
            </a:xfrm>
            <a:prstGeom prst="roundRect">
              <a:avLst>
                <a:gd name="adj" fmla="val 3750"/>
              </a:avLst>
            </a:prstGeom>
            <a:noFill/>
            <a:ln w="1905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1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016BA2-D6B4-17BD-80C2-07A6A1AF822E}"/>
                </a:ext>
              </a:extLst>
            </p:cNvPr>
            <p:cNvSpPr txBox="1"/>
            <p:nvPr/>
          </p:nvSpPr>
          <p:spPr>
            <a:xfrm>
              <a:off x="435593" y="932939"/>
              <a:ext cx="10741035" cy="51056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38100">
              <a:solidFill>
                <a:sysClr val="window" lastClr="FFFFFF"/>
              </a:solidFill>
            </a:ln>
          </p:spPr>
          <p:txBody>
            <a:bodyPr lIns="0" tIns="0" rIns="0" bIns="0" anchor="ctr"/>
            <a:lstStyle/>
            <a:p>
              <a:pPr algn="ctr" defTabSz="9141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99" b="1" kern="0" dirty="0">
                  <a:solidFill>
                    <a:prstClr val="white"/>
                  </a:solidFill>
                  <a:latin typeface="Calibri"/>
                </a:rPr>
                <a:t>Activities (percentage), 2024</a:t>
              </a:r>
              <a:endParaRPr lang="en-US" sz="1799" b="1" kern="0" dirty="0">
                <a:solidFill>
                  <a:srgbClr val="FFFF00"/>
                </a:solidFill>
                <a:latin typeface="Calibri"/>
              </a:endParaRPr>
            </a:p>
          </p:txBody>
        </p:sp>
      </p:grpSp>
      <p:grpSp>
        <p:nvGrpSpPr>
          <p:cNvPr id="60422" name="Group 43">
            <a:extLst>
              <a:ext uri="{FF2B5EF4-FFF2-40B4-BE49-F238E27FC236}">
                <a16:creationId xmlns:a16="http://schemas.microsoft.com/office/drawing/2014/main" id="{1E9F2AF8-F713-1FAD-6EE2-8314B97F42AD}"/>
              </a:ext>
            </a:extLst>
          </p:cNvPr>
          <p:cNvGrpSpPr>
            <a:grpSpLocks/>
          </p:cNvGrpSpPr>
          <p:nvPr/>
        </p:nvGrpSpPr>
        <p:grpSpPr bwMode="auto">
          <a:xfrm>
            <a:off x="11047413" y="-466725"/>
            <a:ext cx="223837" cy="223837"/>
            <a:chOff x="-529026" y="5472355"/>
            <a:chExt cx="224226" cy="224226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F2EF5EE-4CA1-6619-F1DD-EFA7246FCA87}"/>
                </a:ext>
              </a:extLst>
            </p:cNvPr>
            <p:cNvSpPr/>
            <p:nvPr/>
          </p:nvSpPr>
          <p:spPr>
            <a:xfrm>
              <a:off x="-529026" y="5472355"/>
              <a:ext cx="224226" cy="224226"/>
            </a:xfrm>
            <a:prstGeom prst="ellipse">
              <a:avLst/>
            </a:prstGeom>
            <a:solidFill>
              <a:srgbClr val="0F8D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1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7" name="Arrow: Up 46">
              <a:extLst>
                <a:ext uri="{FF2B5EF4-FFF2-40B4-BE49-F238E27FC236}">
                  <a16:creationId xmlns:a16="http://schemas.microsoft.com/office/drawing/2014/main" id="{E3622E75-37D1-D4AB-F213-968B50181A2F}"/>
                </a:ext>
              </a:extLst>
            </p:cNvPr>
            <p:cNvSpPr/>
            <p:nvPr/>
          </p:nvSpPr>
          <p:spPr>
            <a:xfrm>
              <a:off x="-479728" y="5524833"/>
              <a:ext cx="125631" cy="119270"/>
            </a:xfrm>
            <a:prstGeom prst="upArrow">
              <a:avLst>
                <a:gd name="adj1" fmla="val 40476"/>
                <a:gd name="adj2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1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799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60423" name="Slide Number Placeholder 5">
            <a:extLst>
              <a:ext uri="{FF2B5EF4-FFF2-40B4-BE49-F238E27FC236}">
                <a16:creationId xmlns:a16="http://schemas.microsoft.com/office/drawing/2014/main" id="{AE6142A9-CB93-85B9-B1DE-0295A6F6E6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1774488" y="6546850"/>
            <a:ext cx="4429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B541139-17D4-46C6-B26A-B41160DEC9D5}" type="slidenum">
              <a:rPr lang="en-AU" altLang="en-US" smtClean="0"/>
              <a:pPr>
                <a:defRPr/>
              </a:pPr>
              <a:t>15</a:t>
            </a:fld>
            <a:endParaRPr lang="en-AU" altLang="en-US">
              <a:solidFill>
                <a:srgbClr val="231F20"/>
              </a:solidFill>
            </a:endParaRPr>
          </a:p>
        </p:txBody>
      </p:sp>
      <p:sp>
        <p:nvSpPr>
          <p:cNvPr id="60430" name="Title 2">
            <a:extLst>
              <a:ext uri="{FF2B5EF4-FFF2-40B4-BE49-F238E27FC236}">
                <a16:creationId xmlns:a16="http://schemas.microsoft.com/office/drawing/2014/main" id="{F375893F-F4EC-6246-07D0-654BBD895AEA}"/>
              </a:ext>
            </a:extLst>
          </p:cNvPr>
          <p:cNvSpPr txBox="1">
            <a:spLocks/>
          </p:cNvSpPr>
          <p:nvPr/>
        </p:nvSpPr>
        <p:spPr bwMode="auto">
          <a:xfrm>
            <a:off x="201613" y="4763"/>
            <a:ext cx="100330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100" dirty="0">
                <a:solidFill>
                  <a:srgbClr val="DB6909"/>
                </a:solidFill>
                <a:latin typeface="Franklin Gothic Medium Cond (He"/>
              </a:rPr>
              <a:t>PILLAR 3: ENVIRONMENT</a:t>
            </a:r>
            <a:endParaRPr lang="en-US" altLang="en-US" sz="3100" dirty="0">
              <a:solidFill>
                <a:srgbClr val="C45824"/>
              </a:solidFill>
              <a:latin typeface="Franklin Gothic Medium Cond" panose="020B0606030402020204" pitchFamily="34" charset="0"/>
            </a:endParaRP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28C1BEB8-8AD5-D62C-3FFD-5E0C2CD7C7CE}"/>
              </a:ext>
            </a:extLst>
          </p:cNvPr>
          <p:cNvGraphicFramePr>
            <a:graphicFrameLocks/>
          </p:cNvGraphicFramePr>
          <p:nvPr/>
        </p:nvGraphicFramePr>
        <p:xfrm>
          <a:off x="405703" y="1758950"/>
          <a:ext cx="8892700" cy="4164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2">
            <a:extLst>
              <a:ext uri="{FF2B5EF4-FFF2-40B4-BE49-F238E27FC236}">
                <a16:creationId xmlns:a16="http://schemas.microsoft.com/office/drawing/2014/main" id="{8CCD47EF-E284-AB41-1CE0-1266BD58F51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1774488" y="6546850"/>
            <a:ext cx="4429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B541139-17D4-46C6-B26A-B41160DEC9D5}" type="slidenum">
              <a:rPr lang="en-AU" altLang="en-US" smtClean="0"/>
              <a:pPr>
                <a:defRPr/>
              </a:pPr>
              <a:t>16</a:t>
            </a:fld>
            <a:endParaRPr lang="en-AU" altLang="en-US">
              <a:solidFill>
                <a:schemeClr val="tx2"/>
              </a:solidFill>
            </a:endParaRPr>
          </a:p>
        </p:txBody>
      </p:sp>
      <p:pic>
        <p:nvPicPr>
          <p:cNvPr id="68611" name="Picture 7">
            <a:extLst>
              <a:ext uri="{FF2B5EF4-FFF2-40B4-BE49-F238E27FC236}">
                <a16:creationId xmlns:a16="http://schemas.microsoft.com/office/drawing/2014/main" id="{65D3A527-00D6-ECC3-2A14-C788078D5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2675"/>
            <a:ext cx="9274175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Title 2">
            <a:extLst>
              <a:ext uri="{FF2B5EF4-FFF2-40B4-BE49-F238E27FC236}">
                <a16:creationId xmlns:a16="http://schemas.microsoft.com/office/drawing/2014/main" id="{7EE6BED5-3D20-12F9-DE0C-43A29F92598E}"/>
              </a:ext>
            </a:extLst>
          </p:cNvPr>
          <p:cNvSpPr txBox="1">
            <a:spLocks/>
          </p:cNvSpPr>
          <p:nvPr/>
        </p:nvSpPr>
        <p:spPr bwMode="auto">
          <a:xfrm>
            <a:off x="279400" y="179388"/>
            <a:ext cx="1057592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100" dirty="0">
                <a:solidFill>
                  <a:srgbClr val="DB6909"/>
                </a:solidFill>
                <a:latin typeface="Franklin Gothic Medium Cond (He"/>
              </a:rPr>
              <a:t>PILLAR 4: GOVERNANCE</a:t>
            </a:r>
            <a:endParaRPr lang="en-US" altLang="en-US" sz="3100" dirty="0">
              <a:solidFill>
                <a:srgbClr val="C45824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68613" name="TextBox 10">
            <a:extLst>
              <a:ext uri="{FF2B5EF4-FFF2-40B4-BE49-F238E27FC236}">
                <a16:creationId xmlns:a16="http://schemas.microsoft.com/office/drawing/2014/main" id="{C4089839-B502-4707-8D6F-8B05C5680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749300"/>
            <a:ext cx="7624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b="1" dirty="0"/>
              <a:t>Trips from Jakarta, April 2025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580543-160E-753B-B867-4FB85F96BD75}"/>
              </a:ext>
            </a:extLst>
          </p:cNvPr>
          <p:cNvSpPr/>
          <p:nvPr/>
        </p:nvSpPr>
        <p:spPr>
          <a:xfrm>
            <a:off x="9440863" y="1119188"/>
            <a:ext cx="2333625" cy="2235200"/>
          </a:xfrm>
          <a:prstGeom prst="rect">
            <a:avLst/>
          </a:prstGeom>
          <a:pattFill prst="dotGrid">
            <a:fgClr>
              <a:schemeClr val="accent2">
                <a:lumMod val="20000"/>
                <a:lumOff val="80000"/>
              </a:schemeClr>
            </a:fgClr>
            <a:bgClr>
              <a:sysClr val="window" lastClr="FFFFFF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1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6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: Rounded Corners 42">
            <a:extLst>
              <a:ext uri="{FF2B5EF4-FFF2-40B4-BE49-F238E27FC236}">
                <a16:creationId xmlns:a16="http://schemas.microsoft.com/office/drawing/2014/main" id="{75E4018F-1A55-5136-096D-42EEA5F6294D}"/>
              </a:ext>
            </a:extLst>
          </p:cNvPr>
          <p:cNvSpPr/>
          <p:nvPr/>
        </p:nvSpPr>
        <p:spPr>
          <a:xfrm>
            <a:off x="9620250" y="1166813"/>
            <a:ext cx="2035175" cy="349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1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6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: Rounded Corners 44">
            <a:extLst>
              <a:ext uri="{FF2B5EF4-FFF2-40B4-BE49-F238E27FC236}">
                <a16:creationId xmlns:a16="http://schemas.microsoft.com/office/drawing/2014/main" id="{BD578B0A-6E41-22A2-68D1-0AE4575BE6E5}"/>
              </a:ext>
            </a:extLst>
          </p:cNvPr>
          <p:cNvSpPr/>
          <p:nvPr/>
        </p:nvSpPr>
        <p:spPr>
          <a:xfrm>
            <a:off x="6091238" y="6305550"/>
            <a:ext cx="2035175" cy="349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1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6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617" name="TextBox 48">
            <a:extLst>
              <a:ext uri="{FF2B5EF4-FFF2-40B4-BE49-F238E27FC236}">
                <a16:creationId xmlns:a16="http://schemas.microsoft.com/office/drawing/2014/main" id="{1ECBA884-321C-B058-7FF2-171B31419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3563" y="1270000"/>
            <a:ext cx="248761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 dirty="0"/>
              <a:t>Eid al-Fitr 2025 falls at the end of March 2025, so the flow of domestic tourists traveling home for Eid will also be captured in April.</a:t>
            </a:r>
          </a:p>
          <a:p>
            <a:pPr algn="ctr" eaLnBrk="1" hangingPunct="1"/>
            <a:r>
              <a:rPr lang="en-GB" altLang="en-US" sz="1600" dirty="0"/>
              <a:t>This data on homecoming travel will help the government determine mode priorities, transportation capacity, and infrastructure needs in key travel corridors. This information can serve as the basis for cross-agency planning to create a more prepared and sustainable transportation system and public services.</a:t>
            </a:r>
            <a:endParaRPr lang="en-US" altLang="en-US" sz="1600" dirty="0">
              <a:solidFill>
                <a:srgbClr val="40404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A914D4-7F88-B6E7-A5F5-CB02E0AB8FA3}"/>
              </a:ext>
            </a:extLst>
          </p:cNvPr>
          <p:cNvSpPr/>
          <p:nvPr/>
        </p:nvSpPr>
        <p:spPr>
          <a:xfrm>
            <a:off x="10312400" y="1235075"/>
            <a:ext cx="1189038" cy="349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1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600" kern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655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EA8F5-3243-7321-600E-8EF6C2853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on the floor in a shop&#10;&#10;Description automatically generated">
            <a:extLst>
              <a:ext uri="{FF2B5EF4-FFF2-40B4-BE49-F238E27FC236}">
                <a16:creationId xmlns:a16="http://schemas.microsoft.com/office/drawing/2014/main" id="{8FC8258D-7715-5513-C2EC-38C7EC608B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1"/>
          <a:stretch/>
        </p:blipFill>
        <p:spPr>
          <a:xfrm>
            <a:off x="177" y="99"/>
            <a:ext cx="8315719" cy="68578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B695F8-059F-F5FB-EB44-55F6FF33316A}"/>
              </a:ext>
            </a:extLst>
          </p:cNvPr>
          <p:cNvSpPr/>
          <p:nvPr/>
        </p:nvSpPr>
        <p:spPr>
          <a:xfrm rot="16200000">
            <a:off x="1370739" y="-892956"/>
            <a:ext cx="6857802" cy="8643912"/>
          </a:xfrm>
          <a:prstGeom prst="rect">
            <a:avLst/>
          </a:prstGeom>
          <a:gradFill>
            <a:gsLst>
              <a:gs pos="77000">
                <a:srgbClr val="FFFFFF"/>
              </a:gs>
              <a:gs pos="0">
                <a:sysClr val="window" lastClr="FFFFFF">
                  <a:alpha val="0"/>
                </a:sysClr>
              </a:gs>
              <a:gs pos="37000">
                <a:sysClr val="window" lastClr="FFFFFF">
                  <a:alpha val="40000"/>
                </a:sysClr>
              </a:gs>
              <a:gs pos="100000">
                <a:sysClr val="window" lastClr="FFFFFF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6451650-8D8F-2818-1E20-B053614E9335}"/>
              </a:ext>
            </a:extLst>
          </p:cNvPr>
          <p:cNvGrpSpPr/>
          <p:nvPr/>
        </p:nvGrpSpPr>
        <p:grpSpPr>
          <a:xfrm>
            <a:off x="6043706" y="99"/>
            <a:ext cx="6786873" cy="2641518"/>
            <a:chOff x="4371049" y="0"/>
            <a:chExt cx="7820951" cy="3043997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E8857D78-B415-A9E5-8326-29FE52139B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25807" b="48438"/>
            <a:stretch/>
          </p:blipFill>
          <p:spPr>
            <a:xfrm flipV="1">
              <a:off x="4371049" y="15152"/>
              <a:ext cx="1704975" cy="294387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5D06321F-69A7-DFE1-A706-E706EE3753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18525"/>
            <a:stretch/>
          </p:blipFill>
          <p:spPr>
            <a:xfrm>
              <a:off x="9643632" y="0"/>
              <a:ext cx="2548368" cy="3043997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8CB6593B-AAFA-DDE1-2E15-248F25119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17898" y="17852"/>
              <a:ext cx="1704975" cy="1143000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CABD9AF6-A0DF-BC58-E439-410BE31662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t="23942"/>
            <a:stretch/>
          </p:blipFill>
          <p:spPr>
            <a:xfrm flipH="1">
              <a:off x="6128143" y="18256"/>
              <a:ext cx="1733550" cy="898324"/>
            </a:xfrm>
            <a:prstGeom prst="rect">
              <a:avLst/>
            </a:prstGeom>
          </p:spPr>
        </p:pic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8A58B41C-C9C9-E0F2-BD9B-CF57EC64BB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7" y="4095383"/>
            <a:ext cx="3789377" cy="2762520"/>
          </a:xfrm>
          <a:prstGeom prst="rect">
            <a:avLst/>
          </a:prstGeom>
        </p:spPr>
      </p:pic>
      <p:sp>
        <p:nvSpPr>
          <p:cNvPr id="18" name="TextBox 3">
            <a:extLst>
              <a:ext uri="{FF2B5EF4-FFF2-40B4-BE49-F238E27FC236}">
                <a16:creationId xmlns:a16="http://schemas.microsoft.com/office/drawing/2014/main" id="{7233B72D-0D58-0DC8-FE50-7148CD5416BD}"/>
              </a:ext>
            </a:extLst>
          </p:cNvPr>
          <p:cNvSpPr txBox="1"/>
          <p:nvPr/>
        </p:nvSpPr>
        <p:spPr>
          <a:xfrm>
            <a:off x="6510436" y="2743274"/>
            <a:ext cx="5066481" cy="11497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9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>
                <a:ln>
                  <a:noFill/>
                </a:ln>
                <a:solidFill>
                  <a:srgbClr val="F79039"/>
                </a:solidFill>
                <a:effectLst/>
                <a:uLnTx/>
                <a:uFillTx/>
                <a:latin typeface="Poppins ExtraBold" panose="00000900000000000000" pitchFamily="2" charset="0"/>
                <a:ea typeface="+mn-ea"/>
                <a:cs typeface="Poppins ExtraBold" panose="00000900000000000000" pitchFamily="2" charset="0"/>
              </a:rPr>
              <a:t>SENSUS EKONOMI 2026</a:t>
            </a:r>
            <a:r>
              <a:rPr kumimoji="0" lang="en-US" sz="3599" b="0" i="0" u="none" strike="noStrike" kern="1200" cap="none" spc="0" normalizeH="0" baseline="0" noProof="0">
                <a:ln>
                  <a:noFill/>
                </a:ln>
                <a:solidFill>
                  <a:srgbClr val="C45824"/>
                </a:solidFill>
                <a:effectLst/>
                <a:uLnTx/>
                <a:uFillTx/>
                <a:latin typeface="Poppins ExtraBold" panose="00000900000000000000" pitchFamily="2" charset="0"/>
                <a:ea typeface="+mn-ea"/>
                <a:cs typeface="Poppins ExtraBold" panose="00000900000000000000" pitchFamily="2" charset="0"/>
              </a:rPr>
              <a:t> </a:t>
            </a:r>
            <a:r>
              <a:rPr kumimoji="0" lang="en-US" sz="3999" b="0" i="0" u="none" strike="noStrike" kern="1200" cap="none" spc="0" normalizeH="0" baseline="0" noProof="0">
                <a:ln>
                  <a:noFill/>
                </a:ln>
                <a:solidFill>
                  <a:srgbClr val="C45824"/>
                </a:solidFill>
                <a:effectLst/>
                <a:uLnTx/>
                <a:uFillTx/>
                <a:latin typeface="Poppins ExtraBold" panose="00000900000000000000" pitchFamily="2" charset="0"/>
                <a:ea typeface="+mn-ea"/>
                <a:cs typeface="Poppins ExtraBold" panose="00000900000000000000" pitchFamily="2" charset="0"/>
              </a:rPr>
              <a:t>MILIK INDONESIA</a:t>
            </a: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srgbClr val="C45824"/>
              </a:solidFill>
              <a:effectLst/>
              <a:uLnTx/>
              <a:uFillTx/>
              <a:latin typeface="Poppins ExtraBold" panose="00000900000000000000" pitchFamily="2" charset="0"/>
              <a:ea typeface="+mn-ea"/>
              <a:cs typeface="Poppins ExtraBold" panose="00000900000000000000" pitchFamily="2" charset="0"/>
            </a:endParaRPr>
          </a:p>
        </p:txBody>
      </p:sp>
      <p:pic>
        <p:nvPicPr>
          <p:cNvPr id="20" name="Picture 19" descr="A yellow and black striped ribbon&#10;&#10;Description automatically generated">
            <a:extLst>
              <a:ext uri="{FF2B5EF4-FFF2-40B4-BE49-F238E27FC236}">
                <a16:creationId xmlns:a16="http://schemas.microsoft.com/office/drawing/2014/main" id="{134145EC-BE07-5E3A-24ED-C2AB9D4009C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4133">
            <a:off x="9586029" y="4053055"/>
            <a:ext cx="3484228" cy="348422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0FB69E-28E4-2068-D6BB-78A29DB3CE80}"/>
              </a:ext>
            </a:extLst>
          </p:cNvPr>
          <p:cNvSpPr/>
          <p:nvPr/>
        </p:nvSpPr>
        <p:spPr>
          <a:xfrm>
            <a:off x="5781049" y="6063223"/>
            <a:ext cx="6410775" cy="48599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EBD26"/>
              </a:gs>
              <a:gs pos="37000">
                <a:srgbClr val="FEBD26">
                  <a:alpha val="42000"/>
                </a:srgbClr>
              </a:gs>
              <a:gs pos="100000">
                <a:srgbClr val="FEBD26">
                  <a:alpha val="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943BA-D02D-10C4-BD7F-65234B1F012E}"/>
              </a:ext>
            </a:extLst>
          </p:cNvPr>
          <p:cNvSpPr txBox="1">
            <a:spLocks/>
          </p:cNvSpPr>
          <p:nvPr/>
        </p:nvSpPr>
        <p:spPr>
          <a:xfrm>
            <a:off x="6147996" y="6067681"/>
            <a:ext cx="5084716" cy="480357"/>
          </a:xfrm>
          <a:prstGeom prst="rect">
            <a:avLst/>
          </a:prstGeom>
          <a:ln>
            <a:noFill/>
          </a:ln>
        </p:spPr>
        <p:txBody>
          <a:bodyPr vert="horz" lIns="91437" tIns="45719" rIns="91437" bIns="45719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0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458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#MencatatEkonomiIndonesia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C45824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EF4D93-3437-8624-129B-A138E29BBCA7}"/>
              </a:ext>
            </a:extLst>
          </p:cNvPr>
          <p:cNvSpPr/>
          <p:nvPr/>
        </p:nvSpPr>
        <p:spPr>
          <a:xfrm>
            <a:off x="6569291" y="3829028"/>
            <a:ext cx="5135065" cy="1144631"/>
          </a:xfrm>
          <a:prstGeom prst="rect">
            <a:avLst/>
          </a:prstGeom>
        </p:spPr>
        <p:txBody>
          <a:bodyPr wrap="square" lIns="91416" tIns="45708" rIns="91416" bIns="45708" anchor="t">
            <a:spAutoFit/>
          </a:bodyPr>
          <a:lstStyle/>
          <a:p>
            <a:pPr marL="0" marR="0" lvl="0" indent="0" algn="l" defTabSz="913761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799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Bersama kita kawal pelaksanaan </a:t>
            </a:r>
            <a:r>
              <a:rPr kumimoji="0" lang="sv-SE" sz="1999" b="1" i="0" u="none" strike="noStrike" kern="1200" cap="none" spc="0" normalizeH="0" baseline="0" noProof="0">
                <a:ln>
                  <a:noFill/>
                </a:ln>
                <a:solidFill>
                  <a:srgbClr val="C45824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SENSUS EKONOMI 2026</a:t>
            </a:r>
            <a:r>
              <a:rPr kumimoji="0" lang="sv-SE" sz="1799" b="1" i="0" u="none" strike="noStrike" kern="1200" cap="none" spc="0" normalizeH="0" baseline="0" noProof="0">
                <a:ln>
                  <a:noFill/>
                </a:ln>
                <a:solidFill>
                  <a:srgbClr val="C45824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sv-SE" sz="1799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untuk mewujudkan </a:t>
            </a:r>
            <a:r>
              <a:rPr kumimoji="0" lang="sv-SE" sz="1799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kemandirian perekonomian Indonesia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E02F203E-CE79-1E2E-AD18-668AB4AF903E}"/>
              </a:ext>
            </a:extLst>
          </p:cNvPr>
          <p:cNvSpPr txBox="1"/>
          <p:nvPr/>
        </p:nvSpPr>
        <p:spPr>
          <a:xfrm>
            <a:off x="6510436" y="1062831"/>
            <a:ext cx="5366920" cy="1001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1088175" rtl="0" eaLnBrk="1" fontAlgn="auto" latinLnBrk="0" hangingPunct="1">
              <a:lnSpc>
                <a:spcPts val="83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99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Poppins Ultra-Bold"/>
                <a:cs typeface="Poppins" panose="00000500000000000000" pitchFamily="2" charset="0"/>
                <a:sym typeface="Poppins Ultra-Bold"/>
              </a:rPr>
              <a:t>Thank You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A00BFF2C-5C24-C7AD-996B-0D7758511DB6}"/>
              </a:ext>
            </a:extLst>
          </p:cNvPr>
          <p:cNvGrpSpPr/>
          <p:nvPr/>
        </p:nvGrpSpPr>
        <p:grpSpPr>
          <a:xfrm>
            <a:off x="6662564" y="5121403"/>
            <a:ext cx="4570148" cy="794075"/>
            <a:chOff x="6801325" y="5621876"/>
            <a:chExt cx="4570148" cy="794075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3A759418-94E1-2D12-D916-18B5671C4C2B}"/>
                </a:ext>
              </a:extLst>
            </p:cNvPr>
            <p:cNvGrpSpPr/>
            <p:nvPr/>
          </p:nvGrpSpPr>
          <p:grpSpPr>
            <a:xfrm>
              <a:off x="6801325" y="5621876"/>
              <a:ext cx="4570148" cy="794075"/>
              <a:chOff x="6847491" y="5389297"/>
              <a:chExt cx="4570148" cy="794075"/>
            </a:xfrm>
          </p:grpSpPr>
          <p:sp>
            <p:nvSpPr>
              <p:cNvPr id="138" name="Google Shape;386;p10">
                <a:extLst>
                  <a:ext uri="{FF2B5EF4-FFF2-40B4-BE49-F238E27FC236}">
                    <a16:creationId xmlns:a16="http://schemas.microsoft.com/office/drawing/2014/main" id="{5A1CC061-0AF1-58F4-E896-44C9F2B31EB1}"/>
                  </a:ext>
                </a:extLst>
              </p:cNvPr>
              <p:cNvSpPr txBox="1"/>
              <p:nvPr/>
            </p:nvSpPr>
            <p:spPr>
              <a:xfrm>
                <a:off x="7600919" y="5423355"/>
                <a:ext cx="2084924" cy="4923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1" tIns="45688" rIns="91401" bIns="45688" anchor="t" anchorCtr="0">
                <a:spAutoFit/>
              </a:bodyPr>
              <a:lstStyle/>
              <a:p>
                <a:pPr marL="0" marR="0" lvl="0" indent="0" algn="l" defTabSz="10881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fi-FI" sz="1400" b="1" i="1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rPr>
                  <a:t>Landing </a:t>
                </a:r>
                <a:r>
                  <a:rPr kumimoji="0" lang="fi-FI" sz="14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rPr>
                  <a:t>Page</a:t>
                </a:r>
              </a:p>
              <a:p>
                <a:pPr marL="0" marR="0" lvl="0" indent="0" algn="l" defTabSz="10881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fi-FI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E97132"/>
                    </a:solidFill>
                    <a:effectLst/>
                    <a:uLnTx/>
                    <a:uFillTx/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rPr>
                  <a:t>Sensus Ekonomi 2026</a:t>
                </a:r>
              </a:p>
            </p:txBody>
          </p:sp>
          <p:pic>
            <p:nvPicPr>
              <p:cNvPr id="139" name="Picture 138" descr="A qr code on a white background&#10;&#10;AI-generated content may be incorrect.">
                <a:extLst>
                  <a:ext uri="{FF2B5EF4-FFF2-40B4-BE49-F238E27FC236}">
                    <a16:creationId xmlns:a16="http://schemas.microsoft.com/office/drawing/2014/main" id="{9507FF53-6FB4-710B-2B47-5885459EC8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7491" y="5389297"/>
                <a:ext cx="794075" cy="794075"/>
              </a:xfrm>
              <a:prstGeom prst="rect">
                <a:avLst/>
              </a:prstGeom>
            </p:spPr>
          </p:pic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C056841-B5A1-3360-88B2-CABEF8C77C7E}"/>
                  </a:ext>
                </a:extLst>
              </p:cNvPr>
              <p:cNvSpPr txBox="1"/>
              <p:nvPr/>
            </p:nvSpPr>
            <p:spPr>
              <a:xfrm>
                <a:off x="7600919" y="5872350"/>
                <a:ext cx="381672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D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https://sensus.bps.go.id/se2026/</a:t>
                </a: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94DA62F5-385D-3118-6554-E2CA1C3D5FFC}"/>
                </a:ext>
              </a:extLst>
            </p:cNvPr>
            <p:cNvGrpSpPr/>
            <p:nvPr/>
          </p:nvGrpSpPr>
          <p:grpSpPr>
            <a:xfrm>
              <a:off x="6837184" y="5674647"/>
              <a:ext cx="101817" cy="86855"/>
              <a:chOff x="2566220" y="644665"/>
              <a:chExt cx="101817" cy="86855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52D8CA23-1EA2-EE04-ABA4-D47F316182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71750" y="644665"/>
                <a:ext cx="0" cy="8685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89DFDA4C-3F45-E083-114F-863B903176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66220" y="644665"/>
                <a:ext cx="101817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77C235E6-814C-2EEA-2F5B-3A761FDAD373}"/>
                </a:ext>
              </a:extLst>
            </p:cNvPr>
            <p:cNvGrpSpPr/>
            <p:nvPr/>
          </p:nvGrpSpPr>
          <p:grpSpPr>
            <a:xfrm rot="5400000">
              <a:off x="7460417" y="5682128"/>
              <a:ext cx="101817" cy="86855"/>
              <a:chOff x="2566220" y="644665"/>
              <a:chExt cx="101817" cy="86855"/>
            </a:xfrm>
          </p:grpSpPr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56A548D1-E59C-8257-5721-60FC07960C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71750" y="644665"/>
                <a:ext cx="0" cy="8685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EC49E119-6C1F-C01E-4BB4-0EE1C72327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66220" y="644665"/>
                <a:ext cx="101817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04DF78A1-AE9B-84D3-C30C-FE1573239E0F}"/>
                </a:ext>
              </a:extLst>
            </p:cNvPr>
            <p:cNvGrpSpPr/>
            <p:nvPr/>
          </p:nvGrpSpPr>
          <p:grpSpPr>
            <a:xfrm rot="16200000">
              <a:off x="6837183" y="6270707"/>
              <a:ext cx="101817" cy="86855"/>
              <a:chOff x="2566220" y="644665"/>
              <a:chExt cx="101817" cy="86855"/>
            </a:xfrm>
          </p:grpSpPr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358630B8-F030-E3FB-8E8B-FE724458BB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71750" y="644665"/>
                <a:ext cx="0" cy="8685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6555090C-E979-5C68-E856-6F72053282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66220" y="644665"/>
                <a:ext cx="101817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BE284DD6-D344-24CC-DBAE-982954827DB0}"/>
                </a:ext>
              </a:extLst>
            </p:cNvPr>
            <p:cNvGrpSpPr/>
            <p:nvPr/>
          </p:nvGrpSpPr>
          <p:grpSpPr>
            <a:xfrm rot="10800000">
              <a:off x="7451190" y="6279299"/>
              <a:ext cx="101817" cy="86855"/>
              <a:chOff x="2566220" y="644665"/>
              <a:chExt cx="101817" cy="86855"/>
            </a:xfrm>
          </p:grpSpPr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84C21490-A1CC-EB04-4657-5C58AE2A04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71750" y="644665"/>
                <a:ext cx="0" cy="8685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F017AF4B-8E4B-AF91-0C73-FAD7D49E1C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66220" y="644665"/>
                <a:ext cx="101817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15" name="Google Shape;18;p33">
            <a:extLst>
              <a:ext uri="{FF2B5EF4-FFF2-40B4-BE49-F238E27FC236}">
                <a16:creationId xmlns:a16="http://schemas.microsoft.com/office/drawing/2014/main" id="{C6220A8B-5178-6D11-717E-390B08162DF5}"/>
              </a:ext>
            </a:extLst>
          </p:cNvPr>
          <p:cNvSpPr/>
          <p:nvPr/>
        </p:nvSpPr>
        <p:spPr>
          <a:xfrm>
            <a:off x="184678" y="243721"/>
            <a:ext cx="3913815" cy="57585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2" tIns="45699" rIns="91422" bIns="45699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6"/>
              <a:buFontTx/>
              <a:buNone/>
              <a:tabLst/>
              <a:defRPr/>
            </a:pPr>
            <a:endParaRPr kumimoji="0" sz="23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CEC37D71-483F-39A2-72EF-A915F4F20D8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2694825" y="297707"/>
            <a:ext cx="1169695" cy="46787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383CB96-AEB6-D858-E149-7F948D1F96E0}"/>
              </a:ext>
            </a:extLst>
          </p:cNvPr>
          <p:cNvGrpSpPr>
            <a:grpSpLocks noChangeAspect="1"/>
          </p:cNvGrpSpPr>
          <p:nvPr/>
        </p:nvGrpSpPr>
        <p:grpSpPr>
          <a:xfrm>
            <a:off x="258119" y="301401"/>
            <a:ext cx="2433415" cy="460490"/>
            <a:chOff x="89771" y="2007276"/>
            <a:chExt cx="2857363" cy="540716"/>
          </a:xfrm>
        </p:grpSpPr>
        <p:pic>
          <p:nvPicPr>
            <p:cNvPr id="21" name="Picture 20" descr="A black background with blue text&#10;&#10;Description automatically generated">
              <a:extLst>
                <a:ext uri="{FF2B5EF4-FFF2-40B4-BE49-F238E27FC236}">
                  <a16:creationId xmlns:a16="http://schemas.microsoft.com/office/drawing/2014/main" id="{6133D38F-8C1D-D78D-7ABD-605C95798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t="22185" r="72326" b="22185"/>
            <a:stretch/>
          </p:blipFill>
          <p:spPr>
            <a:xfrm>
              <a:off x="89771" y="2007276"/>
              <a:ext cx="794149" cy="540716"/>
            </a:xfrm>
            <a:prstGeom prst="rect">
              <a:avLst/>
            </a:prstGeom>
          </p:spPr>
        </p:pic>
        <p:pic>
          <p:nvPicPr>
            <p:cNvPr id="22" name="Picture 21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15920533-679E-7C96-B4C8-7FFAE223B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rcRect l="28396" t="22185" r="430" b="22186"/>
            <a:stretch/>
          </p:blipFill>
          <p:spPr>
            <a:xfrm>
              <a:off x="904616" y="2007276"/>
              <a:ext cx="2042518" cy="540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578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D022E-538E-5042-95FA-EE2BDB8E6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7533" y="1982445"/>
            <a:ext cx="109574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Mobile Positioning Data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Digital Survey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Passenger Exit Survey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administrative from the Ministry of Immigration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3004E2-BCB4-CDCB-95BD-00997FDBB9AA}"/>
              </a:ext>
            </a:extLst>
          </p:cNvPr>
          <p:cNvGrpSpPr/>
          <p:nvPr/>
        </p:nvGrpSpPr>
        <p:grpSpPr>
          <a:xfrm>
            <a:off x="337533" y="1374603"/>
            <a:ext cx="2924327" cy="461665"/>
            <a:chOff x="337533" y="1374603"/>
            <a:chExt cx="2924327" cy="461665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B6080C5C-33C1-25DB-695A-DAFA1AB0B462}"/>
                </a:ext>
              </a:extLst>
            </p:cNvPr>
            <p:cNvSpPr/>
            <p:nvPr/>
          </p:nvSpPr>
          <p:spPr>
            <a:xfrm>
              <a:off x="337533" y="1374603"/>
              <a:ext cx="2924327" cy="46166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798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6057" y="1396388"/>
              <a:ext cx="15969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Calibri"/>
                </a:rPr>
                <a:t>Demand Side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37533" y="4819625"/>
            <a:ext cx="112361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Accommodation services survey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Survey on restaurant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Tourist Attractions survey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A383612-530D-9615-1954-194A6F4ECF30}"/>
              </a:ext>
            </a:extLst>
          </p:cNvPr>
          <p:cNvSpPr txBox="1">
            <a:spLocks/>
          </p:cNvSpPr>
          <p:nvPr/>
        </p:nvSpPr>
        <p:spPr>
          <a:xfrm>
            <a:off x="281777" y="262701"/>
            <a:ext cx="10033000" cy="532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2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2"/>
                </a:solidFill>
              </a:rPr>
              <a:t>DATA SOURCES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07F5D5-D2D6-8BEE-C14A-AD4C73ACA8BF}"/>
              </a:ext>
            </a:extLst>
          </p:cNvPr>
          <p:cNvGrpSpPr/>
          <p:nvPr/>
        </p:nvGrpSpPr>
        <p:grpSpPr>
          <a:xfrm>
            <a:off x="337533" y="4128251"/>
            <a:ext cx="2924327" cy="461665"/>
            <a:chOff x="337533" y="1374603"/>
            <a:chExt cx="2924327" cy="461665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097E4C28-AA8F-0966-0DCD-B5D0C8C6F189}"/>
                </a:ext>
              </a:extLst>
            </p:cNvPr>
            <p:cNvSpPr/>
            <p:nvPr/>
          </p:nvSpPr>
          <p:spPr>
            <a:xfrm>
              <a:off x="337533" y="1374603"/>
              <a:ext cx="2924327" cy="46166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798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39F5C8-4CA0-591B-399E-5C3AE40D747C}"/>
                </a:ext>
              </a:extLst>
            </p:cNvPr>
            <p:cNvSpPr/>
            <p:nvPr/>
          </p:nvSpPr>
          <p:spPr>
            <a:xfrm>
              <a:off x="566057" y="1396388"/>
              <a:ext cx="141417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Supply Side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1622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5E5AA-23AF-D243-24C5-C78A77644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CA047B9-90F4-EA10-48DC-A8D7FD9BC90B}"/>
              </a:ext>
            </a:extLst>
          </p:cNvPr>
          <p:cNvSpPr/>
          <p:nvPr/>
        </p:nvSpPr>
        <p:spPr>
          <a:xfrm>
            <a:off x="337533" y="1982445"/>
            <a:ext cx="109574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Number of foreign tourist visit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Number of domestic tourist trip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FF14BB2-B143-5F49-9AA3-7B843C10D16D}"/>
              </a:ext>
            </a:extLst>
          </p:cNvPr>
          <p:cNvGrpSpPr/>
          <p:nvPr/>
        </p:nvGrpSpPr>
        <p:grpSpPr>
          <a:xfrm>
            <a:off x="337533" y="1374603"/>
            <a:ext cx="2924327" cy="461665"/>
            <a:chOff x="337533" y="1374603"/>
            <a:chExt cx="2924327" cy="461665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993472CD-F0FD-BC07-C912-F8D6EE5BECC6}"/>
                </a:ext>
              </a:extLst>
            </p:cNvPr>
            <p:cNvSpPr/>
            <p:nvPr/>
          </p:nvSpPr>
          <p:spPr>
            <a:xfrm>
              <a:off x="337533" y="1374603"/>
              <a:ext cx="2924327" cy="46166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798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195D69-FD8B-14E7-C39C-221A981D853E}"/>
                </a:ext>
              </a:extLst>
            </p:cNvPr>
            <p:cNvSpPr/>
            <p:nvPr/>
          </p:nvSpPr>
          <p:spPr>
            <a:xfrm>
              <a:off x="566057" y="1396388"/>
              <a:ext cx="154580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Visitor Flows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B6C8E0ED-1148-9DF9-315C-6E1AF48D8ABC}"/>
              </a:ext>
            </a:extLst>
          </p:cNvPr>
          <p:cNvSpPr/>
          <p:nvPr/>
        </p:nvSpPr>
        <p:spPr>
          <a:xfrm>
            <a:off x="337533" y="4819625"/>
            <a:ext cx="112361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Average expenditure per visit of foreign tourist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Average expenditure per trip of domestic trip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 of expenditure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07B333-BBE0-892C-D4E3-DC0881DCEE69}"/>
              </a:ext>
            </a:extLst>
          </p:cNvPr>
          <p:cNvSpPr txBox="1">
            <a:spLocks/>
          </p:cNvSpPr>
          <p:nvPr/>
        </p:nvSpPr>
        <p:spPr>
          <a:xfrm>
            <a:off x="281777" y="262701"/>
            <a:ext cx="10033000" cy="532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2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2"/>
                </a:solidFill>
              </a:rPr>
              <a:t>Economic Dimension: Demand side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024E25F-B183-2A78-C6C6-65D604662931}"/>
              </a:ext>
            </a:extLst>
          </p:cNvPr>
          <p:cNvGrpSpPr/>
          <p:nvPr/>
        </p:nvGrpSpPr>
        <p:grpSpPr>
          <a:xfrm>
            <a:off x="337533" y="4128251"/>
            <a:ext cx="2924327" cy="461665"/>
            <a:chOff x="337533" y="1374603"/>
            <a:chExt cx="2924327" cy="461665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5BE57D3E-471E-F394-1D87-20ADE3D463B8}"/>
                </a:ext>
              </a:extLst>
            </p:cNvPr>
            <p:cNvSpPr/>
            <p:nvPr/>
          </p:nvSpPr>
          <p:spPr>
            <a:xfrm>
              <a:off x="337533" y="1374603"/>
              <a:ext cx="2924327" cy="46166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798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D65D8B-7AB1-964B-4863-F7291DC8783F}"/>
                </a:ext>
              </a:extLst>
            </p:cNvPr>
            <p:cNvSpPr/>
            <p:nvPr/>
          </p:nvSpPr>
          <p:spPr>
            <a:xfrm>
              <a:off x="566057" y="1396388"/>
              <a:ext cx="236083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Tourists Expenditure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0723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B10FB-02C7-F629-ABC0-431801053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CEA19A-C423-D96C-1734-5D802DAC8CF8}"/>
              </a:ext>
            </a:extLst>
          </p:cNvPr>
          <p:cNvSpPr/>
          <p:nvPr/>
        </p:nvSpPr>
        <p:spPr>
          <a:xfrm>
            <a:off x="337533" y="1982445"/>
            <a:ext cx="109574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Accommodation services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Tourist attractions services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Food and Beverage services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21C6299-CDDD-C43B-0661-83757D0ADE0D}"/>
              </a:ext>
            </a:extLst>
          </p:cNvPr>
          <p:cNvGrpSpPr/>
          <p:nvPr/>
        </p:nvGrpSpPr>
        <p:grpSpPr>
          <a:xfrm>
            <a:off x="337532" y="1374603"/>
            <a:ext cx="3692207" cy="461665"/>
            <a:chOff x="337533" y="1374603"/>
            <a:chExt cx="3196388" cy="461665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C3426B4-A2D8-FA0C-E216-8608D2E480E9}"/>
                </a:ext>
              </a:extLst>
            </p:cNvPr>
            <p:cNvSpPr/>
            <p:nvPr/>
          </p:nvSpPr>
          <p:spPr>
            <a:xfrm>
              <a:off x="337533" y="1374603"/>
              <a:ext cx="2924327" cy="46166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798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7B95D55-81C0-7171-82F5-AC3B99E8DD4A}"/>
                </a:ext>
              </a:extLst>
            </p:cNvPr>
            <p:cNvSpPr/>
            <p:nvPr/>
          </p:nvSpPr>
          <p:spPr>
            <a:xfrm>
              <a:off x="566057" y="1396388"/>
              <a:ext cx="29678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Calibri"/>
                </a:rPr>
                <a:t>Economic Performance of 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D4F8E52-4448-90B4-A361-BF8819336A07}"/>
              </a:ext>
            </a:extLst>
          </p:cNvPr>
          <p:cNvSpPr/>
          <p:nvPr/>
        </p:nvSpPr>
        <p:spPr>
          <a:xfrm>
            <a:off x="421427" y="4096611"/>
            <a:ext cx="112361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Number of employment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can be disaggregate at Tourist destination priority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Note: the data does not illustrate the direct impact of visitor/tourist in businesses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327E417-0F72-98D6-2643-75EA11EC3E2F}"/>
              </a:ext>
            </a:extLst>
          </p:cNvPr>
          <p:cNvSpPr txBox="1">
            <a:spLocks/>
          </p:cNvSpPr>
          <p:nvPr/>
        </p:nvSpPr>
        <p:spPr>
          <a:xfrm>
            <a:off x="281777" y="262701"/>
            <a:ext cx="10033000" cy="532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2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2"/>
                </a:solidFill>
              </a:rPr>
              <a:t>Economic Dimension: Supply side</a:t>
            </a:r>
          </a:p>
        </p:txBody>
      </p:sp>
    </p:spTree>
    <p:extLst>
      <p:ext uri="{BB962C8B-B14F-4D97-AF65-F5344CB8AC3E}">
        <p14:creationId xmlns:p14="http://schemas.microsoft.com/office/powerpoint/2010/main" val="3657223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C34FE-31F4-9B0F-FD83-1FBA94332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B2C60DA-BB51-A012-8731-6D3DDCBD3DA9}"/>
              </a:ext>
            </a:extLst>
          </p:cNvPr>
          <p:cNvSpPr/>
          <p:nvPr/>
        </p:nvSpPr>
        <p:spPr>
          <a:xfrm>
            <a:off x="337533" y="1982445"/>
            <a:ext cx="109574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Foreign Tourist and Domestic Tourist</a:t>
            </a: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 dirty="0">
                <a:solidFill>
                  <a:srgbClr val="000000"/>
                </a:solidFill>
                <a:latin typeface="Calibri"/>
              </a:rPr>
              <a:t>   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Have you implemented ecofriendly principles during your visit, for instance: reduce plastic use, less energy consumption, use the garbage bin.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B8062D7-19EF-9C7D-B711-6E3EEFE8FC07}"/>
              </a:ext>
            </a:extLst>
          </p:cNvPr>
          <p:cNvGrpSpPr/>
          <p:nvPr/>
        </p:nvGrpSpPr>
        <p:grpSpPr>
          <a:xfrm>
            <a:off x="337533" y="1374603"/>
            <a:ext cx="2924327" cy="461665"/>
            <a:chOff x="337533" y="1374603"/>
            <a:chExt cx="2924327" cy="461665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511566AF-7C44-56D3-FF82-131FC03F39CD}"/>
                </a:ext>
              </a:extLst>
            </p:cNvPr>
            <p:cNvSpPr/>
            <p:nvPr/>
          </p:nvSpPr>
          <p:spPr>
            <a:xfrm>
              <a:off x="337533" y="1374603"/>
              <a:ext cx="2924327" cy="46166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798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957EE7B-401E-06B8-D3BF-4DF29967533E}"/>
                </a:ext>
              </a:extLst>
            </p:cNvPr>
            <p:cNvSpPr/>
            <p:nvPr/>
          </p:nvSpPr>
          <p:spPr>
            <a:xfrm>
              <a:off x="566057" y="1396388"/>
              <a:ext cx="87947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Visitor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5AFC930-3D82-DC0D-2572-3BF7C3F844A3}"/>
              </a:ext>
            </a:extLst>
          </p:cNvPr>
          <p:cNvSpPr/>
          <p:nvPr/>
        </p:nvSpPr>
        <p:spPr>
          <a:xfrm>
            <a:off x="337533" y="4819625"/>
            <a:ext cx="112361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Accommodation Service and tourism industry</a:t>
            </a:r>
          </a:p>
          <a:p>
            <a:pPr marL="523875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the business manage the waste and implemented the concept of reduce, recycle, reuse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D6BAE30-9D9A-DA91-F4F9-C97EC84E79B7}"/>
              </a:ext>
            </a:extLst>
          </p:cNvPr>
          <p:cNvSpPr txBox="1">
            <a:spLocks/>
          </p:cNvSpPr>
          <p:nvPr/>
        </p:nvSpPr>
        <p:spPr>
          <a:xfrm>
            <a:off x="281777" y="262701"/>
            <a:ext cx="10033000" cy="532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2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2"/>
                </a:solidFill>
              </a:rPr>
              <a:t>Environmental Dimension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A34DB45-5961-3F49-ED51-B574C1865C06}"/>
              </a:ext>
            </a:extLst>
          </p:cNvPr>
          <p:cNvGrpSpPr/>
          <p:nvPr/>
        </p:nvGrpSpPr>
        <p:grpSpPr>
          <a:xfrm>
            <a:off x="337533" y="4128251"/>
            <a:ext cx="2924327" cy="461665"/>
            <a:chOff x="337533" y="1374603"/>
            <a:chExt cx="2924327" cy="461665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529EB754-708C-2A5C-D17B-77FCC948D22D}"/>
                </a:ext>
              </a:extLst>
            </p:cNvPr>
            <p:cNvSpPr/>
            <p:nvPr/>
          </p:nvSpPr>
          <p:spPr>
            <a:xfrm>
              <a:off x="337533" y="1374603"/>
              <a:ext cx="2924327" cy="46166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798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8FD4180-E055-A849-57FE-C8CDA52AD2FA}"/>
                </a:ext>
              </a:extLst>
            </p:cNvPr>
            <p:cNvSpPr/>
            <p:nvPr/>
          </p:nvSpPr>
          <p:spPr>
            <a:xfrm>
              <a:off x="566057" y="1396388"/>
              <a:ext cx="11047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Business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1043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1E052-3BE6-F5BA-DD79-A194688F9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6070D1-093A-1C72-458D-499460B823C3}"/>
              </a:ext>
            </a:extLst>
          </p:cNvPr>
          <p:cNvSpPr/>
          <p:nvPr/>
        </p:nvSpPr>
        <p:spPr>
          <a:xfrm>
            <a:off x="337533" y="1982445"/>
            <a:ext cx="109574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Number of Domestic Trip and Number of visit for foreign tourist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of tourist and same day trip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Length of stay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4394A57-E308-55BE-2250-1C7E4A45863A}"/>
              </a:ext>
            </a:extLst>
          </p:cNvPr>
          <p:cNvGrpSpPr/>
          <p:nvPr/>
        </p:nvGrpSpPr>
        <p:grpSpPr>
          <a:xfrm>
            <a:off x="337532" y="1374603"/>
            <a:ext cx="5758467" cy="729671"/>
            <a:chOff x="337532" y="1374603"/>
            <a:chExt cx="5758467" cy="72967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17DFBD92-5EC8-97D8-AEA8-C1506F532A30}"/>
                </a:ext>
              </a:extLst>
            </p:cNvPr>
            <p:cNvSpPr/>
            <p:nvPr/>
          </p:nvSpPr>
          <p:spPr>
            <a:xfrm>
              <a:off x="337532" y="1374603"/>
              <a:ext cx="5758467" cy="46166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798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AC83EC3-292D-E058-1CAD-5B196904FEE9}"/>
                </a:ext>
              </a:extLst>
            </p:cNvPr>
            <p:cNvSpPr/>
            <p:nvPr/>
          </p:nvSpPr>
          <p:spPr>
            <a:xfrm>
              <a:off x="566057" y="1396388"/>
              <a:ext cx="535697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Visitor flow: Domestic tourist and Foreign Visitor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FD274C7-6AA5-1AD2-3EAB-8A5DBEFB0415}"/>
              </a:ext>
            </a:extLst>
          </p:cNvPr>
          <p:cNvSpPr/>
          <p:nvPr/>
        </p:nvSpPr>
        <p:spPr>
          <a:xfrm>
            <a:off x="337533" y="4819625"/>
            <a:ext cx="112361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Proportion of tourist by activity</a:t>
            </a:r>
          </a:p>
          <a:p>
            <a:pPr marL="3619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i.e. marine tourism, Culinary Tourism, wellness tourism, historical and cultural tourism etc.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066CE70-27A0-110C-B65B-C544FC7006BB}"/>
              </a:ext>
            </a:extLst>
          </p:cNvPr>
          <p:cNvSpPr txBox="1">
            <a:spLocks/>
          </p:cNvSpPr>
          <p:nvPr/>
        </p:nvSpPr>
        <p:spPr>
          <a:xfrm>
            <a:off x="281777" y="262701"/>
            <a:ext cx="10033000" cy="532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2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2"/>
                </a:solidFill>
              </a:rPr>
              <a:t>Social Dimension: Visitor (1)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316ECDA-53D5-E90A-219A-BB5FAF035934}"/>
              </a:ext>
            </a:extLst>
          </p:cNvPr>
          <p:cNvGrpSpPr/>
          <p:nvPr/>
        </p:nvGrpSpPr>
        <p:grpSpPr>
          <a:xfrm>
            <a:off x="337533" y="4128251"/>
            <a:ext cx="2924327" cy="461665"/>
            <a:chOff x="337533" y="1374603"/>
            <a:chExt cx="2924327" cy="461665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D2A9F71E-7D70-D476-FEA1-473FBD6F7F9D}"/>
                </a:ext>
              </a:extLst>
            </p:cNvPr>
            <p:cNvSpPr/>
            <p:nvPr/>
          </p:nvSpPr>
          <p:spPr>
            <a:xfrm>
              <a:off x="337533" y="1374603"/>
              <a:ext cx="2924327" cy="46166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798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B1EB748-BE98-14F5-31F0-48841AE6A3B7}"/>
                </a:ext>
              </a:extLst>
            </p:cNvPr>
            <p:cNvSpPr/>
            <p:nvPr/>
          </p:nvSpPr>
          <p:spPr>
            <a:xfrm>
              <a:off x="566057" y="1396388"/>
              <a:ext cx="22549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Calibri"/>
                </a:rPr>
                <a:t>Visitor Engagement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2566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DB97F-C528-28A6-D813-5610D0A14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0AC33EC-A2DB-386C-D829-E76DE9ECE3BC}"/>
              </a:ext>
            </a:extLst>
          </p:cNvPr>
          <p:cNvSpPr txBox="1">
            <a:spLocks/>
          </p:cNvSpPr>
          <p:nvPr/>
        </p:nvSpPr>
        <p:spPr>
          <a:xfrm>
            <a:off x="281777" y="262701"/>
            <a:ext cx="10033000" cy="532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2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2"/>
                </a:solidFill>
              </a:rPr>
              <a:t>Social Dimension: Visitor (2)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2A3DF1-8DBD-ACA3-92AB-2196DF01E658}"/>
              </a:ext>
            </a:extLst>
          </p:cNvPr>
          <p:cNvSpPr txBox="1">
            <a:spLocks/>
          </p:cNvSpPr>
          <p:nvPr/>
        </p:nvSpPr>
        <p:spPr>
          <a:xfrm>
            <a:off x="444796" y="1517281"/>
            <a:ext cx="10515600" cy="4351338"/>
          </a:xfrm>
          <a:prstGeom prst="rect">
            <a:avLst/>
          </a:prstGeom>
        </p:spPr>
        <p:txBody>
          <a:bodyPr/>
          <a:lstStyle>
            <a:lvl1pPr marL="228554" indent="-228554" algn="l" defTabSz="91421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62" indent="-228554" algn="l" defTabSz="9142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72" indent="-228554" algn="l" defTabSz="9142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80" indent="-228554" algn="l" defTabSz="9142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88" indent="-228554" algn="l" defTabSz="9142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97" indent="-228554" algn="l" defTabSz="9142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4" indent="-228554" algn="l" defTabSz="9142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2" indent="-228554" algn="l" defTabSz="9142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dirty="0"/>
              <a:t>Visitor Satisfaction</a:t>
            </a:r>
          </a:p>
          <a:p>
            <a:pPr lvl="1"/>
            <a:r>
              <a:rPr lang="en-ID" dirty="0"/>
              <a:t>Domestic Tourist</a:t>
            </a:r>
          </a:p>
          <a:p>
            <a:pPr lvl="2"/>
            <a:r>
              <a:rPr lang="en-ID" dirty="0"/>
              <a:t>Ask whether the visitor have positive experience and will revisit in the future?</a:t>
            </a:r>
          </a:p>
          <a:p>
            <a:pPr lvl="2"/>
            <a:r>
              <a:rPr lang="en-ID" dirty="0"/>
              <a:t>Visitor perspective after the trip (positive, neutral or negative)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n-ID" dirty="0"/>
          </a:p>
          <a:p>
            <a:pPr lvl="1"/>
            <a:r>
              <a:rPr lang="en-ID" dirty="0"/>
              <a:t>Foreign Tourist</a:t>
            </a:r>
          </a:p>
          <a:p>
            <a:pPr lvl="2"/>
            <a:r>
              <a:rPr lang="en-US" dirty="0"/>
              <a:t>What is your satisfaction score during visiting Indonesia?</a:t>
            </a:r>
            <a:br>
              <a:rPr lang="en-US" dirty="0"/>
            </a:br>
            <a:r>
              <a:rPr lang="en-US" dirty="0"/>
              <a:t>(1= very unsatisfied, 2= unsatisfied, 3=moderate, 4=satisfied, 5= Very Satisfied) </a:t>
            </a:r>
            <a:br>
              <a:rPr lang="en-US" dirty="0"/>
            </a:br>
            <a:endParaRPr lang="en-US" dirty="0"/>
          </a:p>
          <a:p>
            <a:pPr lvl="2"/>
            <a:r>
              <a:rPr lang="en-US" dirty="0"/>
              <a:t>Will you visit Indonesia again in the future?</a:t>
            </a:r>
            <a:br>
              <a:rPr lang="en-US" dirty="0"/>
            </a:br>
            <a:r>
              <a:rPr lang="en-US" dirty="0"/>
              <a:t>1. Yes 	2. No </a:t>
            </a:r>
            <a:br>
              <a:rPr lang="en-US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31038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CA301-D3AC-0419-9771-649FF69CA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2889D77-1913-DD8D-8A1F-2EB320C5D30B}"/>
              </a:ext>
            </a:extLst>
          </p:cNvPr>
          <p:cNvSpPr txBox="1">
            <a:spLocks/>
          </p:cNvSpPr>
          <p:nvPr/>
        </p:nvSpPr>
        <p:spPr>
          <a:xfrm>
            <a:off x="281777" y="262701"/>
            <a:ext cx="10033000" cy="532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2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2"/>
                </a:solidFill>
              </a:rPr>
              <a:t>Some Notes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FB96DD-8EB3-63E5-38B0-49141145266C}"/>
              </a:ext>
            </a:extLst>
          </p:cNvPr>
          <p:cNvSpPr txBox="1">
            <a:spLocks/>
          </p:cNvSpPr>
          <p:nvPr/>
        </p:nvSpPr>
        <p:spPr>
          <a:xfrm>
            <a:off x="508591" y="1793727"/>
            <a:ext cx="10515600" cy="4351338"/>
          </a:xfrm>
          <a:prstGeom prst="rect">
            <a:avLst/>
          </a:prstGeom>
        </p:spPr>
        <p:txBody>
          <a:bodyPr/>
          <a:lstStyle>
            <a:lvl1pPr marL="228554" indent="-228554" algn="l" defTabSz="91421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62" indent="-228554" algn="l" defTabSz="9142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72" indent="-228554" algn="l" defTabSz="9142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80" indent="-228554" algn="l" defTabSz="9142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88" indent="-228554" algn="l" defTabSz="9142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97" indent="-228554" algn="l" defTabSz="9142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4" indent="-228554" algn="l" defTabSz="9142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2" indent="-228554" algn="l" defTabSz="9142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Social Dimension: </a:t>
            </a:r>
          </a:p>
          <a:p>
            <a:pPr lvl="1"/>
            <a:r>
              <a:rPr lang="en-US" dirty="0"/>
              <a:t>Still lack of information on host communities, Tourism supplier and Government </a:t>
            </a:r>
          </a:p>
          <a:p>
            <a:pPr lvl="1"/>
            <a:r>
              <a:rPr lang="en-US" dirty="0"/>
              <a:t>Visitor satisfaction has not collected information in detailed of services such as accommodation services, food/beverages, tourist attraction (cleanliness, pollution </a:t>
            </a:r>
            <a:r>
              <a:rPr lang="en-US" dirty="0" err="1"/>
              <a:t>etc</a:t>
            </a:r>
            <a:r>
              <a:rPr lang="en-US" dirty="0"/>
              <a:t>), public services, </a:t>
            </a:r>
            <a:r>
              <a:rPr lang="en-US" dirty="0" err="1"/>
              <a:t>etc</a:t>
            </a:r>
            <a:endParaRPr lang="en-US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34719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1">
            <a:extLst>
              <a:ext uri="{FF2B5EF4-FFF2-40B4-BE49-F238E27FC236}">
                <a16:creationId xmlns:a16="http://schemas.microsoft.com/office/drawing/2014/main" id="{60C6BAD4-1E7D-D2D8-90C2-42E84F4D84C2}"/>
              </a:ext>
            </a:extLst>
          </p:cNvPr>
          <p:cNvGrpSpPr>
            <a:grpSpLocks/>
          </p:cNvGrpSpPr>
          <p:nvPr/>
        </p:nvGrpSpPr>
        <p:grpSpPr bwMode="auto">
          <a:xfrm>
            <a:off x="9128125" y="92075"/>
            <a:ext cx="2992438" cy="71438"/>
            <a:chOff x="6319024" y="3528548"/>
            <a:chExt cx="2992039" cy="72000"/>
          </a:xfrm>
        </p:grpSpPr>
        <p:sp>
          <p:nvSpPr>
            <p:cNvPr id="13" name="Rounded Rectangle 10">
              <a:extLst>
                <a:ext uri="{FF2B5EF4-FFF2-40B4-BE49-F238E27FC236}">
                  <a16:creationId xmlns:a16="http://schemas.microsoft.com/office/drawing/2014/main" id="{E3129173-E952-E78A-C51F-C4C35D999DA4}"/>
                </a:ext>
              </a:extLst>
            </p:cNvPr>
            <p:cNvSpPr/>
            <p:nvPr/>
          </p:nvSpPr>
          <p:spPr>
            <a:xfrm>
              <a:off x="6319024" y="3528548"/>
              <a:ext cx="2807914" cy="72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799">
                <a:solidFill>
                  <a:prstClr val="white"/>
                </a:solidFill>
              </a:endParaRPr>
            </a:p>
          </p:txBody>
        </p:sp>
        <p:sp>
          <p:nvSpPr>
            <p:cNvPr id="14" name="Rounded Rectangle 11">
              <a:extLst>
                <a:ext uri="{FF2B5EF4-FFF2-40B4-BE49-F238E27FC236}">
                  <a16:creationId xmlns:a16="http://schemas.microsoft.com/office/drawing/2014/main" id="{152D1A08-89DB-BEF1-E6EC-EB190E2192B6}"/>
                </a:ext>
              </a:extLst>
            </p:cNvPr>
            <p:cNvSpPr/>
            <p:nvPr/>
          </p:nvSpPr>
          <p:spPr>
            <a:xfrm>
              <a:off x="9166619" y="3528548"/>
              <a:ext cx="144444" cy="72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799">
                <a:solidFill>
                  <a:prstClr val="white"/>
                </a:solidFill>
              </a:endParaRPr>
            </a:p>
          </p:txBody>
        </p:sp>
      </p:grpSp>
      <p:grpSp>
        <p:nvGrpSpPr>
          <p:cNvPr id="48131" name="Group 15">
            <a:extLst>
              <a:ext uri="{FF2B5EF4-FFF2-40B4-BE49-F238E27FC236}">
                <a16:creationId xmlns:a16="http://schemas.microsoft.com/office/drawing/2014/main" id="{D0AB2C71-95D9-04E7-1488-0D75D484F031}"/>
              </a:ext>
            </a:extLst>
          </p:cNvPr>
          <p:cNvGrpSpPr>
            <a:grpSpLocks/>
          </p:cNvGrpSpPr>
          <p:nvPr/>
        </p:nvGrpSpPr>
        <p:grpSpPr bwMode="auto">
          <a:xfrm>
            <a:off x="9088438" y="107950"/>
            <a:ext cx="2990850" cy="71438"/>
            <a:chOff x="6319024" y="3528548"/>
            <a:chExt cx="2992039" cy="72000"/>
          </a:xfrm>
        </p:grpSpPr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DFAC73B0-9B20-7B2F-9836-725BF0AFDAB4}"/>
                </a:ext>
              </a:extLst>
            </p:cNvPr>
            <p:cNvSpPr/>
            <p:nvPr/>
          </p:nvSpPr>
          <p:spPr>
            <a:xfrm>
              <a:off x="6319024" y="3528548"/>
              <a:ext cx="2807816" cy="72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799">
                <a:solidFill>
                  <a:prstClr val="white"/>
                </a:solidFill>
              </a:endParaRPr>
            </a:p>
          </p:txBody>
        </p:sp>
        <p:sp>
          <p:nvSpPr>
            <p:cNvPr id="18" name="Rounded Rectangle 11">
              <a:extLst>
                <a:ext uri="{FF2B5EF4-FFF2-40B4-BE49-F238E27FC236}">
                  <a16:creationId xmlns:a16="http://schemas.microsoft.com/office/drawing/2014/main" id="{356962B0-591F-20E6-CC93-4A20ADC411FF}"/>
                </a:ext>
              </a:extLst>
            </p:cNvPr>
            <p:cNvSpPr/>
            <p:nvPr/>
          </p:nvSpPr>
          <p:spPr>
            <a:xfrm>
              <a:off x="9166543" y="3528548"/>
              <a:ext cx="144520" cy="72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799">
                <a:solidFill>
                  <a:prstClr val="white"/>
                </a:solidFill>
              </a:endParaRPr>
            </a:p>
          </p:txBody>
        </p:sp>
      </p:grpSp>
      <p:sp>
        <p:nvSpPr>
          <p:cNvPr id="48132" name="Title 2">
            <a:extLst>
              <a:ext uri="{FF2B5EF4-FFF2-40B4-BE49-F238E27FC236}">
                <a16:creationId xmlns:a16="http://schemas.microsoft.com/office/drawing/2014/main" id="{7EF2BC34-AA6C-9A91-443E-82E15AC4E3F6}"/>
              </a:ext>
            </a:extLst>
          </p:cNvPr>
          <p:cNvSpPr txBox="1">
            <a:spLocks/>
          </p:cNvSpPr>
          <p:nvPr/>
        </p:nvSpPr>
        <p:spPr bwMode="auto">
          <a:xfrm>
            <a:off x="201613" y="60325"/>
            <a:ext cx="100330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100" dirty="0">
                <a:solidFill>
                  <a:srgbClr val="DB6909"/>
                </a:solidFill>
                <a:latin typeface="Franklin Gothic Medium Cond (He"/>
              </a:rPr>
              <a:t>PILLAR 1: ECONOMY</a:t>
            </a:r>
            <a:endParaRPr lang="en-US" altLang="en-US" sz="3100" dirty="0">
              <a:solidFill>
                <a:srgbClr val="C45824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8133" name="Title 1">
            <a:extLst>
              <a:ext uri="{FF2B5EF4-FFF2-40B4-BE49-F238E27FC236}">
                <a16:creationId xmlns:a16="http://schemas.microsoft.com/office/drawing/2014/main" id="{3C880487-D942-ADC7-FCF0-A4D7600756ED}"/>
              </a:ext>
            </a:extLst>
          </p:cNvPr>
          <p:cNvSpPr txBox="1">
            <a:spLocks/>
          </p:cNvSpPr>
          <p:nvPr/>
        </p:nvSpPr>
        <p:spPr bwMode="auto">
          <a:xfrm>
            <a:off x="1546225" y="815975"/>
            <a:ext cx="77517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400">
                <a:solidFill>
                  <a:srgbClr val="FFFFFF"/>
                </a:solidFill>
                <a:latin typeface="Franklin Gothic Medium Cond" panose="020B0606030402020204" pitchFamily="34" charset="0"/>
              </a:rPr>
              <a:t>[JUDUL SLIDE SATU BARIS]</a:t>
            </a:r>
          </a:p>
        </p:txBody>
      </p:sp>
      <p:grpSp>
        <p:nvGrpSpPr>
          <p:cNvPr id="48134" name="Group 21">
            <a:extLst>
              <a:ext uri="{FF2B5EF4-FFF2-40B4-BE49-F238E27FC236}">
                <a16:creationId xmlns:a16="http://schemas.microsoft.com/office/drawing/2014/main" id="{240A9882-E3A4-C3C3-36FF-F51115D4CCA3}"/>
              </a:ext>
            </a:extLst>
          </p:cNvPr>
          <p:cNvGrpSpPr>
            <a:grpSpLocks/>
          </p:cNvGrpSpPr>
          <p:nvPr/>
        </p:nvGrpSpPr>
        <p:grpSpPr bwMode="auto">
          <a:xfrm>
            <a:off x="201613" y="1652588"/>
            <a:ext cx="9575800" cy="4691062"/>
            <a:chOff x="-55967" y="883991"/>
            <a:chExt cx="12058930" cy="5528819"/>
          </a:xfrm>
        </p:grpSpPr>
        <p:graphicFrame>
          <p:nvGraphicFramePr>
            <p:cNvPr id="48176" name="Chart 22">
              <a:extLst>
                <a:ext uri="{FF2B5EF4-FFF2-40B4-BE49-F238E27FC236}">
                  <a16:creationId xmlns:a16="http://schemas.microsoft.com/office/drawing/2014/main" id="{996EA229-2B7E-7731-D717-DA744B44401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-119937" y="824115"/>
            <a:ext cx="12186871" cy="56485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3" imgW="9687384" imgH="4804064" progId="Excel.Chart.8">
                    <p:embed/>
                  </p:oleObj>
                </mc:Choice>
                <mc:Fallback>
                  <p:oleObj name="Chart" r:id="rId3" imgW="9687384" imgH="4804064" progId="Excel.Chart.8">
                    <p:embed/>
                    <p:pic>
                      <p:nvPicPr>
                        <p:cNvPr id="48176" name="Chart 22">
                          <a:extLst>
                            <a:ext uri="{FF2B5EF4-FFF2-40B4-BE49-F238E27FC236}">
                              <a16:creationId xmlns:a16="http://schemas.microsoft.com/office/drawing/2014/main" id="{996EA229-2B7E-7731-D717-DA744B444011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19937" y="824115"/>
                          <a:ext cx="12186871" cy="56485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8177" name="Straight Connector 27">
              <a:extLst>
                <a:ext uri="{FF2B5EF4-FFF2-40B4-BE49-F238E27FC236}">
                  <a16:creationId xmlns:a16="http://schemas.microsoft.com/office/drawing/2014/main" id="{670E5956-1C63-CB68-7071-7589F4F9553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4698" y="4084719"/>
              <a:ext cx="0" cy="1357466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78" name="Straight Connector 28">
              <a:extLst>
                <a:ext uri="{FF2B5EF4-FFF2-40B4-BE49-F238E27FC236}">
                  <a16:creationId xmlns:a16="http://schemas.microsoft.com/office/drawing/2014/main" id="{CC825166-2EB1-5E2C-EA54-47139ADE770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68262" y="3594902"/>
              <a:ext cx="0" cy="186651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79" name="Straight Connector 32">
              <a:extLst>
                <a:ext uri="{FF2B5EF4-FFF2-40B4-BE49-F238E27FC236}">
                  <a16:creationId xmlns:a16="http://schemas.microsoft.com/office/drawing/2014/main" id="{311A1CD2-EBEE-A6FC-CFD6-1B974DED06B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06501" y="3069998"/>
              <a:ext cx="0" cy="2372187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80" name="Straight Connector 29">
              <a:extLst>
                <a:ext uri="{FF2B5EF4-FFF2-40B4-BE49-F238E27FC236}">
                  <a16:creationId xmlns:a16="http://schemas.microsoft.com/office/drawing/2014/main" id="{46D6CD3A-0581-AD53-CA1A-68FE612FCE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29233" y="2727253"/>
              <a:ext cx="0" cy="27149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211108E-F694-1745-821E-7695B8EF61BC}"/>
              </a:ext>
            </a:extLst>
          </p:cNvPr>
          <p:cNvSpPr txBox="1"/>
          <p:nvPr/>
        </p:nvSpPr>
        <p:spPr>
          <a:xfrm>
            <a:off x="396875" y="6213919"/>
            <a:ext cx="2466975" cy="2102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1088157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4" i="1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Source: Mobile Positioning Data (MPD)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4E4575-76D0-BD00-9F96-EFE422448389}"/>
              </a:ext>
            </a:extLst>
          </p:cNvPr>
          <p:cNvSpPr/>
          <p:nvPr/>
        </p:nvSpPr>
        <p:spPr>
          <a:xfrm>
            <a:off x="1263650" y="4130675"/>
            <a:ext cx="109538" cy="1403350"/>
          </a:xfrm>
          <a:prstGeom prst="rect">
            <a:avLst/>
          </a:prstGeom>
          <a:solidFill>
            <a:schemeClr val="accent6">
              <a:lumMod val="60000"/>
              <a:lumOff val="40000"/>
              <a:alpha val="52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a-ET" sz="140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0B7D13-C6CC-7391-90DA-5E98CB4BA057}"/>
              </a:ext>
            </a:extLst>
          </p:cNvPr>
          <p:cNvSpPr/>
          <p:nvPr/>
        </p:nvSpPr>
        <p:spPr>
          <a:xfrm>
            <a:off x="3190875" y="3508375"/>
            <a:ext cx="98425" cy="2014538"/>
          </a:xfrm>
          <a:prstGeom prst="rect">
            <a:avLst/>
          </a:prstGeom>
          <a:solidFill>
            <a:schemeClr val="accent6">
              <a:lumMod val="60000"/>
              <a:lumOff val="40000"/>
              <a:alpha val="52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a-ET" sz="1400">
              <a:solidFill>
                <a:prstClr val="whit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B48FA5-5CC7-D8BF-FDB2-BFB546BDF9B3}"/>
              </a:ext>
            </a:extLst>
          </p:cNvPr>
          <p:cNvSpPr/>
          <p:nvPr/>
        </p:nvSpPr>
        <p:spPr>
          <a:xfrm>
            <a:off x="6911975" y="2843213"/>
            <a:ext cx="85725" cy="2662237"/>
          </a:xfrm>
          <a:prstGeom prst="rect">
            <a:avLst/>
          </a:prstGeom>
          <a:solidFill>
            <a:schemeClr val="accent6">
              <a:lumMod val="60000"/>
              <a:lumOff val="40000"/>
              <a:alpha val="52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a-ET" sz="1400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669D87-1D0F-5CF9-24EC-5FFF78B6DE31}"/>
              </a:ext>
            </a:extLst>
          </p:cNvPr>
          <p:cNvSpPr/>
          <p:nvPr/>
        </p:nvSpPr>
        <p:spPr>
          <a:xfrm>
            <a:off x="4972050" y="3687763"/>
            <a:ext cx="98425" cy="1835150"/>
          </a:xfrm>
          <a:prstGeom prst="rect">
            <a:avLst/>
          </a:prstGeom>
          <a:solidFill>
            <a:schemeClr val="accent6">
              <a:lumMod val="60000"/>
              <a:lumOff val="40000"/>
              <a:alpha val="52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a-ET" sz="1400">
              <a:solidFill>
                <a:prstClr val="white"/>
              </a:solidFill>
            </a:endParaRPr>
          </a:p>
        </p:txBody>
      </p:sp>
      <p:sp>
        <p:nvSpPr>
          <p:cNvPr id="48140" name="TextBox 19">
            <a:extLst>
              <a:ext uri="{FF2B5EF4-FFF2-40B4-BE49-F238E27FC236}">
                <a16:creationId xmlns:a16="http://schemas.microsoft.com/office/drawing/2014/main" id="{7FD3BBD3-17A4-8611-E82D-C90F29623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3" y="5197475"/>
            <a:ext cx="1079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800" b="1">
                <a:solidFill>
                  <a:srgbClr val="000000"/>
                </a:solidFill>
              </a:rPr>
              <a:t>Idul Fitri: 12-13 Mei</a:t>
            </a:r>
            <a:endParaRPr lang="LID4096" altLang="en-US" sz="800" b="1">
              <a:solidFill>
                <a:srgbClr val="000000"/>
              </a:solidFill>
            </a:endParaRPr>
          </a:p>
        </p:txBody>
      </p:sp>
      <p:sp>
        <p:nvSpPr>
          <p:cNvPr id="48141" name="TextBox 20">
            <a:extLst>
              <a:ext uri="{FF2B5EF4-FFF2-40B4-BE49-F238E27FC236}">
                <a16:creationId xmlns:a16="http://schemas.microsoft.com/office/drawing/2014/main" id="{18608939-CD09-9DFE-04F6-C6FD4AD51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2438" y="5197475"/>
            <a:ext cx="9128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800" b="1">
                <a:solidFill>
                  <a:srgbClr val="000000"/>
                </a:solidFill>
              </a:rPr>
              <a:t>Idul Fitri: 1-2 Mei</a:t>
            </a:r>
            <a:endParaRPr lang="LID4096" altLang="en-US" sz="800" b="1">
              <a:solidFill>
                <a:srgbClr val="000000"/>
              </a:solidFill>
            </a:endParaRPr>
          </a:p>
        </p:txBody>
      </p:sp>
      <p:sp>
        <p:nvSpPr>
          <p:cNvPr id="48142" name="TextBox 23">
            <a:extLst>
              <a:ext uri="{FF2B5EF4-FFF2-40B4-BE49-F238E27FC236}">
                <a16:creationId xmlns:a16="http://schemas.microsoft.com/office/drawing/2014/main" id="{5B411A47-D29A-A605-34B4-95925A12F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0" y="5197475"/>
            <a:ext cx="11668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800" b="1">
                <a:solidFill>
                  <a:srgbClr val="000000"/>
                </a:solidFill>
              </a:rPr>
              <a:t>Idul Fitri: 21-22 April</a:t>
            </a:r>
            <a:endParaRPr lang="LID4096" altLang="en-US" sz="800" b="1">
              <a:solidFill>
                <a:srgbClr val="000000"/>
              </a:solidFill>
            </a:endParaRPr>
          </a:p>
        </p:txBody>
      </p:sp>
      <p:sp>
        <p:nvSpPr>
          <p:cNvPr id="48143" name="TextBox 24">
            <a:extLst>
              <a:ext uri="{FF2B5EF4-FFF2-40B4-BE49-F238E27FC236}">
                <a16:creationId xmlns:a16="http://schemas.microsoft.com/office/drawing/2014/main" id="{AFAA3DE0-28CC-8A9A-A42E-54D794ACF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5300" y="5172075"/>
            <a:ext cx="108108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800" b="1">
                <a:solidFill>
                  <a:srgbClr val="000000"/>
                </a:solidFill>
              </a:rPr>
              <a:t>Idul Fitri: 9-10 April</a:t>
            </a:r>
            <a:endParaRPr lang="LID4096" altLang="en-US" sz="800" b="1">
              <a:solidFill>
                <a:srgbClr val="00000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B199BE-D46A-CB49-9A96-33FB3EAFF07F}"/>
              </a:ext>
            </a:extLst>
          </p:cNvPr>
          <p:cNvSpPr/>
          <p:nvPr/>
        </p:nvSpPr>
        <p:spPr>
          <a:xfrm>
            <a:off x="111125" y="1250950"/>
            <a:ext cx="9732963" cy="5213350"/>
          </a:xfrm>
          <a:prstGeom prst="roundRect">
            <a:avLst>
              <a:gd name="adj" fmla="val 3750"/>
            </a:avLst>
          </a:prstGeom>
          <a:noFill/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1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799" kern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3488F3-FC9D-5A03-7E44-4C0E1244F6B0}"/>
              </a:ext>
            </a:extLst>
          </p:cNvPr>
          <p:cNvSpPr txBox="1"/>
          <p:nvPr/>
        </p:nvSpPr>
        <p:spPr>
          <a:xfrm>
            <a:off x="1444625" y="1039813"/>
            <a:ext cx="7232650" cy="50641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>
            <a:solidFill>
              <a:sysClr val="window" lastClr="FFFFFF"/>
            </a:solidFill>
          </a:ln>
        </p:spPr>
        <p:txBody>
          <a:bodyPr lIns="0" tIns="0" rIns="0" bIns="0" anchor="ctr"/>
          <a:lstStyle/>
          <a:p>
            <a:pPr algn="ctr" defTabSz="9141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99" b="1" kern="0" dirty="0">
                <a:solidFill>
                  <a:prstClr val="white"/>
                </a:solidFill>
                <a:latin typeface="+mn-lt"/>
              </a:rPr>
              <a:t>Number of domestic tourists</a:t>
            </a:r>
            <a:r>
              <a:rPr lang="en-US" sz="1799" b="1" kern="0" dirty="0">
                <a:solidFill>
                  <a:prstClr val="white"/>
                </a:solidFill>
                <a:latin typeface="+mn-lt"/>
              </a:rPr>
              <a:t>, 2021 – 2025  </a:t>
            </a:r>
            <a:r>
              <a:rPr lang="en-US" sz="1799" b="1" kern="0" dirty="0">
                <a:solidFill>
                  <a:srgbClr val="FFFF00"/>
                </a:solidFill>
                <a:latin typeface="+mn-lt"/>
              </a:rPr>
              <a:t>(thousand trips)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01A25ED-830E-F318-8468-55A7F954C600}"/>
              </a:ext>
            </a:extLst>
          </p:cNvPr>
          <p:cNvSpPr/>
          <p:nvPr/>
        </p:nvSpPr>
        <p:spPr>
          <a:xfrm>
            <a:off x="8853488" y="2214563"/>
            <a:ext cx="87312" cy="3308350"/>
          </a:xfrm>
          <a:prstGeom prst="rect">
            <a:avLst/>
          </a:prstGeom>
          <a:solidFill>
            <a:schemeClr val="accent6">
              <a:lumMod val="60000"/>
              <a:lumOff val="40000"/>
              <a:alpha val="52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a-ET" sz="1400">
              <a:solidFill>
                <a:prstClr val="white"/>
              </a:solidFill>
            </a:endParaRPr>
          </a:p>
        </p:txBody>
      </p:sp>
      <p:grpSp>
        <p:nvGrpSpPr>
          <p:cNvPr id="48147" name="Group 43">
            <a:extLst>
              <a:ext uri="{FF2B5EF4-FFF2-40B4-BE49-F238E27FC236}">
                <a16:creationId xmlns:a16="http://schemas.microsoft.com/office/drawing/2014/main" id="{E853C679-5768-EF91-5E4B-966E5F521F37}"/>
              </a:ext>
            </a:extLst>
          </p:cNvPr>
          <p:cNvGrpSpPr>
            <a:grpSpLocks/>
          </p:cNvGrpSpPr>
          <p:nvPr/>
        </p:nvGrpSpPr>
        <p:grpSpPr bwMode="auto">
          <a:xfrm>
            <a:off x="11047413" y="-466725"/>
            <a:ext cx="223837" cy="223837"/>
            <a:chOff x="-529026" y="5472355"/>
            <a:chExt cx="224226" cy="224226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4A12CA1-123B-1A28-2201-7EAB9C3049E7}"/>
                </a:ext>
              </a:extLst>
            </p:cNvPr>
            <p:cNvSpPr/>
            <p:nvPr/>
          </p:nvSpPr>
          <p:spPr>
            <a:xfrm>
              <a:off x="-529026" y="5472355"/>
              <a:ext cx="224226" cy="224226"/>
            </a:xfrm>
            <a:prstGeom prst="ellipse">
              <a:avLst/>
            </a:prstGeom>
            <a:solidFill>
              <a:srgbClr val="0F8D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1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799" kern="0">
                <a:solidFill>
                  <a:prstClr val="white"/>
                </a:solidFill>
                <a:latin typeface="+mn-lt"/>
              </a:endParaRPr>
            </a:p>
          </p:txBody>
        </p:sp>
        <p:sp>
          <p:nvSpPr>
            <p:cNvPr id="47" name="Arrow: Up 46">
              <a:extLst>
                <a:ext uri="{FF2B5EF4-FFF2-40B4-BE49-F238E27FC236}">
                  <a16:creationId xmlns:a16="http://schemas.microsoft.com/office/drawing/2014/main" id="{B2063220-7134-96ED-D89E-13A64D8CDDD3}"/>
                </a:ext>
              </a:extLst>
            </p:cNvPr>
            <p:cNvSpPr/>
            <p:nvPr/>
          </p:nvSpPr>
          <p:spPr>
            <a:xfrm>
              <a:off x="-479728" y="5524833"/>
              <a:ext cx="125631" cy="119270"/>
            </a:xfrm>
            <a:prstGeom prst="upArrow">
              <a:avLst>
                <a:gd name="adj1" fmla="val 40476"/>
                <a:gd name="adj2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1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799" kern="0">
                <a:solidFill>
                  <a:prstClr val="white"/>
                </a:solidFill>
                <a:latin typeface="+mn-lt"/>
              </a:endParaRPr>
            </a:p>
          </p:txBody>
        </p:sp>
      </p:grpSp>
      <p:sp>
        <p:nvSpPr>
          <p:cNvPr id="48148" name="Slide Number Placeholder 5">
            <a:extLst>
              <a:ext uri="{FF2B5EF4-FFF2-40B4-BE49-F238E27FC236}">
                <a16:creationId xmlns:a16="http://schemas.microsoft.com/office/drawing/2014/main" id="{FF63B38A-2AE1-157F-2F62-1299FA4BA0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1774488" y="6546850"/>
            <a:ext cx="4429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B541139-17D4-46C6-B26A-B41160DEC9D5}" type="slidenum">
              <a:rPr lang="en-AU" altLang="en-US" smtClean="0"/>
              <a:pPr>
                <a:defRPr/>
              </a:pPr>
              <a:t>9</a:t>
            </a:fld>
            <a:endParaRPr lang="en-AU" altLang="en-US">
              <a:solidFill>
                <a:srgbClr val="231F2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E5C7D79-AC31-872B-4E48-E8CC571031F6}"/>
              </a:ext>
            </a:extLst>
          </p:cNvPr>
          <p:cNvSpPr/>
          <p:nvPr/>
        </p:nvSpPr>
        <p:spPr>
          <a:xfrm>
            <a:off x="9980613" y="1428750"/>
            <a:ext cx="1973262" cy="4803775"/>
          </a:xfrm>
          <a:prstGeom prst="rect">
            <a:avLst/>
          </a:prstGeom>
          <a:pattFill prst="dotGrid">
            <a:fgClr>
              <a:schemeClr val="accent2">
                <a:lumMod val="20000"/>
                <a:lumOff val="80000"/>
              </a:schemeClr>
            </a:fgClr>
            <a:bgClr>
              <a:sysClr val="window" lastClr="FFFFFF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1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600" kern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1F0EF24-0CAD-9B14-2C57-026ECB98F59D}"/>
              </a:ext>
            </a:extLst>
          </p:cNvPr>
          <p:cNvSpPr/>
          <p:nvPr/>
        </p:nvSpPr>
        <p:spPr>
          <a:xfrm>
            <a:off x="9955213" y="1395413"/>
            <a:ext cx="2035175" cy="349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1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600" kern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0BD15FE-4DB3-06DD-690F-47DC164BADF3}"/>
              </a:ext>
            </a:extLst>
          </p:cNvPr>
          <p:cNvSpPr/>
          <p:nvPr/>
        </p:nvSpPr>
        <p:spPr>
          <a:xfrm>
            <a:off x="9955213" y="6192838"/>
            <a:ext cx="2035175" cy="349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1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600" kern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D911DC4-D9EF-E485-B9D0-FD9A759B0A2E}"/>
              </a:ext>
            </a:extLst>
          </p:cNvPr>
          <p:cNvSpPr txBox="1"/>
          <p:nvPr/>
        </p:nvSpPr>
        <p:spPr>
          <a:xfrm>
            <a:off x="10045700" y="1789113"/>
            <a:ext cx="1878013" cy="7374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126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99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Number of trips</a:t>
            </a:r>
            <a:endParaRPr lang="en-US" sz="1699" kern="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  <a:p>
            <a:pPr algn="ctr" defTabSz="914126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99" b="1" kern="0" dirty="0">
                <a:solidFill>
                  <a:srgbClr val="DB6909"/>
                </a:solidFill>
                <a:latin typeface="+mn-lt"/>
              </a:rPr>
              <a:t>94.355.423</a:t>
            </a:r>
          </a:p>
          <a:p>
            <a:pPr algn="ctr" defTabSz="914126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99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trips</a:t>
            </a:r>
            <a:endParaRPr lang="id-ID" sz="1699" kern="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7FFF044-F4EB-DA20-96FC-FF6AB78BF687}"/>
              </a:ext>
            </a:extLst>
          </p:cNvPr>
          <p:cNvSpPr/>
          <p:nvPr/>
        </p:nvSpPr>
        <p:spPr>
          <a:xfrm>
            <a:off x="10379075" y="1395413"/>
            <a:ext cx="1189038" cy="349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1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600" kern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05078AA-D02C-CEC2-4AD2-39F4C5203101}"/>
              </a:ext>
            </a:extLst>
          </p:cNvPr>
          <p:cNvSpPr txBox="1"/>
          <p:nvPr/>
        </p:nvSpPr>
        <p:spPr>
          <a:xfrm>
            <a:off x="10094913" y="1227138"/>
            <a:ext cx="1757362" cy="369887"/>
          </a:xfrm>
          <a:prstGeom prst="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pPr algn="ctr" defTabSz="9141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99" b="1" kern="0" dirty="0">
                <a:solidFill>
                  <a:srgbClr val="C45824"/>
                </a:solidFill>
                <a:latin typeface="+mn-lt"/>
              </a:rPr>
              <a:t>September 2025</a:t>
            </a:r>
            <a:endParaRPr lang="id-ID" sz="1799" b="1" kern="0" dirty="0">
              <a:solidFill>
                <a:srgbClr val="C45824"/>
              </a:solidFill>
              <a:latin typeface="+mn-l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5A57059-8DC1-6A85-4819-50D6BC1C2CD8}"/>
              </a:ext>
            </a:extLst>
          </p:cNvPr>
          <p:cNvSpPr txBox="1"/>
          <p:nvPr/>
        </p:nvSpPr>
        <p:spPr>
          <a:xfrm>
            <a:off x="10079038" y="2968625"/>
            <a:ext cx="746125" cy="279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>
            <a:solidFill>
              <a:sysClr val="window" lastClr="FFFFFF"/>
            </a:solidFill>
          </a:ln>
        </p:spPr>
        <p:txBody>
          <a:bodyPr lIns="0" tIns="0" rIns="0" bIns="0" anchor="ctr"/>
          <a:lstStyle/>
          <a:p>
            <a:pPr algn="ctr" defTabSz="9141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i="1" kern="0" dirty="0">
                <a:solidFill>
                  <a:prstClr val="white"/>
                </a:solidFill>
                <a:latin typeface="+mn-lt"/>
              </a:rPr>
              <a:t>m-to-m</a:t>
            </a:r>
            <a:endParaRPr lang="en-US" sz="1300" b="1" i="1" kern="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3B02279-6552-C269-FCF5-BBCB840C3137}"/>
              </a:ext>
            </a:extLst>
          </p:cNvPr>
          <p:cNvSpPr txBox="1"/>
          <p:nvPr/>
        </p:nvSpPr>
        <p:spPr>
          <a:xfrm>
            <a:off x="10096500" y="3646488"/>
            <a:ext cx="746125" cy="279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>
            <a:solidFill>
              <a:sysClr val="window" lastClr="FFFFFF"/>
            </a:solidFill>
          </a:ln>
        </p:spPr>
        <p:txBody>
          <a:bodyPr lIns="0" tIns="0" rIns="0" bIns="0" anchor="ctr"/>
          <a:lstStyle/>
          <a:p>
            <a:pPr algn="ctr" defTabSz="9141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i="1" kern="0">
                <a:solidFill>
                  <a:prstClr val="white"/>
                </a:solidFill>
                <a:latin typeface="+mn-lt"/>
              </a:rPr>
              <a:t>y-on-y</a:t>
            </a:r>
            <a:endParaRPr lang="en-US" sz="1300" b="1" i="1" ker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3474E5A-9A46-CD3C-3741-0A5AC053FA5F}"/>
              </a:ext>
            </a:extLst>
          </p:cNvPr>
          <p:cNvSpPr txBox="1"/>
          <p:nvPr/>
        </p:nvSpPr>
        <p:spPr>
          <a:xfrm>
            <a:off x="10196462" y="3252997"/>
            <a:ext cx="1619354" cy="199606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defTabSz="914126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" i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September 2025 to  </a:t>
            </a:r>
            <a:r>
              <a:rPr lang="en-US" sz="850" i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Auguts</a:t>
            </a:r>
            <a:r>
              <a:rPr lang="en-US" sz="850" i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2025</a:t>
            </a:r>
            <a:endParaRPr lang="id-ID" sz="850" i="1" kern="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1154B04-269D-66E3-E363-4E30FD216B2B}"/>
              </a:ext>
            </a:extLst>
          </p:cNvPr>
          <p:cNvSpPr txBox="1"/>
          <p:nvPr/>
        </p:nvSpPr>
        <p:spPr>
          <a:xfrm>
            <a:off x="11149013" y="2933700"/>
            <a:ext cx="792162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1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73B24A">
                    <a:lumMod val="50000"/>
                  </a:srgbClr>
                </a:solidFill>
                <a:latin typeface="+mn-lt"/>
              </a:rPr>
              <a:t>  0,84%</a:t>
            </a:r>
            <a:endParaRPr lang="id-ID" sz="1600" b="1" kern="0" dirty="0">
              <a:solidFill>
                <a:srgbClr val="73B24A">
                  <a:lumMod val="50000"/>
                </a:srgbClr>
              </a:solidFill>
              <a:latin typeface="+mn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3688398-A83B-1005-7D7D-91A607ADF65A}"/>
              </a:ext>
            </a:extLst>
          </p:cNvPr>
          <p:cNvSpPr txBox="1"/>
          <p:nvPr/>
        </p:nvSpPr>
        <p:spPr>
          <a:xfrm>
            <a:off x="10484200" y="3876950"/>
            <a:ext cx="1043876" cy="30425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defTabSz="914126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" i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September 2025 to </a:t>
            </a:r>
          </a:p>
          <a:p>
            <a:pPr algn="ctr" defTabSz="914126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 i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September </a:t>
            </a:r>
            <a:r>
              <a:rPr lang="en-US" sz="850" i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2024</a:t>
            </a:r>
            <a:endParaRPr lang="id-ID" sz="850" i="1" kern="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1BCEB09-9361-595C-E2EE-3C8448B443F4}"/>
              </a:ext>
            </a:extLst>
          </p:cNvPr>
          <p:cNvSpPr txBox="1"/>
          <p:nvPr/>
        </p:nvSpPr>
        <p:spPr>
          <a:xfrm>
            <a:off x="11160125" y="3632200"/>
            <a:ext cx="8032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1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73B24A">
                    <a:lumMod val="50000"/>
                  </a:srgbClr>
                </a:solidFill>
                <a:latin typeface="+mn-lt"/>
              </a:rPr>
              <a:t>13,19%</a:t>
            </a:r>
            <a:endParaRPr lang="id-ID" sz="1600" b="1" kern="0" dirty="0">
              <a:solidFill>
                <a:srgbClr val="73B24A">
                  <a:lumMod val="50000"/>
                </a:srgbClr>
              </a:solidFill>
              <a:latin typeface="+mn-lt"/>
            </a:endParaRPr>
          </a:p>
        </p:txBody>
      </p:sp>
      <p:sp>
        <p:nvSpPr>
          <p:cNvPr id="60" name="Arrow: Up 59">
            <a:extLst>
              <a:ext uri="{FF2B5EF4-FFF2-40B4-BE49-F238E27FC236}">
                <a16:creationId xmlns:a16="http://schemas.microsoft.com/office/drawing/2014/main" id="{0DB73616-B96D-009A-6202-F2BFB31D912E}"/>
              </a:ext>
            </a:extLst>
          </p:cNvPr>
          <p:cNvSpPr/>
          <p:nvPr/>
        </p:nvSpPr>
        <p:spPr>
          <a:xfrm>
            <a:off x="10999788" y="3733800"/>
            <a:ext cx="90487" cy="115888"/>
          </a:xfrm>
          <a:prstGeom prst="upArrow">
            <a:avLst>
              <a:gd name="adj1" fmla="val 40476"/>
              <a:gd name="adj2" fmla="val 5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1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600" kern="0">
              <a:solidFill>
                <a:prstClr val="white"/>
              </a:solidFill>
              <a:latin typeface="+mn-lt"/>
            </a:endParaRPr>
          </a:p>
        </p:txBody>
      </p:sp>
      <p:grpSp>
        <p:nvGrpSpPr>
          <p:cNvPr id="48162" name="Group 66">
            <a:extLst>
              <a:ext uri="{FF2B5EF4-FFF2-40B4-BE49-F238E27FC236}">
                <a16:creationId xmlns:a16="http://schemas.microsoft.com/office/drawing/2014/main" id="{6CE456C9-419A-F74D-9967-3D394A69BAB5}"/>
              </a:ext>
            </a:extLst>
          </p:cNvPr>
          <p:cNvGrpSpPr>
            <a:grpSpLocks/>
          </p:cNvGrpSpPr>
          <p:nvPr/>
        </p:nvGrpSpPr>
        <p:grpSpPr bwMode="auto">
          <a:xfrm>
            <a:off x="10923588" y="3689350"/>
            <a:ext cx="223837" cy="223838"/>
            <a:chOff x="-529026" y="5472355"/>
            <a:chExt cx="224226" cy="224226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25C259D-FFEE-F1F0-7A22-59D738B22082}"/>
                </a:ext>
              </a:extLst>
            </p:cNvPr>
            <p:cNvSpPr/>
            <p:nvPr/>
          </p:nvSpPr>
          <p:spPr>
            <a:xfrm>
              <a:off x="-529026" y="5472355"/>
              <a:ext cx="224226" cy="224226"/>
            </a:xfrm>
            <a:prstGeom prst="ellipse">
              <a:avLst/>
            </a:prstGeom>
            <a:solidFill>
              <a:srgbClr val="0F8D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1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799" kern="0">
                <a:solidFill>
                  <a:prstClr val="white"/>
                </a:solidFill>
                <a:latin typeface="+mn-lt"/>
              </a:endParaRPr>
            </a:p>
          </p:txBody>
        </p:sp>
        <p:sp>
          <p:nvSpPr>
            <p:cNvPr id="69" name="Arrow: Up 68">
              <a:extLst>
                <a:ext uri="{FF2B5EF4-FFF2-40B4-BE49-F238E27FC236}">
                  <a16:creationId xmlns:a16="http://schemas.microsoft.com/office/drawing/2014/main" id="{2530B246-B982-84B9-D7DA-B335BB7E3316}"/>
                </a:ext>
              </a:extLst>
            </p:cNvPr>
            <p:cNvSpPr/>
            <p:nvPr/>
          </p:nvSpPr>
          <p:spPr>
            <a:xfrm>
              <a:off x="-479728" y="5524834"/>
              <a:ext cx="125631" cy="119268"/>
            </a:xfrm>
            <a:prstGeom prst="upArrow">
              <a:avLst>
                <a:gd name="adj1" fmla="val 40476"/>
                <a:gd name="adj2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1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799" kern="0">
                <a:solidFill>
                  <a:prstClr val="white"/>
                </a:solidFill>
                <a:latin typeface="+mn-lt"/>
              </a:endParaRPr>
            </a:p>
          </p:txBody>
        </p:sp>
      </p:grpSp>
      <p:pic>
        <p:nvPicPr>
          <p:cNvPr id="48163" name="Picture 69" descr="A person standing in front of multiple screens&#10;&#10;Description automatically generated">
            <a:extLst>
              <a:ext uri="{FF2B5EF4-FFF2-40B4-BE49-F238E27FC236}">
                <a16:creationId xmlns:a16="http://schemas.microsoft.com/office/drawing/2014/main" id="{A3B7AF4D-D414-DE0D-8995-E9B580C8C6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313" y="4454525"/>
            <a:ext cx="1984375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164" name="Straight Connector 31">
            <a:extLst>
              <a:ext uri="{FF2B5EF4-FFF2-40B4-BE49-F238E27FC236}">
                <a16:creationId xmlns:a16="http://schemas.microsoft.com/office/drawing/2014/main" id="{60225B64-2A39-107B-C5EA-1F2AE5A7CBDF}"/>
              </a:ext>
            </a:extLst>
          </p:cNvPr>
          <p:cNvCxnSpPr>
            <a:cxnSpLocks/>
          </p:cNvCxnSpPr>
          <p:nvPr/>
        </p:nvCxnSpPr>
        <p:spPr bwMode="auto">
          <a:xfrm>
            <a:off x="8402638" y="2879725"/>
            <a:ext cx="0" cy="2625725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65" name="TextBox 6">
            <a:extLst>
              <a:ext uri="{FF2B5EF4-FFF2-40B4-BE49-F238E27FC236}">
                <a16:creationId xmlns:a16="http://schemas.microsoft.com/office/drawing/2014/main" id="{E5D9DB71-85CD-954F-EE6D-96A6A2C46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2038" y="5146675"/>
            <a:ext cx="1244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800" b="1">
                <a:solidFill>
                  <a:srgbClr val="000000"/>
                </a:solidFill>
              </a:rPr>
              <a:t>Idul Fitri: 31 Mar &amp; 1 Apr</a:t>
            </a:r>
            <a:endParaRPr lang="LID4096" altLang="en-US" sz="800" b="1">
              <a:solidFill>
                <a:srgbClr val="000000"/>
              </a:solidFill>
            </a:endParaRPr>
          </a:p>
        </p:txBody>
      </p:sp>
      <p:grpSp>
        <p:nvGrpSpPr>
          <p:cNvPr id="48166" name="Group 60">
            <a:extLst>
              <a:ext uri="{FF2B5EF4-FFF2-40B4-BE49-F238E27FC236}">
                <a16:creationId xmlns:a16="http://schemas.microsoft.com/office/drawing/2014/main" id="{931599E6-F7CD-C3B0-E375-E0AF2CB17116}"/>
              </a:ext>
            </a:extLst>
          </p:cNvPr>
          <p:cNvGrpSpPr>
            <a:grpSpLocks/>
          </p:cNvGrpSpPr>
          <p:nvPr/>
        </p:nvGrpSpPr>
        <p:grpSpPr bwMode="auto">
          <a:xfrm>
            <a:off x="12611100" y="2652713"/>
            <a:ext cx="225425" cy="223837"/>
            <a:chOff x="-529026" y="5951192"/>
            <a:chExt cx="224226" cy="224226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5A28A8D-B102-C314-942C-B51942AEDAE8}"/>
                </a:ext>
              </a:extLst>
            </p:cNvPr>
            <p:cNvSpPr/>
            <p:nvPr/>
          </p:nvSpPr>
          <p:spPr>
            <a:xfrm>
              <a:off x="-529026" y="5951192"/>
              <a:ext cx="224226" cy="22422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1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799" kern="0">
                <a:solidFill>
                  <a:prstClr val="white"/>
                </a:solidFill>
                <a:latin typeface="+mn-lt"/>
              </a:endParaRPr>
            </a:p>
          </p:txBody>
        </p:sp>
        <p:sp>
          <p:nvSpPr>
            <p:cNvPr id="63" name="Arrow: Up 62">
              <a:extLst>
                <a:ext uri="{FF2B5EF4-FFF2-40B4-BE49-F238E27FC236}">
                  <a16:creationId xmlns:a16="http://schemas.microsoft.com/office/drawing/2014/main" id="{D489B902-CC83-89BE-E48F-14CAA768E35F}"/>
                </a:ext>
              </a:extLst>
            </p:cNvPr>
            <p:cNvSpPr/>
            <p:nvPr/>
          </p:nvSpPr>
          <p:spPr>
            <a:xfrm flipV="1">
              <a:off x="-478496" y="6003670"/>
              <a:ext cx="123166" cy="119270"/>
            </a:xfrm>
            <a:prstGeom prst="upArrow">
              <a:avLst>
                <a:gd name="adj1" fmla="val 40476"/>
                <a:gd name="adj2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1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799" kern="0">
                <a:solidFill>
                  <a:prstClr val="white"/>
                </a:solidFill>
                <a:latin typeface="+mn-lt"/>
              </a:endParaRPr>
            </a:p>
          </p:txBody>
        </p:sp>
      </p:grpSp>
      <p:grpSp>
        <p:nvGrpSpPr>
          <p:cNvPr id="48167" name="Group 63">
            <a:extLst>
              <a:ext uri="{FF2B5EF4-FFF2-40B4-BE49-F238E27FC236}">
                <a16:creationId xmlns:a16="http://schemas.microsoft.com/office/drawing/2014/main" id="{6ED10456-4EB0-3D55-6AB5-18AB0B089A09}"/>
              </a:ext>
            </a:extLst>
          </p:cNvPr>
          <p:cNvGrpSpPr>
            <a:grpSpLocks/>
          </p:cNvGrpSpPr>
          <p:nvPr/>
        </p:nvGrpSpPr>
        <p:grpSpPr bwMode="auto">
          <a:xfrm>
            <a:off x="10893425" y="3008313"/>
            <a:ext cx="223838" cy="225425"/>
            <a:chOff x="-529026" y="5472355"/>
            <a:chExt cx="224226" cy="224226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D7672D8-49E9-DEF4-3C1F-76E435AB2833}"/>
                </a:ext>
              </a:extLst>
            </p:cNvPr>
            <p:cNvSpPr/>
            <p:nvPr/>
          </p:nvSpPr>
          <p:spPr>
            <a:xfrm>
              <a:off x="-529026" y="5472355"/>
              <a:ext cx="224226" cy="224226"/>
            </a:xfrm>
            <a:prstGeom prst="ellipse">
              <a:avLst/>
            </a:prstGeom>
            <a:solidFill>
              <a:srgbClr val="0F8D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1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799" kern="0">
                <a:solidFill>
                  <a:prstClr val="white"/>
                </a:solidFill>
                <a:latin typeface="+mn-lt"/>
              </a:endParaRPr>
            </a:p>
          </p:txBody>
        </p:sp>
        <p:sp>
          <p:nvSpPr>
            <p:cNvPr id="66" name="Arrow: Up 65">
              <a:extLst>
                <a:ext uri="{FF2B5EF4-FFF2-40B4-BE49-F238E27FC236}">
                  <a16:creationId xmlns:a16="http://schemas.microsoft.com/office/drawing/2014/main" id="{34647C92-09E2-07F9-C31B-F3765DA04B51}"/>
                </a:ext>
              </a:extLst>
            </p:cNvPr>
            <p:cNvSpPr/>
            <p:nvPr/>
          </p:nvSpPr>
          <p:spPr>
            <a:xfrm>
              <a:off x="-479728" y="5524463"/>
              <a:ext cx="125629" cy="120008"/>
            </a:xfrm>
            <a:prstGeom prst="upArrow">
              <a:avLst>
                <a:gd name="adj1" fmla="val 40476"/>
                <a:gd name="adj2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1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799" kern="0">
                <a:solidFill>
                  <a:prstClr val="white"/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plate SE2026 (Rev)">
  <a:themeElements>
    <a:clrScheme name="SE2026">
      <a:dk1>
        <a:srgbClr val="000000"/>
      </a:dk1>
      <a:lt1>
        <a:srgbClr val="FFFFFF"/>
      </a:lt1>
      <a:dk2>
        <a:srgbClr val="231F20"/>
      </a:dk2>
      <a:lt2>
        <a:srgbClr val="FFFBEE"/>
      </a:lt2>
      <a:accent1>
        <a:srgbClr val="9A0501"/>
      </a:accent1>
      <a:accent2>
        <a:srgbClr val="C45824"/>
      </a:accent2>
      <a:accent3>
        <a:srgbClr val="F79039"/>
      </a:accent3>
      <a:accent4>
        <a:srgbClr val="FEBD26"/>
      </a:accent4>
      <a:accent5>
        <a:srgbClr val="2892C6"/>
      </a:accent5>
      <a:accent6>
        <a:srgbClr val="73B24A"/>
      </a:accent6>
      <a:hlink>
        <a:srgbClr val="0563C1"/>
      </a:hlink>
      <a:folHlink>
        <a:srgbClr val="954F72"/>
      </a:folHlink>
    </a:clrScheme>
    <a:fontScheme name="Custom 1">
      <a:majorFont>
        <a:latin typeface="Franklin Gothic Medium C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pattFill prst="dotGrid">
          <a:fgClr>
            <a:schemeClr val="accent5">
              <a:lumMod val="40000"/>
              <a:lumOff val="60000"/>
            </a:schemeClr>
          </a:fgClr>
          <a:bgClr>
            <a:sysClr val="window" lastClr="FFFFFF"/>
          </a:bgClr>
        </a:pattFill>
        <a:ln w="12700" cap="flat" cmpd="sng" algn="ctr">
          <a:noFill/>
          <a:prstDash val="solid"/>
          <a:miter lim="800000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798" b="0" i="0" u="none" strike="noStrike" kern="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SE2026">
    <a:dk1>
      <a:srgbClr val="000000"/>
    </a:dk1>
    <a:lt1>
      <a:srgbClr val="FFFFFF"/>
    </a:lt1>
    <a:dk2>
      <a:srgbClr val="231F20"/>
    </a:dk2>
    <a:lt2>
      <a:srgbClr val="FFFBEE"/>
    </a:lt2>
    <a:accent1>
      <a:srgbClr val="9A0501"/>
    </a:accent1>
    <a:accent2>
      <a:srgbClr val="C45824"/>
    </a:accent2>
    <a:accent3>
      <a:srgbClr val="F79039"/>
    </a:accent3>
    <a:accent4>
      <a:srgbClr val="FEBD26"/>
    </a:accent4>
    <a:accent5>
      <a:srgbClr val="2892C6"/>
    </a:accent5>
    <a:accent6>
      <a:srgbClr val="73B24A"/>
    </a:accent6>
    <a:hlink>
      <a:srgbClr val="0563C1"/>
    </a:hlink>
    <a:folHlink>
      <a:srgbClr val="954F72"/>
    </a:folHlink>
  </a:clrScheme>
  <a:fontScheme name="Custom 1">
    <a:majorFont>
      <a:latin typeface="Franklin Gothic Medium Cond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E2026">
    <a:dk1>
      <a:srgbClr val="000000"/>
    </a:dk1>
    <a:lt1>
      <a:srgbClr val="FFFFFF"/>
    </a:lt1>
    <a:dk2>
      <a:srgbClr val="231F20"/>
    </a:dk2>
    <a:lt2>
      <a:srgbClr val="FFFBEE"/>
    </a:lt2>
    <a:accent1>
      <a:srgbClr val="9A0501"/>
    </a:accent1>
    <a:accent2>
      <a:srgbClr val="C45824"/>
    </a:accent2>
    <a:accent3>
      <a:srgbClr val="F79039"/>
    </a:accent3>
    <a:accent4>
      <a:srgbClr val="FEBD26"/>
    </a:accent4>
    <a:accent5>
      <a:srgbClr val="2892C6"/>
    </a:accent5>
    <a:accent6>
      <a:srgbClr val="73B24A"/>
    </a:accent6>
    <a:hlink>
      <a:srgbClr val="0563C1"/>
    </a:hlink>
    <a:folHlink>
      <a:srgbClr val="954F72"/>
    </a:folHlink>
  </a:clrScheme>
  <a:fontScheme name="Custom 1">
    <a:majorFont>
      <a:latin typeface="Franklin Gothic Medium Cond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SE2026">
    <a:dk1>
      <a:srgbClr val="000000"/>
    </a:dk1>
    <a:lt1>
      <a:srgbClr val="FFFFFF"/>
    </a:lt1>
    <a:dk2>
      <a:srgbClr val="231F20"/>
    </a:dk2>
    <a:lt2>
      <a:srgbClr val="FFFBEE"/>
    </a:lt2>
    <a:accent1>
      <a:srgbClr val="9A0501"/>
    </a:accent1>
    <a:accent2>
      <a:srgbClr val="C45824"/>
    </a:accent2>
    <a:accent3>
      <a:srgbClr val="F79039"/>
    </a:accent3>
    <a:accent4>
      <a:srgbClr val="FEBD26"/>
    </a:accent4>
    <a:accent5>
      <a:srgbClr val="2892C6"/>
    </a:accent5>
    <a:accent6>
      <a:srgbClr val="73B24A"/>
    </a:accent6>
    <a:hlink>
      <a:srgbClr val="0563C1"/>
    </a:hlink>
    <a:folHlink>
      <a:srgbClr val="954F72"/>
    </a:folHlink>
  </a:clrScheme>
  <a:fontScheme name="Custom 1">
    <a:majorFont>
      <a:latin typeface="Franklin Gothic Medium Cond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SE2026">
    <a:dk1>
      <a:srgbClr val="000000"/>
    </a:dk1>
    <a:lt1>
      <a:srgbClr val="FFFFFF"/>
    </a:lt1>
    <a:dk2>
      <a:srgbClr val="231F20"/>
    </a:dk2>
    <a:lt2>
      <a:srgbClr val="FFFBEE"/>
    </a:lt2>
    <a:accent1>
      <a:srgbClr val="9A0501"/>
    </a:accent1>
    <a:accent2>
      <a:srgbClr val="C45824"/>
    </a:accent2>
    <a:accent3>
      <a:srgbClr val="F79039"/>
    </a:accent3>
    <a:accent4>
      <a:srgbClr val="FEBD26"/>
    </a:accent4>
    <a:accent5>
      <a:srgbClr val="2892C6"/>
    </a:accent5>
    <a:accent6>
      <a:srgbClr val="73B24A"/>
    </a:accent6>
    <a:hlink>
      <a:srgbClr val="0563C1"/>
    </a:hlink>
    <a:folHlink>
      <a:srgbClr val="954F72"/>
    </a:folHlink>
  </a:clrScheme>
  <a:fontScheme name="Custom 1">
    <a:majorFont>
      <a:latin typeface="Franklin Gothic Medium Cond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Metadata/LabelInfo.xml><?xml version="1.0" encoding="utf-8"?>
<clbl:labelList xmlns:clbl="http://schemas.microsoft.com/office/2020/mipLabelMetadata">
  <clbl:label id="{6ffb4c02-e89b-44af-ae03-6e1ac42c83d7}" enabled="0" method="" siteId="{6ffb4c02-e89b-44af-ae03-6e1ac42c83d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3296</TotalTime>
  <Words>877</Words>
  <Application>Microsoft Office PowerPoint</Application>
  <PresentationFormat>Widescreen</PresentationFormat>
  <Paragraphs>146</Paragraphs>
  <Slides>17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Aptos</vt:lpstr>
      <vt:lpstr>Arial</vt:lpstr>
      <vt:lpstr>Arial Narrow</vt:lpstr>
      <vt:lpstr>Avenir Next LT Pro</vt:lpstr>
      <vt:lpstr>Calibri</vt:lpstr>
      <vt:lpstr>Franklin Gothic Medium Cond</vt:lpstr>
      <vt:lpstr>Franklin Gothic Medium Cond (He</vt:lpstr>
      <vt:lpstr>Libre Franklin Medium</vt:lpstr>
      <vt:lpstr>Poppins</vt:lpstr>
      <vt:lpstr>Poppins ExtraBold</vt:lpstr>
      <vt:lpstr>Template SE2026 (Rev)</vt:lpstr>
      <vt:lpstr>Microsoft Excel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10 Main Provinces to Jakarta, September 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PowerPoint</dc:title>
  <dc:creator>Udin Suchaini</dc:creator>
  <cp:lastModifiedBy>E. Rahmadian</cp:lastModifiedBy>
  <cp:revision>48</cp:revision>
  <dcterms:created xsi:type="dcterms:W3CDTF">2025-09-02T13:35:20Z</dcterms:created>
  <dcterms:modified xsi:type="dcterms:W3CDTF">2025-11-25T07:39:56Z</dcterms:modified>
</cp:coreProperties>
</file>