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7" r:id="rId6"/>
    <p:sldId id="266" r:id="rId7"/>
    <p:sldId id="264" r:id="rId8"/>
    <p:sldId id="258" r:id="rId9"/>
    <p:sldId id="310" r:id="rId10"/>
    <p:sldId id="267" r:id="rId11"/>
    <p:sldId id="273" r:id="rId12"/>
    <p:sldId id="274" r:id="rId13"/>
    <p:sldId id="307" r:id="rId14"/>
    <p:sldId id="281" r:id="rId15"/>
    <p:sldId id="321" r:id="rId16"/>
    <p:sldId id="316" r:id="rId17"/>
    <p:sldId id="319" r:id="rId18"/>
    <p:sldId id="318" r:id="rId19"/>
    <p:sldId id="301" r:id="rId20"/>
    <p:sldId id="314" r:id="rId21"/>
    <p:sldId id="315" r:id="rId22"/>
    <p:sldId id="277" r:id="rId23"/>
    <p:sldId id="259" r:id="rId24"/>
    <p:sldId id="300" r:id="rId25"/>
    <p:sldId id="320" r:id="rId26"/>
    <p:sldId id="308" r:id="rId27"/>
    <p:sldId id="309" r:id="rId28"/>
    <p:sldId id="305" r:id="rId29"/>
    <p:sldId id="263" r:id="rId30"/>
    <p:sldId id="317" r:id="rId31"/>
    <p:sldId id="278" r:id="rId32"/>
    <p:sldId id="279" r:id="rId33"/>
    <p:sldId id="280" r:id="rId34"/>
    <p:sldId id="3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77F912-EB4F-3F7C-4198-0084304A1033}" name="Chay Ang" initials="CA" userId="S::chay.ang@abs.gov.au::8f98f5c1-0564-4d5a-bd08-fc2500c1564c" providerId="AD"/>
  <p188:author id="{825B6785-3D2E-3422-B6BA-0D26A92BE6FA}" name="Jonathon Khoo" initials="JK" userId="S::j.khoo@abs.gov.au::ef536e63-3347-44e1-8ea3-2e4cab2f366f" providerId="AD"/>
  <p188:author id="{6306D785-5358-1439-BDB8-4E4A3B3CBBB2}" name="Matilda Holgate" initials="MH" userId="S::matilda.holgate@abs.gov.au::b57a9ab5-e389-4d5c-8d26-434825aa1e24" providerId="AD"/>
  <p188:author id="{B4F9E6B8-C661-1635-7C6C-139085421A04}" name="Townsend, Ian" initials="IT" userId="S::Ian.Townsend@ons.gov.uk::221f9bf0-9abf-4e45-836b-8a1e8f5bddbc" providerId="AD"/>
  <p188:author id="{518FFFEF-BE58-4884-AD01-6A503915074B}" name="Luisa Ryan" initials="LR" userId="S::luisa.ryan@abs.gov.au::96070b35-3250-4714-b2bf-b82398b8e0fb" providerId="AD"/>
  <p188:author id="{DD7082FB-75B5-0147-3E04-E3496EB2E79C}" name="Jacqui Vitas" initials="JV" userId="S::jacqui.vitas@abs.gov.au::3f2f4cd1-d38e-495e-824c-3cffb061a7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A0DA"/>
    <a:srgbClr val="87CCEB"/>
    <a:srgbClr val="E8F7FE"/>
    <a:srgbClr val="4E93D7"/>
    <a:srgbClr val="4F9438"/>
    <a:srgbClr val="FFC000"/>
    <a:srgbClr val="FFFFFF"/>
    <a:srgbClr val="DEF7E1"/>
    <a:srgbClr val="B6CADE"/>
    <a:srgbClr val="8CB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247FA8-F899-4328-A617-0AAEA00D0D2C}" v="4" dt="2025-11-28T09:50:01.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041" autoAdjust="0"/>
  </p:normalViewPr>
  <p:slideViewPr>
    <p:cSldViewPr snapToGrid="0">
      <p:cViewPr varScale="1">
        <p:scale>
          <a:sx n="122" d="100"/>
          <a:sy n="122" d="100"/>
        </p:scale>
        <p:origin x="114" y="222"/>
      </p:cViewPr>
      <p:guideLst/>
    </p:cSldViewPr>
  </p:slideViewPr>
  <p:notesTextViewPr>
    <p:cViewPr>
      <p:scale>
        <a:sx n="3" d="2"/>
        <a:sy n="3" d="2"/>
      </p:scale>
      <p:origin x="0" y="0"/>
    </p:cViewPr>
  </p:notesTextViewPr>
  <p:sorterViewPr>
    <p:cViewPr>
      <p:scale>
        <a:sx n="164" d="100"/>
        <a:sy n="16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on Khoo" userId="ef536e63-3347-44e1-8ea3-2e4cab2f366f" providerId="ADAL" clId="{1111C0ED-8E9A-4429-B8B0-0016385C76EA}"/>
    <pc:docChg chg="undo custSel modSld">
      <pc:chgData name="Jonathon Khoo" userId="ef536e63-3347-44e1-8ea3-2e4cab2f366f" providerId="ADAL" clId="{1111C0ED-8E9A-4429-B8B0-0016385C76EA}" dt="2025-11-28T09:50:12.267" v="280" actId="1036"/>
      <pc:docMkLst>
        <pc:docMk/>
      </pc:docMkLst>
      <pc:sldChg chg="modSp mod">
        <pc:chgData name="Jonathon Khoo" userId="ef536e63-3347-44e1-8ea3-2e4cab2f366f" providerId="ADAL" clId="{1111C0ED-8E9A-4429-B8B0-0016385C76EA}" dt="2025-11-28T09:44:56.235" v="67" actId="20577"/>
        <pc:sldMkLst>
          <pc:docMk/>
          <pc:sldMk cId="820057143" sldId="266"/>
        </pc:sldMkLst>
        <pc:spChg chg="mod">
          <ac:chgData name="Jonathon Khoo" userId="ef536e63-3347-44e1-8ea3-2e4cab2f366f" providerId="ADAL" clId="{1111C0ED-8E9A-4429-B8B0-0016385C76EA}" dt="2025-11-28T09:44:56.235" v="67" actId="20577"/>
          <ac:spMkLst>
            <pc:docMk/>
            <pc:sldMk cId="820057143" sldId="266"/>
            <ac:spMk id="6" creationId="{1FA1E409-6B31-8EBF-C8AA-D10B84C7065F}"/>
          </ac:spMkLst>
        </pc:spChg>
      </pc:sldChg>
      <pc:sldChg chg="addSp modSp mod">
        <pc:chgData name="Jonathon Khoo" userId="ef536e63-3347-44e1-8ea3-2e4cab2f366f" providerId="ADAL" clId="{1111C0ED-8E9A-4429-B8B0-0016385C76EA}" dt="2025-11-28T09:50:12.267" v="280" actId="1036"/>
        <pc:sldMkLst>
          <pc:docMk/>
          <pc:sldMk cId="2956888971" sldId="321"/>
        </pc:sldMkLst>
        <pc:spChg chg="mod">
          <ac:chgData name="Jonathon Khoo" userId="ef536e63-3347-44e1-8ea3-2e4cab2f366f" providerId="ADAL" clId="{1111C0ED-8E9A-4429-B8B0-0016385C76EA}" dt="2025-11-28T09:46:02.722" v="73" actId="1076"/>
          <ac:spMkLst>
            <pc:docMk/>
            <pc:sldMk cId="2956888971" sldId="321"/>
            <ac:spMk id="2" creationId="{B25FDC78-F1BB-AEAF-F927-B5CF219A43E4}"/>
          </ac:spMkLst>
        </pc:spChg>
        <pc:spChg chg="mod">
          <ac:chgData name="Jonathon Khoo" userId="ef536e63-3347-44e1-8ea3-2e4cab2f366f" providerId="ADAL" clId="{1111C0ED-8E9A-4429-B8B0-0016385C76EA}" dt="2025-11-28T09:49:29.407" v="205" actId="20577"/>
          <ac:spMkLst>
            <pc:docMk/>
            <pc:sldMk cId="2956888971" sldId="321"/>
            <ac:spMk id="3" creationId="{EE57EB1C-F45C-08E3-8FE5-3BF3FECBD22F}"/>
          </ac:spMkLst>
        </pc:spChg>
        <pc:spChg chg="mod">
          <ac:chgData name="Jonathon Khoo" userId="ef536e63-3347-44e1-8ea3-2e4cab2f366f" providerId="ADAL" clId="{1111C0ED-8E9A-4429-B8B0-0016385C76EA}" dt="2025-11-28T09:48:18.345" v="108"/>
          <ac:spMkLst>
            <pc:docMk/>
            <pc:sldMk cId="2956888971" sldId="321"/>
            <ac:spMk id="4" creationId="{E8C966E3-0A13-0857-1BA9-45912F4A4842}"/>
          </ac:spMkLst>
        </pc:spChg>
        <pc:grpChg chg="mod">
          <ac:chgData name="Jonathon Khoo" userId="ef536e63-3347-44e1-8ea3-2e4cab2f366f" providerId="ADAL" clId="{1111C0ED-8E9A-4429-B8B0-0016385C76EA}" dt="2025-11-28T09:48:18.345" v="108"/>
          <ac:grpSpMkLst>
            <pc:docMk/>
            <pc:sldMk cId="2956888971" sldId="321"/>
            <ac:grpSpMk id="8" creationId="{EE6BDE2F-9C68-3696-94D0-AE25A37E4BFC}"/>
          </ac:grpSpMkLst>
        </pc:grpChg>
        <pc:cxnChg chg="mod">
          <ac:chgData name="Jonathon Khoo" userId="ef536e63-3347-44e1-8ea3-2e4cab2f366f" providerId="ADAL" clId="{1111C0ED-8E9A-4429-B8B0-0016385C76EA}" dt="2025-11-28T09:48:18.345" v="108"/>
          <ac:cxnSpMkLst>
            <pc:docMk/>
            <pc:sldMk cId="2956888971" sldId="321"/>
            <ac:cxnSpMk id="5" creationId="{C9CD1851-02A8-7D67-7836-15673A17A5E6}"/>
          </ac:cxnSpMkLst>
        </pc:cxnChg>
        <pc:cxnChg chg="add mod">
          <ac:chgData name="Jonathon Khoo" userId="ef536e63-3347-44e1-8ea3-2e4cab2f366f" providerId="ADAL" clId="{1111C0ED-8E9A-4429-B8B0-0016385C76EA}" dt="2025-11-28T09:46:24.777" v="77" actId="1076"/>
          <ac:cxnSpMkLst>
            <pc:docMk/>
            <pc:sldMk cId="2956888971" sldId="321"/>
            <ac:cxnSpMk id="6" creationId="{181CD4C5-C25B-4311-7B9C-46E94A3D7D90}"/>
          </ac:cxnSpMkLst>
        </pc:cxnChg>
        <pc:cxnChg chg="mod">
          <ac:chgData name="Jonathon Khoo" userId="ef536e63-3347-44e1-8ea3-2e4cab2f366f" providerId="ADAL" clId="{1111C0ED-8E9A-4429-B8B0-0016385C76EA}" dt="2025-11-28T09:48:18.345" v="108"/>
          <ac:cxnSpMkLst>
            <pc:docMk/>
            <pc:sldMk cId="2956888971" sldId="321"/>
            <ac:cxnSpMk id="7" creationId="{48B1AFF7-85B4-00CF-7334-CBC1C621C86F}"/>
          </ac:cxnSpMkLst>
        </pc:cxnChg>
        <pc:cxnChg chg="add mod">
          <ac:chgData name="Jonathon Khoo" userId="ef536e63-3347-44e1-8ea3-2e4cab2f366f" providerId="ADAL" clId="{1111C0ED-8E9A-4429-B8B0-0016385C76EA}" dt="2025-11-28T09:50:12.267" v="280" actId="1036"/>
          <ac:cxnSpMkLst>
            <pc:docMk/>
            <pc:sldMk cId="2956888971" sldId="321"/>
            <ac:cxnSpMk id="14" creationId="{05FE6C69-04AD-88B3-9CB0-962F0CFBCF8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4F991A-2E14-4550-A867-7268F53A304A}" type="datetimeFigureOut">
              <a:rPr lang="en-AU" smtClean="0"/>
              <a:t>11/12/2025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29032-50F3-4F1C-BD4E-207AB4933E37}" type="slidenum">
              <a:rPr lang="en-AU" smtClean="0"/>
              <a:t>‹#›</a:t>
            </a:fld>
            <a:endParaRPr lang="en-AU"/>
          </a:p>
        </p:txBody>
      </p:sp>
    </p:spTree>
    <p:extLst>
      <p:ext uri="{BB962C8B-B14F-4D97-AF65-F5344CB8AC3E}">
        <p14:creationId xmlns:p14="http://schemas.microsoft.com/office/powerpoint/2010/main" val="2296029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Global_Set_Metadata_2022.docx#target124"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Global_Set_Metadata_2022.docx#target12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1</a:t>
            </a:fld>
            <a:endParaRPr lang="en-AU"/>
          </a:p>
        </p:txBody>
      </p:sp>
    </p:spTree>
    <p:extLst>
      <p:ext uri="{BB962C8B-B14F-4D97-AF65-F5344CB8AC3E}">
        <p14:creationId xmlns:p14="http://schemas.microsoft.com/office/powerpoint/2010/main" val="1997009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BB36D-030C-2B4D-B1B6-E9AA5D120BD1}" type="slidenum">
              <a:rPr lang="en-US" smtClean="0"/>
              <a:t>10</a:t>
            </a:fld>
            <a:endParaRPr lang="en-US"/>
          </a:p>
        </p:txBody>
      </p:sp>
    </p:spTree>
    <p:extLst>
      <p:ext uri="{BB962C8B-B14F-4D97-AF65-F5344CB8AC3E}">
        <p14:creationId xmlns:p14="http://schemas.microsoft.com/office/powerpoint/2010/main" val="239038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11</a:t>
            </a:fld>
            <a:endParaRPr lang="en-AU"/>
          </a:p>
        </p:txBody>
      </p:sp>
    </p:spTree>
    <p:extLst>
      <p:ext uri="{BB962C8B-B14F-4D97-AF65-F5344CB8AC3E}">
        <p14:creationId xmlns:p14="http://schemas.microsoft.com/office/powerpoint/2010/main" val="138132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74CC6-0636-BA76-0B92-4E01BE346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E0E73-9D75-D0DD-0245-AD1496185B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2FA1FF-F64A-CA9C-6140-C65DF5C1FCF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F8E2705-7584-96D9-839D-AA157C761CF9}"/>
              </a:ext>
            </a:extLst>
          </p:cNvPr>
          <p:cNvSpPr>
            <a:spLocks noGrp="1"/>
          </p:cNvSpPr>
          <p:nvPr>
            <p:ph type="sldNum" sz="quarter" idx="5"/>
          </p:nvPr>
        </p:nvSpPr>
        <p:spPr/>
        <p:txBody>
          <a:bodyPr/>
          <a:lstStyle/>
          <a:p>
            <a:fld id="{94C29032-50F3-4F1C-BD4E-207AB4933E37}" type="slidenum">
              <a:rPr lang="en-AU" smtClean="0"/>
              <a:t>12</a:t>
            </a:fld>
            <a:endParaRPr lang="en-AU"/>
          </a:p>
        </p:txBody>
      </p:sp>
    </p:spTree>
    <p:extLst>
      <p:ext uri="{BB962C8B-B14F-4D97-AF65-F5344CB8AC3E}">
        <p14:creationId xmlns:p14="http://schemas.microsoft.com/office/powerpoint/2010/main" val="38532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4FF56-8B41-0FD7-FDB7-2BFD818F9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C1EAC-D7C1-5FC5-FE8F-BC892E296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A51A1-8AC7-8B3C-EACD-569577C725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4A1E3D-B00E-5FBF-416B-25669043E83D}"/>
              </a:ext>
            </a:extLst>
          </p:cNvPr>
          <p:cNvSpPr>
            <a:spLocks noGrp="1"/>
          </p:cNvSpPr>
          <p:nvPr>
            <p:ph type="sldNum" sz="quarter" idx="5"/>
          </p:nvPr>
        </p:nvSpPr>
        <p:spPr/>
        <p:txBody>
          <a:bodyPr/>
          <a:lstStyle/>
          <a:p>
            <a:fld id="{9C9BB36D-030C-2B4D-B1B6-E9AA5D120BD1}" type="slidenum">
              <a:rPr lang="en-US" smtClean="0"/>
              <a:t>13</a:t>
            </a:fld>
            <a:endParaRPr lang="en-US"/>
          </a:p>
        </p:txBody>
      </p:sp>
    </p:spTree>
    <p:extLst>
      <p:ext uri="{BB962C8B-B14F-4D97-AF65-F5344CB8AC3E}">
        <p14:creationId xmlns:p14="http://schemas.microsoft.com/office/powerpoint/2010/main" val="423356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96B4-0295-0F9F-EF34-92D7D5803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B0AAC-98AD-CAE1-7E3B-14AD06548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52701-FC43-8868-8945-9EA9EF97D39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3E95929-755F-D45A-1527-3D45E2EC268F}"/>
              </a:ext>
            </a:extLst>
          </p:cNvPr>
          <p:cNvSpPr>
            <a:spLocks noGrp="1"/>
          </p:cNvSpPr>
          <p:nvPr>
            <p:ph type="sldNum" sz="quarter" idx="5"/>
          </p:nvPr>
        </p:nvSpPr>
        <p:spPr/>
        <p:txBody>
          <a:bodyPr/>
          <a:lstStyle/>
          <a:p>
            <a:fld id="{94C29032-50F3-4F1C-BD4E-207AB4933E37}" type="slidenum">
              <a:rPr lang="en-AU" smtClean="0"/>
              <a:t>14</a:t>
            </a:fld>
            <a:endParaRPr lang="en-AU"/>
          </a:p>
        </p:txBody>
      </p:sp>
    </p:spTree>
    <p:extLst>
      <p:ext uri="{BB962C8B-B14F-4D97-AF65-F5344CB8AC3E}">
        <p14:creationId xmlns:p14="http://schemas.microsoft.com/office/powerpoint/2010/main" val="2044867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8CEF2-1E3D-E9FD-EF09-235E69315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4B813D-EFE5-E815-B801-3E6634BCC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06883-BF01-5A65-AC77-2101D865D0F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91FAD91-CFFE-0500-BFF2-37AE6B93582E}"/>
              </a:ext>
            </a:extLst>
          </p:cNvPr>
          <p:cNvSpPr>
            <a:spLocks noGrp="1"/>
          </p:cNvSpPr>
          <p:nvPr>
            <p:ph type="sldNum" sz="quarter" idx="5"/>
          </p:nvPr>
        </p:nvSpPr>
        <p:spPr/>
        <p:txBody>
          <a:bodyPr/>
          <a:lstStyle/>
          <a:p>
            <a:fld id="{94C29032-50F3-4F1C-BD4E-207AB4933E37}" type="slidenum">
              <a:rPr lang="en-AU" smtClean="0"/>
              <a:t>15</a:t>
            </a:fld>
            <a:endParaRPr lang="en-AU"/>
          </a:p>
        </p:txBody>
      </p:sp>
    </p:spTree>
    <p:extLst>
      <p:ext uri="{BB962C8B-B14F-4D97-AF65-F5344CB8AC3E}">
        <p14:creationId xmlns:p14="http://schemas.microsoft.com/office/powerpoint/2010/main" val="2965103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BB36D-030C-2B4D-B1B6-E9AA5D120BD1}" type="slidenum">
              <a:rPr lang="en-US" smtClean="0"/>
              <a:t>16</a:t>
            </a:fld>
            <a:endParaRPr lang="en-US"/>
          </a:p>
        </p:txBody>
      </p:sp>
    </p:spTree>
    <p:extLst>
      <p:ext uri="{BB962C8B-B14F-4D97-AF65-F5344CB8AC3E}">
        <p14:creationId xmlns:p14="http://schemas.microsoft.com/office/powerpoint/2010/main" val="359794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17</a:t>
            </a:fld>
            <a:endParaRPr lang="en-AU"/>
          </a:p>
        </p:txBody>
      </p:sp>
    </p:spTree>
    <p:extLst>
      <p:ext uri="{BB962C8B-B14F-4D97-AF65-F5344CB8AC3E}">
        <p14:creationId xmlns:p14="http://schemas.microsoft.com/office/powerpoint/2010/main" val="3835324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A041B-E318-DAE7-7544-D7C60B4FE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C5708-1F6B-F8C5-8528-623E95DC3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B839D-618F-D4F3-EADD-7CC7332BF7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sng" strike="noStrike" kern="1200" dirty="0">
                <a:solidFill>
                  <a:schemeClr val="tx1"/>
                </a:solidFill>
                <a:effectLst/>
                <a:latin typeface="+mn-lt"/>
                <a:ea typeface="+mn-ea"/>
                <a:cs typeface="+mn-cs"/>
                <a:hlinkClick r:id="rId3" action="ppaction://hlinkfile"/>
              </a:rPr>
              <a:t>Greenhouse gas removals (carbon sequestration)</a:t>
            </a:r>
            <a:endParaRPr lang="en-AU" sz="1200" b="0" i="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sng" strike="noStrike" kern="1200" dirty="0">
                <a:solidFill>
                  <a:schemeClr val="tx1"/>
                </a:solidFill>
                <a:effectLst/>
                <a:latin typeface="+mn-lt"/>
                <a:ea typeface="+mn-ea"/>
                <a:cs typeface="+mn-cs"/>
                <a:hlinkClick r:id="rId4" action="ppaction://hlinkfile"/>
              </a:rPr>
              <a:t>Increase in forest area</a:t>
            </a:r>
            <a:endParaRPr lang="en-AU"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endParaRPr>
          </a:p>
          <a:p>
            <a:endParaRPr lang="en-AU" dirty="0"/>
          </a:p>
        </p:txBody>
      </p:sp>
      <p:sp>
        <p:nvSpPr>
          <p:cNvPr id="4" name="Slide Number Placeholder 3">
            <a:extLst>
              <a:ext uri="{FF2B5EF4-FFF2-40B4-BE49-F238E27FC236}">
                <a16:creationId xmlns:a16="http://schemas.microsoft.com/office/drawing/2014/main" id="{B38B4439-27E9-15FC-74D0-FA0F2CC0D07A}"/>
              </a:ext>
            </a:extLst>
          </p:cNvPr>
          <p:cNvSpPr>
            <a:spLocks noGrp="1"/>
          </p:cNvSpPr>
          <p:nvPr>
            <p:ph type="sldNum" sz="quarter" idx="5"/>
          </p:nvPr>
        </p:nvSpPr>
        <p:spPr/>
        <p:txBody>
          <a:bodyPr/>
          <a:lstStyle/>
          <a:p>
            <a:fld id="{94C29032-50F3-4F1C-BD4E-207AB4933E37}" type="slidenum">
              <a:rPr lang="en-AU" smtClean="0"/>
              <a:t>18</a:t>
            </a:fld>
            <a:endParaRPr lang="en-AU"/>
          </a:p>
        </p:txBody>
      </p:sp>
    </p:spTree>
    <p:extLst>
      <p:ext uri="{BB962C8B-B14F-4D97-AF65-F5344CB8AC3E}">
        <p14:creationId xmlns:p14="http://schemas.microsoft.com/office/powerpoint/2010/main" val="337484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19</a:t>
            </a:fld>
            <a:endParaRPr lang="en-AU"/>
          </a:p>
        </p:txBody>
      </p:sp>
    </p:spTree>
    <p:extLst>
      <p:ext uri="{BB962C8B-B14F-4D97-AF65-F5344CB8AC3E}">
        <p14:creationId xmlns:p14="http://schemas.microsoft.com/office/powerpoint/2010/main" val="2285860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2</a:t>
            </a:fld>
            <a:endParaRPr lang="en-AU"/>
          </a:p>
        </p:txBody>
      </p:sp>
    </p:spTree>
    <p:extLst>
      <p:ext uri="{BB962C8B-B14F-4D97-AF65-F5344CB8AC3E}">
        <p14:creationId xmlns:p14="http://schemas.microsoft.com/office/powerpoint/2010/main" val="3449124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20</a:t>
            </a:fld>
            <a:endParaRPr lang="en-AU"/>
          </a:p>
        </p:txBody>
      </p:sp>
    </p:spTree>
    <p:extLst>
      <p:ext uri="{BB962C8B-B14F-4D97-AF65-F5344CB8AC3E}">
        <p14:creationId xmlns:p14="http://schemas.microsoft.com/office/powerpoint/2010/main" val="4112965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BB36D-030C-2B4D-B1B6-E9AA5D120BD1}" type="slidenum">
              <a:rPr lang="en-US" smtClean="0"/>
              <a:t>21</a:t>
            </a:fld>
            <a:endParaRPr lang="en-US"/>
          </a:p>
        </p:txBody>
      </p:sp>
    </p:spTree>
    <p:extLst>
      <p:ext uri="{BB962C8B-B14F-4D97-AF65-F5344CB8AC3E}">
        <p14:creationId xmlns:p14="http://schemas.microsoft.com/office/powerpoint/2010/main" val="58261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3E72-A5FD-1355-3220-56D1E3795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9B18D-41A0-4B6B-640E-169F3996C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09465-8EBD-3726-9103-E15C7A18DEE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0530D67-B4EA-3040-ED39-C3432E8D0E09}"/>
              </a:ext>
            </a:extLst>
          </p:cNvPr>
          <p:cNvSpPr>
            <a:spLocks noGrp="1"/>
          </p:cNvSpPr>
          <p:nvPr>
            <p:ph type="sldNum" sz="quarter" idx="5"/>
          </p:nvPr>
        </p:nvSpPr>
        <p:spPr/>
        <p:txBody>
          <a:bodyPr/>
          <a:lstStyle/>
          <a:p>
            <a:fld id="{94C29032-50F3-4F1C-BD4E-207AB4933E37}" type="slidenum">
              <a:rPr lang="en-AU" smtClean="0"/>
              <a:t>22</a:t>
            </a:fld>
            <a:endParaRPr lang="en-AU"/>
          </a:p>
        </p:txBody>
      </p:sp>
    </p:spTree>
    <p:extLst>
      <p:ext uri="{BB962C8B-B14F-4D97-AF65-F5344CB8AC3E}">
        <p14:creationId xmlns:p14="http://schemas.microsoft.com/office/powerpoint/2010/main" val="706791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190E5E7-2A20-4F4D-9725-A80833D8DDE2}" type="slidenum">
              <a:rPr lang="en-AU" smtClean="0"/>
              <a:t>23</a:t>
            </a:fld>
            <a:endParaRPr lang="en-AU"/>
          </a:p>
        </p:txBody>
      </p:sp>
    </p:spTree>
    <p:extLst>
      <p:ext uri="{BB962C8B-B14F-4D97-AF65-F5344CB8AC3E}">
        <p14:creationId xmlns:p14="http://schemas.microsoft.com/office/powerpoint/2010/main" val="1694233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90E5E7-2A20-4F4D-9725-A80833D8DDE2}" type="slidenum">
              <a:rPr lang="en-AU" smtClean="0"/>
              <a:t>24</a:t>
            </a:fld>
            <a:endParaRPr lang="en-AU"/>
          </a:p>
        </p:txBody>
      </p:sp>
    </p:spTree>
    <p:extLst>
      <p:ext uri="{BB962C8B-B14F-4D97-AF65-F5344CB8AC3E}">
        <p14:creationId xmlns:p14="http://schemas.microsoft.com/office/powerpoint/2010/main" val="3925531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90E5E7-2A20-4F4D-9725-A80833D8DDE2}" type="slidenum">
              <a:rPr lang="en-AU" smtClean="0"/>
              <a:t>25</a:t>
            </a:fld>
            <a:endParaRPr lang="en-AU"/>
          </a:p>
        </p:txBody>
      </p:sp>
    </p:spTree>
    <p:extLst>
      <p:ext uri="{BB962C8B-B14F-4D97-AF65-F5344CB8AC3E}">
        <p14:creationId xmlns:p14="http://schemas.microsoft.com/office/powerpoint/2010/main" val="1840207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4C29032-50F3-4F1C-BD4E-207AB4933E37}" type="slidenum">
              <a:rPr lang="en-AU" smtClean="0"/>
              <a:t>26</a:t>
            </a:fld>
            <a:endParaRPr lang="en-AU"/>
          </a:p>
        </p:txBody>
      </p:sp>
    </p:spTree>
    <p:extLst>
      <p:ext uri="{BB962C8B-B14F-4D97-AF65-F5344CB8AC3E}">
        <p14:creationId xmlns:p14="http://schemas.microsoft.com/office/powerpoint/2010/main" val="968025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94A88-E63D-634A-D0C0-A3421D4B1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0A623-3618-B61C-C924-73F7FF19B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40839-3B4F-B16B-79C4-8403E4AE0AB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8F430F7-7A47-FA22-BB4B-B7373E23DC03}"/>
              </a:ext>
            </a:extLst>
          </p:cNvPr>
          <p:cNvSpPr>
            <a:spLocks noGrp="1"/>
          </p:cNvSpPr>
          <p:nvPr>
            <p:ph type="sldNum" sz="quarter" idx="5"/>
          </p:nvPr>
        </p:nvSpPr>
        <p:spPr/>
        <p:txBody>
          <a:bodyPr/>
          <a:lstStyle/>
          <a:p>
            <a:fld id="{94C29032-50F3-4F1C-BD4E-207AB4933E37}" type="slidenum">
              <a:rPr lang="en-AU" smtClean="0"/>
              <a:t>27</a:t>
            </a:fld>
            <a:endParaRPr lang="en-AU"/>
          </a:p>
        </p:txBody>
      </p:sp>
    </p:spTree>
    <p:extLst>
      <p:ext uri="{BB962C8B-B14F-4D97-AF65-F5344CB8AC3E}">
        <p14:creationId xmlns:p14="http://schemas.microsoft.com/office/powerpoint/2010/main" val="2176504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28</a:t>
            </a:fld>
            <a:endParaRPr lang="en-AU"/>
          </a:p>
        </p:txBody>
      </p:sp>
    </p:spTree>
    <p:extLst>
      <p:ext uri="{BB962C8B-B14F-4D97-AF65-F5344CB8AC3E}">
        <p14:creationId xmlns:p14="http://schemas.microsoft.com/office/powerpoint/2010/main" val="10051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29</a:t>
            </a:fld>
            <a:endParaRPr lang="en-AU"/>
          </a:p>
        </p:txBody>
      </p:sp>
    </p:spTree>
    <p:extLst>
      <p:ext uri="{BB962C8B-B14F-4D97-AF65-F5344CB8AC3E}">
        <p14:creationId xmlns:p14="http://schemas.microsoft.com/office/powerpoint/2010/main" val="12338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4C29032-50F3-4F1C-BD4E-207AB4933E37}" type="slidenum">
              <a:rPr lang="en-AU" smtClean="0"/>
              <a:t>3</a:t>
            </a:fld>
            <a:endParaRPr lang="en-AU"/>
          </a:p>
        </p:txBody>
      </p:sp>
    </p:spTree>
    <p:extLst>
      <p:ext uri="{BB962C8B-B14F-4D97-AF65-F5344CB8AC3E}">
        <p14:creationId xmlns:p14="http://schemas.microsoft.com/office/powerpoint/2010/main" val="307095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30</a:t>
            </a:fld>
            <a:endParaRPr lang="en-AU"/>
          </a:p>
        </p:txBody>
      </p:sp>
    </p:spTree>
    <p:extLst>
      <p:ext uri="{BB962C8B-B14F-4D97-AF65-F5344CB8AC3E}">
        <p14:creationId xmlns:p14="http://schemas.microsoft.com/office/powerpoint/2010/main" val="417085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0A7D-F2FF-CE82-EAA2-16E4EF4AA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A9A91-BFAC-01C9-D61D-D36119FBF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E7A809-6184-1F4D-A2F4-D7D0EE23375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8AAD34D-8437-2B82-7C1F-F3FF593EED91}"/>
              </a:ext>
            </a:extLst>
          </p:cNvPr>
          <p:cNvSpPr>
            <a:spLocks noGrp="1"/>
          </p:cNvSpPr>
          <p:nvPr>
            <p:ph type="sldNum" sz="quarter" idx="5"/>
          </p:nvPr>
        </p:nvSpPr>
        <p:spPr/>
        <p:txBody>
          <a:bodyPr/>
          <a:lstStyle/>
          <a:p>
            <a:fld id="{94C29032-50F3-4F1C-BD4E-207AB4933E37}" type="slidenum">
              <a:rPr lang="en-AU" smtClean="0"/>
              <a:t>31</a:t>
            </a:fld>
            <a:endParaRPr lang="en-AU"/>
          </a:p>
        </p:txBody>
      </p:sp>
    </p:spTree>
    <p:extLst>
      <p:ext uri="{BB962C8B-B14F-4D97-AF65-F5344CB8AC3E}">
        <p14:creationId xmlns:p14="http://schemas.microsoft.com/office/powerpoint/2010/main" val="164296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4</a:t>
            </a:fld>
            <a:endParaRPr lang="en-AU"/>
          </a:p>
        </p:txBody>
      </p:sp>
    </p:spTree>
    <p:extLst>
      <p:ext uri="{BB962C8B-B14F-4D97-AF65-F5344CB8AC3E}">
        <p14:creationId xmlns:p14="http://schemas.microsoft.com/office/powerpoint/2010/main" val="419312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5</a:t>
            </a:fld>
            <a:endParaRPr lang="en-AU"/>
          </a:p>
        </p:txBody>
      </p:sp>
    </p:spTree>
    <p:extLst>
      <p:ext uri="{BB962C8B-B14F-4D97-AF65-F5344CB8AC3E}">
        <p14:creationId xmlns:p14="http://schemas.microsoft.com/office/powerpoint/2010/main" val="61495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F936-1773-1C00-13CF-22DA577E5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F31BE-5E62-DD3C-AFEE-675630A8B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AA1EE-B63A-E663-D78F-467F436B440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CE9D347-6F0D-1684-6ACF-FD2968EF4FFF}"/>
              </a:ext>
            </a:extLst>
          </p:cNvPr>
          <p:cNvSpPr>
            <a:spLocks noGrp="1"/>
          </p:cNvSpPr>
          <p:nvPr>
            <p:ph type="sldNum" sz="quarter" idx="5"/>
          </p:nvPr>
        </p:nvSpPr>
        <p:spPr/>
        <p:txBody>
          <a:bodyPr/>
          <a:lstStyle/>
          <a:p>
            <a:fld id="{94C29032-50F3-4F1C-BD4E-207AB4933E37}" type="slidenum">
              <a:rPr lang="en-AU" smtClean="0"/>
              <a:t>6</a:t>
            </a:fld>
            <a:endParaRPr lang="en-AU"/>
          </a:p>
        </p:txBody>
      </p:sp>
    </p:spTree>
    <p:extLst>
      <p:ext uri="{BB962C8B-B14F-4D97-AF65-F5344CB8AC3E}">
        <p14:creationId xmlns:p14="http://schemas.microsoft.com/office/powerpoint/2010/main" val="75719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4C29032-50F3-4F1C-BD4E-207AB4933E37}" type="slidenum">
              <a:rPr lang="en-AU" smtClean="0"/>
              <a:t>7</a:t>
            </a:fld>
            <a:endParaRPr lang="en-AU"/>
          </a:p>
        </p:txBody>
      </p:sp>
    </p:spTree>
    <p:extLst>
      <p:ext uri="{BB962C8B-B14F-4D97-AF65-F5344CB8AC3E}">
        <p14:creationId xmlns:p14="http://schemas.microsoft.com/office/powerpoint/2010/main" val="959789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4C29032-50F3-4F1C-BD4E-207AB4933E37}" type="slidenum">
              <a:rPr lang="en-AU" smtClean="0"/>
              <a:t>8</a:t>
            </a:fld>
            <a:endParaRPr lang="en-AU"/>
          </a:p>
        </p:txBody>
      </p:sp>
    </p:spTree>
    <p:extLst>
      <p:ext uri="{BB962C8B-B14F-4D97-AF65-F5344CB8AC3E}">
        <p14:creationId xmlns:p14="http://schemas.microsoft.com/office/powerpoint/2010/main" val="298602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4C29032-50F3-4F1C-BD4E-207AB4933E37}" type="slidenum">
              <a:rPr lang="en-AU" smtClean="0"/>
              <a:t>9</a:t>
            </a:fld>
            <a:endParaRPr lang="en-AU"/>
          </a:p>
        </p:txBody>
      </p:sp>
    </p:spTree>
    <p:extLst>
      <p:ext uri="{BB962C8B-B14F-4D97-AF65-F5344CB8AC3E}">
        <p14:creationId xmlns:p14="http://schemas.microsoft.com/office/powerpoint/2010/main" val="2761142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CC45-F06C-5EF6-688F-6802E0436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B4894CF-EA74-2D7C-758D-59FBE090B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38B5212-548C-7F03-3E90-8453E211BD92}"/>
              </a:ext>
            </a:extLst>
          </p:cNvPr>
          <p:cNvSpPr>
            <a:spLocks noGrp="1"/>
          </p:cNvSpPr>
          <p:nvPr>
            <p:ph type="dt" sz="half" idx="10"/>
          </p:nvPr>
        </p:nvSpPr>
        <p:spPr/>
        <p:txBody>
          <a:bodyPr/>
          <a:lstStyle/>
          <a:p>
            <a:fld id="{7E4D2ED3-60E3-48D8-A4F3-20E4A7B2277A}" type="datetime1">
              <a:rPr lang="en-AU" smtClean="0"/>
              <a:t>11/12/2025</a:t>
            </a:fld>
            <a:endParaRPr lang="en-AU"/>
          </a:p>
        </p:txBody>
      </p:sp>
      <p:sp>
        <p:nvSpPr>
          <p:cNvPr id="5" name="Footer Placeholder 4">
            <a:extLst>
              <a:ext uri="{FF2B5EF4-FFF2-40B4-BE49-F238E27FC236}">
                <a16:creationId xmlns:a16="http://schemas.microsoft.com/office/drawing/2014/main" id="{19764099-DE5E-1F33-7086-0DD46F3E6F4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46E66FA-2F16-08CC-9886-455E2F9B119F}"/>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281496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3814-D9FD-C1A5-B68E-F0B2FC67B0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6E49FE6-AA8A-F017-40ED-D8F3C4F16B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CD64A64-760D-CF00-4208-488121DC4E33}"/>
              </a:ext>
            </a:extLst>
          </p:cNvPr>
          <p:cNvSpPr>
            <a:spLocks noGrp="1"/>
          </p:cNvSpPr>
          <p:nvPr>
            <p:ph type="dt" sz="half" idx="10"/>
          </p:nvPr>
        </p:nvSpPr>
        <p:spPr/>
        <p:txBody>
          <a:bodyPr/>
          <a:lstStyle/>
          <a:p>
            <a:fld id="{B2507BC5-B732-4DEF-975A-6F90B09E61D9}" type="datetime1">
              <a:rPr lang="en-AU" smtClean="0"/>
              <a:t>11/12/2025</a:t>
            </a:fld>
            <a:endParaRPr lang="en-AU"/>
          </a:p>
        </p:txBody>
      </p:sp>
      <p:sp>
        <p:nvSpPr>
          <p:cNvPr id="5" name="Footer Placeholder 4">
            <a:extLst>
              <a:ext uri="{FF2B5EF4-FFF2-40B4-BE49-F238E27FC236}">
                <a16:creationId xmlns:a16="http://schemas.microsoft.com/office/drawing/2014/main" id="{B279C52F-F6AD-5614-15D5-464275BD959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8EDC843-3207-945F-4AAD-524E7B73AA19}"/>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68539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00877-AFDB-7C6D-326E-517F21E8BC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476F717-4C33-F24D-D079-3D479246D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7BBCD50-99C6-7327-9430-F670B764388D}"/>
              </a:ext>
            </a:extLst>
          </p:cNvPr>
          <p:cNvSpPr>
            <a:spLocks noGrp="1"/>
          </p:cNvSpPr>
          <p:nvPr>
            <p:ph type="dt" sz="half" idx="10"/>
          </p:nvPr>
        </p:nvSpPr>
        <p:spPr/>
        <p:txBody>
          <a:bodyPr/>
          <a:lstStyle/>
          <a:p>
            <a:fld id="{500DCA51-FCE7-46F0-8F9C-80A41E182BC3}" type="datetime1">
              <a:rPr lang="en-AU" smtClean="0"/>
              <a:t>11/12/2025</a:t>
            </a:fld>
            <a:endParaRPr lang="en-AU"/>
          </a:p>
        </p:txBody>
      </p:sp>
      <p:sp>
        <p:nvSpPr>
          <p:cNvPr id="5" name="Footer Placeholder 4">
            <a:extLst>
              <a:ext uri="{FF2B5EF4-FFF2-40B4-BE49-F238E27FC236}">
                <a16:creationId xmlns:a16="http://schemas.microsoft.com/office/drawing/2014/main" id="{D47C3987-0443-444F-1C0E-A7001FE815A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3B52A24-597F-1B23-C644-249E63B5955E}"/>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2390563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11F538-EBA7-FD4E-A602-42C1DCA150BA}"/>
              </a:ext>
            </a:extLst>
          </p:cNvPr>
          <p:cNvSpPr/>
          <p:nvPr userDrawn="1"/>
        </p:nvSpPr>
        <p:spPr>
          <a:xfrm>
            <a:off x="0" y="-1"/>
            <a:ext cx="12192000" cy="1403617"/>
          </a:xfrm>
          <a:prstGeom prst="rect">
            <a:avLst/>
          </a:prstGeom>
          <a:solidFill>
            <a:srgbClr val="3262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A6C4CAC3-0872-F14C-B237-B2B99DA0E317}"/>
              </a:ext>
            </a:extLst>
          </p:cNvPr>
          <p:cNvPicPr>
            <a:picLocks noChangeAspect="1"/>
          </p:cNvPicPr>
          <p:nvPr userDrawn="1"/>
        </p:nvPicPr>
        <p:blipFill rotWithShape="1">
          <a:blip r:embed="rId2"/>
          <a:srcRect t="93001"/>
          <a:stretch/>
        </p:blipFill>
        <p:spPr>
          <a:xfrm>
            <a:off x="0" y="6378000"/>
            <a:ext cx="12192000" cy="480000"/>
          </a:xfrm>
          <a:prstGeom prst="rect">
            <a:avLst/>
          </a:prstGeom>
        </p:spPr>
      </p:pic>
      <p:sp>
        <p:nvSpPr>
          <p:cNvPr id="6" name="Text Placeholder 4">
            <a:extLst>
              <a:ext uri="{FF2B5EF4-FFF2-40B4-BE49-F238E27FC236}">
                <a16:creationId xmlns:a16="http://schemas.microsoft.com/office/drawing/2014/main" id="{7EAC1DA1-D70C-1840-833D-C2FC890654FE}"/>
              </a:ext>
            </a:extLst>
          </p:cNvPr>
          <p:cNvSpPr>
            <a:spLocks noGrp="1"/>
          </p:cNvSpPr>
          <p:nvPr>
            <p:ph type="body" sz="quarter" idx="13" hasCustomPrompt="1"/>
          </p:nvPr>
        </p:nvSpPr>
        <p:spPr>
          <a:xfrm>
            <a:off x="478367" y="480001"/>
            <a:ext cx="7826300" cy="769001"/>
          </a:xfrm>
          <a:prstGeom prst="rect">
            <a:avLst/>
          </a:prstGeom>
        </p:spPr>
        <p:txBody>
          <a:bodyPr lIns="0" tIns="0" rIns="0" bIns="0"/>
          <a:lstStyle>
            <a:lvl1pPr marL="0" marR="0" indent="0" algn="l" defTabSz="457189" rtl="0" eaLnBrk="1" fontAlgn="base" latinLnBrk="0" hangingPunct="1">
              <a:lnSpc>
                <a:spcPct val="90000"/>
              </a:lnSpc>
              <a:spcBef>
                <a:spcPct val="20000"/>
              </a:spcBef>
              <a:spcAft>
                <a:spcPct val="0"/>
              </a:spcAft>
              <a:buClrTx/>
              <a:buSzTx/>
              <a:buFont typeface="Lucida Grande" charset="0"/>
              <a:buNone/>
              <a:tabLst/>
              <a:defRPr sz="2933" b="0" i="0">
                <a:solidFill>
                  <a:schemeClr val="bg1"/>
                </a:solidFill>
                <a:latin typeface="Calibri" panose="020F0502020204030204" pitchFamily="34" charset="0"/>
                <a:cs typeface="Calibri" panose="020F0502020204030204" pitchFamily="34" charset="0"/>
              </a:defRPr>
            </a:lvl1pPr>
            <a:lvl2pPr marL="609585" indent="0">
              <a:buNone/>
              <a:defRPr/>
            </a:lvl2pPr>
            <a:lvl3pPr marL="1219170" indent="0">
              <a:buNone/>
              <a:defRPr/>
            </a:lvl3pPr>
            <a:lvl4pPr marL="1828754" indent="0">
              <a:buNone/>
              <a:defRPr/>
            </a:lvl4pPr>
            <a:lvl5pPr marL="2438339" indent="0">
              <a:buNone/>
              <a:defRPr/>
            </a:lvl5pPr>
          </a:lstStyle>
          <a:p>
            <a:pPr marL="0" marR="0" lvl="0" indent="0" algn="l" defTabSz="457189" rtl="0" eaLnBrk="1" fontAlgn="base" latinLnBrk="0" hangingPunct="1">
              <a:lnSpc>
                <a:spcPct val="90000"/>
              </a:lnSpc>
              <a:spcBef>
                <a:spcPct val="20000"/>
              </a:spcBef>
              <a:spcAft>
                <a:spcPct val="0"/>
              </a:spcAft>
              <a:buClrTx/>
              <a:buSzTx/>
              <a:buFont typeface="Lucida Grande" charset="0"/>
              <a:buNone/>
              <a:tabLst/>
              <a:defRPr/>
            </a:pPr>
            <a:r>
              <a:rPr lang="en-US"/>
              <a:t>Text goes here</a:t>
            </a:r>
          </a:p>
        </p:txBody>
      </p:sp>
      <p:sp>
        <p:nvSpPr>
          <p:cNvPr id="8" name="Content Placeholder 2">
            <a:extLst>
              <a:ext uri="{FF2B5EF4-FFF2-40B4-BE49-F238E27FC236}">
                <a16:creationId xmlns:a16="http://schemas.microsoft.com/office/drawing/2014/main" id="{37AE643F-439A-B24D-8636-3762C9C529D2}"/>
              </a:ext>
            </a:extLst>
          </p:cNvPr>
          <p:cNvSpPr>
            <a:spLocks noGrp="1"/>
          </p:cNvSpPr>
          <p:nvPr>
            <p:ph idx="1" hasCustomPrompt="1"/>
          </p:nvPr>
        </p:nvSpPr>
        <p:spPr>
          <a:xfrm>
            <a:off x="478366" y="1520983"/>
            <a:ext cx="11337713" cy="4509296"/>
          </a:xfrm>
          <a:prstGeom prst="rect">
            <a:avLst/>
          </a:prstGeom>
        </p:spPr>
        <p:txBody>
          <a:bodyPr lIns="0"/>
          <a:lstStyle>
            <a:lvl1pPr marL="355591" indent="-355591">
              <a:lnSpc>
                <a:spcPct val="90000"/>
              </a:lnSpc>
              <a:tabLst/>
              <a:defRPr sz="2133" b="0">
                <a:solidFill>
                  <a:srgbClr val="326297"/>
                </a:solidFill>
                <a:latin typeface="Calibri" panose="020F0502020204030204" pitchFamily="34" charset="0"/>
                <a:cs typeface="Calibri" panose="020F0502020204030204" pitchFamily="34" charset="0"/>
              </a:defRPr>
            </a:lvl1pPr>
            <a:lvl2pPr marL="594769" indent="-239178">
              <a:lnSpc>
                <a:spcPct val="90000"/>
              </a:lnSpc>
              <a:buFont typeface="Lucida Grande"/>
              <a:buChar char="–"/>
              <a:tabLst/>
              <a:defRPr sz="2133" b="0" i="0">
                <a:solidFill>
                  <a:srgbClr val="326297"/>
                </a:solidFill>
                <a:latin typeface="Calibri" panose="020F0502020204030204" pitchFamily="34" charset="0"/>
                <a:cs typeface="Calibri" panose="020F0502020204030204" pitchFamily="34" charset="0"/>
              </a:defRPr>
            </a:lvl2pPr>
            <a:lvl3pPr marL="770447" indent="-175680">
              <a:lnSpc>
                <a:spcPct val="90000"/>
              </a:lnSpc>
              <a:tabLst/>
              <a:defRPr sz="2133" b="0" i="0">
                <a:solidFill>
                  <a:srgbClr val="326297"/>
                </a:solidFill>
                <a:latin typeface="Calibri" panose="020F0502020204030204" pitchFamily="34" charset="0"/>
                <a:cs typeface="Calibri" panose="020F0502020204030204" pitchFamily="34" charset="0"/>
              </a:defRPr>
            </a:lvl3pPr>
          </a:lstStyle>
          <a:p>
            <a:pPr lvl="0"/>
            <a:r>
              <a:rPr lang="en-US"/>
              <a:t>Text goes here (L1)</a:t>
            </a:r>
          </a:p>
          <a:p>
            <a:pPr lvl="1"/>
            <a:r>
              <a:rPr lang="en-US"/>
              <a:t>Text goes here (L2)</a:t>
            </a:r>
          </a:p>
          <a:p>
            <a:pPr lvl="2"/>
            <a:r>
              <a:rPr lang="en-US"/>
              <a:t>Text goes here (L3)</a:t>
            </a:r>
          </a:p>
        </p:txBody>
      </p:sp>
      <p:pic>
        <p:nvPicPr>
          <p:cNvPr id="7" name="Picture 6">
            <a:extLst>
              <a:ext uri="{FF2B5EF4-FFF2-40B4-BE49-F238E27FC236}">
                <a16:creationId xmlns:a16="http://schemas.microsoft.com/office/drawing/2014/main" id="{DC98F0E5-D16F-A391-1DEF-2B4D27F2073E}"/>
              </a:ext>
            </a:extLst>
          </p:cNvPr>
          <p:cNvPicPr>
            <a:picLocks noChangeAspect="1"/>
          </p:cNvPicPr>
          <p:nvPr userDrawn="1"/>
        </p:nvPicPr>
        <p:blipFill>
          <a:blip r:embed="rId3"/>
          <a:stretch>
            <a:fillRect/>
          </a:stretch>
        </p:blipFill>
        <p:spPr>
          <a:xfrm>
            <a:off x="8946644" y="471134"/>
            <a:ext cx="2785483" cy="687085"/>
          </a:xfrm>
          <a:prstGeom prst="rect">
            <a:avLst/>
          </a:prstGeom>
        </p:spPr>
      </p:pic>
    </p:spTree>
    <p:extLst>
      <p:ext uri="{BB962C8B-B14F-4D97-AF65-F5344CB8AC3E}">
        <p14:creationId xmlns:p14="http://schemas.microsoft.com/office/powerpoint/2010/main" val="139422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508F-0833-FCDD-647F-353EC66FE8A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1D5322F-E0EB-C4B1-19A1-E8B677C24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B3EA05-9666-4B21-C2F0-2C4C2A8E30C9}"/>
              </a:ext>
            </a:extLst>
          </p:cNvPr>
          <p:cNvSpPr>
            <a:spLocks noGrp="1"/>
          </p:cNvSpPr>
          <p:nvPr>
            <p:ph type="dt" sz="half" idx="10"/>
          </p:nvPr>
        </p:nvSpPr>
        <p:spPr/>
        <p:txBody>
          <a:bodyPr/>
          <a:lstStyle/>
          <a:p>
            <a:fld id="{29DAF626-D879-4071-AD12-0B4580547341}" type="datetime1">
              <a:rPr lang="en-AU" smtClean="0"/>
              <a:t>11/12/2025</a:t>
            </a:fld>
            <a:endParaRPr lang="en-AU"/>
          </a:p>
        </p:txBody>
      </p:sp>
      <p:sp>
        <p:nvSpPr>
          <p:cNvPr id="5" name="Footer Placeholder 4">
            <a:extLst>
              <a:ext uri="{FF2B5EF4-FFF2-40B4-BE49-F238E27FC236}">
                <a16:creationId xmlns:a16="http://schemas.microsoft.com/office/drawing/2014/main" id="{8C476F0F-3BB3-012A-D6B7-064EB48398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15B0EA5-9011-0B02-BE46-02D9BDA283B2}"/>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3098993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3E4D-FB16-D51E-E0AA-C047B4936A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06E4709-869D-6CBC-79E1-EA77DB50A5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766138-5A43-0FE5-08A2-F158916634E7}"/>
              </a:ext>
            </a:extLst>
          </p:cNvPr>
          <p:cNvSpPr>
            <a:spLocks noGrp="1"/>
          </p:cNvSpPr>
          <p:nvPr>
            <p:ph type="dt" sz="half" idx="10"/>
          </p:nvPr>
        </p:nvSpPr>
        <p:spPr/>
        <p:txBody>
          <a:bodyPr/>
          <a:lstStyle/>
          <a:p>
            <a:fld id="{DA4A28F1-E130-43C5-A6A5-6C0B9A6037C0}" type="datetime1">
              <a:rPr lang="en-AU" smtClean="0"/>
              <a:t>11/12/2025</a:t>
            </a:fld>
            <a:endParaRPr lang="en-AU"/>
          </a:p>
        </p:txBody>
      </p:sp>
      <p:sp>
        <p:nvSpPr>
          <p:cNvPr id="5" name="Footer Placeholder 4">
            <a:extLst>
              <a:ext uri="{FF2B5EF4-FFF2-40B4-BE49-F238E27FC236}">
                <a16:creationId xmlns:a16="http://schemas.microsoft.com/office/drawing/2014/main" id="{77769AA6-44FE-63DB-E9F1-0CFA5F9A27E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43FDC3B-E3D3-8BCF-52FF-F709AEF5DEDD}"/>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154652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4DF4-427C-7C59-58BA-7E323F9A60D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895EBB2-7D16-B5F0-080A-AF4B7E9477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1674CA2-913A-3F5E-B40F-230180A51B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8D1ADF3-2F36-1C55-64AD-595C29DE7D3F}"/>
              </a:ext>
            </a:extLst>
          </p:cNvPr>
          <p:cNvSpPr>
            <a:spLocks noGrp="1"/>
          </p:cNvSpPr>
          <p:nvPr>
            <p:ph type="dt" sz="half" idx="10"/>
          </p:nvPr>
        </p:nvSpPr>
        <p:spPr/>
        <p:txBody>
          <a:bodyPr/>
          <a:lstStyle/>
          <a:p>
            <a:fld id="{B3877836-9A50-42FA-BA49-30F295B3E3A4}" type="datetime1">
              <a:rPr lang="en-AU" smtClean="0"/>
              <a:t>11/12/2025</a:t>
            </a:fld>
            <a:endParaRPr lang="en-AU"/>
          </a:p>
        </p:txBody>
      </p:sp>
      <p:sp>
        <p:nvSpPr>
          <p:cNvPr id="6" name="Footer Placeholder 5">
            <a:extLst>
              <a:ext uri="{FF2B5EF4-FFF2-40B4-BE49-F238E27FC236}">
                <a16:creationId xmlns:a16="http://schemas.microsoft.com/office/drawing/2014/main" id="{302C5E8E-EF52-8847-A60A-5FD0E88B083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DED6F36-126C-E716-8E59-F1FC7F736F2C}"/>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13605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DFB1-2BA8-115B-C6EF-11A3881DAC40}"/>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5979D8-D389-2174-BCF5-5EB48DB165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089148-1449-1E33-4107-EA77320445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0223C58-F3B7-3BAF-4358-362BF5DE6E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B82321-E8AC-9F6F-393D-62E88C8AD0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C100239-43E2-5DE5-A4D8-5E39D64FDF9E}"/>
              </a:ext>
            </a:extLst>
          </p:cNvPr>
          <p:cNvSpPr>
            <a:spLocks noGrp="1"/>
          </p:cNvSpPr>
          <p:nvPr>
            <p:ph type="dt" sz="half" idx="10"/>
          </p:nvPr>
        </p:nvSpPr>
        <p:spPr/>
        <p:txBody>
          <a:bodyPr/>
          <a:lstStyle/>
          <a:p>
            <a:fld id="{638F7326-3D38-4992-934E-F70611CF6D37}" type="datetime1">
              <a:rPr lang="en-AU" smtClean="0"/>
              <a:t>11/12/2025</a:t>
            </a:fld>
            <a:endParaRPr lang="en-AU"/>
          </a:p>
        </p:txBody>
      </p:sp>
      <p:sp>
        <p:nvSpPr>
          <p:cNvPr id="8" name="Footer Placeholder 7">
            <a:extLst>
              <a:ext uri="{FF2B5EF4-FFF2-40B4-BE49-F238E27FC236}">
                <a16:creationId xmlns:a16="http://schemas.microsoft.com/office/drawing/2014/main" id="{2D3E32BA-51AD-20B1-4A78-F0A9E2DF2A5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9C2C29A-F8DA-9959-9F8E-A69D466037C5}"/>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343851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088A-27BC-C877-AE19-A562FC433CA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6D6592C-3D47-3641-3A57-95D0A1BFBD15}"/>
              </a:ext>
            </a:extLst>
          </p:cNvPr>
          <p:cNvSpPr>
            <a:spLocks noGrp="1"/>
          </p:cNvSpPr>
          <p:nvPr>
            <p:ph type="dt" sz="half" idx="10"/>
          </p:nvPr>
        </p:nvSpPr>
        <p:spPr/>
        <p:txBody>
          <a:bodyPr/>
          <a:lstStyle/>
          <a:p>
            <a:fld id="{56408393-2D9C-4352-91D1-D3ABAEF0628A}" type="datetime1">
              <a:rPr lang="en-AU" smtClean="0"/>
              <a:t>11/12/2025</a:t>
            </a:fld>
            <a:endParaRPr lang="en-AU"/>
          </a:p>
        </p:txBody>
      </p:sp>
      <p:sp>
        <p:nvSpPr>
          <p:cNvPr id="4" name="Footer Placeholder 3">
            <a:extLst>
              <a:ext uri="{FF2B5EF4-FFF2-40B4-BE49-F238E27FC236}">
                <a16:creationId xmlns:a16="http://schemas.microsoft.com/office/drawing/2014/main" id="{3A81FF23-BEDD-4924-E3B0-806A6C171CC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FC0C284-6392-C004-ACFB-AA73495CEF35}"/>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280964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E0721-BC08-0339-AA5B-E247031F5A69}"/>
              </a:ext>
            </a:extLst>
          </p:cNvPr>
          <p:cNvSpPr>
            <a:spLocks noGrp="1"/>
          </p:cNvSpPr>
          <p:nvPr>
            <p:ph type="dt" sz="half" idx="10"/>
          </p:nvPr>
        </p:nvSpPr>
        <p:spPr/>
        <p:txBody>
          <a:bodyPr/>
          <a:lstStyle/>
          <a:p>
            <a:fld id="{9E4C2C6A-CBD9-496C-9749-E722CF553A39}" type="datetime1">
              <a:rPr lang="en-AU" smtClean="0"/>
              <a:t>11/12/2025</a:t>
            </a:fld>
            <a:endParaRPr lang="en-AU"/>
          </a:p>
        </p:txBody>
      </p:sp>
      <p:sp>
        <p:nvSpPr>
          <p:cNvPr id="3" name="Footer Placeholder 2">
            <a:extLst>
              <a:ext uri="{FF2B5EF4-FFF2-40B4-BE49-F238E27FC236}">
                <a16:creationId xmlns:a16="http://schemas.microsoft.com/office/drawing/2014/main" id="{7844C54A-94F8-F2EC-6167-ED5ED8AC91B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948A326-F9D2-10A0-6BB5-D11BA640F2CB}"/>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48736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0C6A-808D-1E13-FB9D-E9A6742771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D3495AB-44A4-505E-6C09-30D607A67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454DB86-F36E-EDDF-8696-E52EF3877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C05527-6C9F-8935-B876-497751F89D92}"/>
              </a:ext>
            </a:extLst>
          </p:cNvPr>
          <p:cNvSpPr>
            <a:spLocks noGrp="1"/>
          </p:cNvSpPr>
          <p:nvPr>
            <p:ph type="dt" sz="half" idx="10"/>
          </p:nvPr>
        </p:nvSpPr>
        <p:spPr/>
        <p:txBody>
          <a:bodyPr/>
          <a:lstStyle/>
          <a:p>
            <a:fld id="{A97F173D-0967-4A1C-80F2-729EFB0070E8}" type="datetime1">
              <a:rPr lang="en-AU" smtClean="0"/>
              <a:t>11/12/2025</a:t>
            </a:fld>
            <a:endParaRPr lang="en-AU"/>
          </a:p>
        </p:txBody>
      </p:sp>
      <p:sp>
        <p:nvSpPr>
          <p:cNvPr id="6" name="Footer Placeholder 5">
            <a:extLst>
              <a:ext uri="{FF2B5EF4-FFF2-40B4-BE49-F238E27FC236}">
                <a16:creationId xmlns:a16="http://schemas.microsoft.com/office/drawing/2014/main" id="{0EF4A31E-D8A1-89F8-D390-80A5E93D4DE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0EFC44A-FF5C-8CA8-EA55-4EA4E1AEB33E}"/>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24857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4681-1228-EC53-017D-E12A166CB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AF77BA2-801C-113A-7C1A-85403ECE7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1F4BB10-3965-7EA7-C33E-619D2C25B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A0575-04F4-4F78-A7A6-74338462CB0E}"/>
              </a:ext>
            </a:extLst>
          </p:cNvPr>
          <p:cNvSpPr>
            <a:spLocks noGrp="1"/>
          </p:cNvSpPr>
          <p:nvPr>
            <p:ph type="dt" sz="half" idx="10"/>
          </p:nvPr>
        </p:nvSpPr>
        <p:spPr/>
        <p:txBody>
          <a:bodyPr/>
          <a:lstStyle/>
          <a:p>
            <a:fld id="{7CE1E1A1-81C6-4296-A561-ECF976C39E4D}" type="datetime1">
              <a:rPr lang="en-AU" smtClean="0"/>
              <a:t>11/12/2025</a:t>
            </a:fld>
            <a:endParaRPr lang="en-AU"/>
          </a:p>
        </p:txBody>
      </p:sp>
      <p:sp>
        <p:nvSpPr>
          <p:cNvPr id="6" name="Footer Placeholder 5">
            <a:extLst>
              <a:ext uri="{FF2B5EF4-FFF2-40B4-BE49-F238E27FC236}">
                <a16:creationId xmlns:a16="http://schemas.microsoft.com/office/drawing/2014/main" id="{1C5B83C2-4EB7-339F-3F5B-6403328DE1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D1DDB9-8796-8EF1-A2CB-350E781C4104}"/>
              </a:ext>
            </a:extLst>
          </p:cNvPr>
          <p:cNvSpPr>
            <a:spLocks noGrp="1"/>
          </p:cNvSpPr>
          <p:nvPr>
            <p:ph type="sldNum" sz="quarter" idx="12"/>
          </p:nvPr>
        </p:nvSpPr>
        <p:spPr/>
        <p:txBody>
          <a:bodyPr/>
          <a:lstStyle/>
          <a:p>
            <a:fld id="{EC9EE9FD-178F-43FD-BA99-B0AF5E5C5A5F}" type="slidenum">
              <a:rPr lang="en-AU" smtClean="0"/>
              <a:t>‹#›</a:t>
            </a:fld>
            <a:endParaRPr lang="en-AU"/>
          </a:p>
        </p:txBody>
      </p:sp>
    </p:spTree>
    <p:extLst>
      <p:ext uri="{BB962C8B-B14F-4D97-AF65-F5344CB8AC3E}">
        <p14:creationId xmlns:p14="http://schemas.microsoft.com/office/powerpoint/2010/main" val="396668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2DB51-166D-153F-0F57-6A2B56D0E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DA31B03-B18E-FFB2-BC11-AFA2EAC3F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DAA1B01-95B1-DF01-82B1-8F61B2372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3A7760-5B35-41A7-AB68-810FCB4EF0F3}" type="datetime1">
              <a:rPr lang="en-AU" smtClean="0"/>
              <a:t>11/12/2025</a:t>
            </a:fld>
            <a:endParaRPr lang="en-AU"/>
          </a:p>
        </p:txBody>
      </p:sp>
      <p:sp>
        <p:nvSpPr>
          <p:cNvPr id="5" name="Footer Placeholder 4">
            <a:extLst>
              <a:ext uri="{FF2B5EF4-FFF2-40B4-BE49-F238E27FC236}">
                <a16:creationId xmlns:a16="http://schemas.microsoft.com/office/drawing/2014/main" id="{57F078EC-DE45-BE62-0BA7-79E7DB508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3406389C-C563-2108-26E7-5D2A13EC0B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9EE9FD-178F-43FD-BA99-B0AF5E5C5A5F}" type="slidenum">
              <a:rPr lang="en-AU" smtClean="0"/>
              <a:t>‹#›</a:t>
            </a:fld>
            <a:endParaRPr lang="en-AU"/>
          </a:p>
        </p:txBody>
      </p:sp>
    </p:spTree>
    <p:extLst>
      <p:ext uri="{BB962C8B-B14F-4D97-AF65-F5344CB8AC3E}">
        <p14:creationId xmlns:p14="http://schemas.microsoft.com/office/powerpoint/2010/main" val="264093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unece.org/sites/default/files/2025-09/International%20climate%20indicators%2C%20France.pdf" TargetMode="External"/><Relationship Id="rId5" Type="http://schemas.openxmlformats.org/officeDocument/2006/relationships/hyperlink" Target="https://unece.org/sites/default/files/2025-08/Session%204%20-%2004%20-%20France.pdf" TargetMode="Externa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seea.un.org/sites/seea.un.org/files/area_a_unceea_2024.pdf" TargetMode="Externa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oecd.org/content/dam/oecd/en/publications/reports/2024/06/greenhouse-gas-emissions-data_57bb38a1/b3e6c074-en.pdf" TargetMode="External"/><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hyperlink" Target="https://sdgs.un.org/#goal_section" TargetMode="External"/><Relationship Id="rId13" Type="http://schemas.openxmlformats.org/officeDocument/2006/relationships/hyperlink" Target="https://unstats.un.org/unsd/envstats/Climate%20Change/cisat.cshtml" TargetMode="External"/><Relationship Id="rId18" Type="http://schemas.openxmlformats.org/officeDocument/2006/relationships/image" Target="../media/image14.png"/><Relationship Id="rId3" Type="http://schemas.openxmlformats.org/officeDocument/2006/relationships/hyperlink" Target="https://unfccc.int/process-and-meetings/the-paris-agreement" TargetMode="External"/><Relationship Id="rId21" Type="http://schemas.openxmlformats.org/officeDocument/2006/relationships/image" Target="../media/image17.svg"/><Relationship Id="rId7" Type="http://schemas.openxmlformats.org/officeDocument/2006/relationships/hyperlink" Target="https://www.undrr.org/publication/sendai-framework-disaster-risk-reduction-2015-2030" TargetMode="External"/><Relationship Id="rId12" Type="http://schemas.openxmlformats.org/officeDocument/2006/relationships/image" Target="../media/image9.svg"/><Relationship Id="rId17" Type="http://schemas.openxmlformats.org/officeDocument/2006/relationships/image" Target="../media/image13.svg"/><Relationship Id="rId25" Type="http://schemas.openxmlformats.org/officeDocument/2006/relationships/image" Target="../media/image21.svg"/><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seea.un.org/content/homepage" TargetMode="External"/><Relationship Id="rId11" Type="http://schemas.openxmlformats.org/officeDocument/2006/relationships/image" Target="../media/image8.png"/><Relationship Id="rId24" Type="http://schemas.openxmlformats.org/officeDocument/2006/relationships/image" Target="../media/image20.png"/><Relationship Id="rId5" Type="http://schemas.openxmlformats.org/officeDocument/2006/relationships/hyperlink" Target="https://unstats.un.org/unsd/envstats/fdes.cshtml" TargetMode="External"/><Relationship Id="rId15" Type="http://schemas.openxmlformats.org/officeDocument/2006/relationships/image" Target="../media/image11.svg"/><Relationship Id="rId23" Type="http://schemas.openxmlformats.org/officeDocument/2006/relationships/image" Target="../media/image19.svg"/><Relationship Id="rId10" Type="http://schemas.openxmlformats.org/officeDocument/2006/relationships/hyperlink" Target="https://www.un-ilibrary.org/content/books/9789210565202" TargetMode="External"/><Relationship Id="rId19" Type="http://schemas.openxmlformats.org/officeDocument/2006/relationships/image" Target="../media/image15.svg"/><Relationship Id="rId4" Type="http://schemas.openxmlformats.org/officeDocument/2006/relationships/hyperlink" Target="https://www.ipcc.ch/" TargetMode="External"/><Relationship Id="rId9" Type="http://schemas.openxmlformats.org/officeDocument/2006/relationships/hyperlink" Target="https://unece.org/statistics/climate-change" TargetMode="External"/><Relationship Id="rId14" Type="http://schemas.openxmlformats.org/officeDocument/2006/relationships/image" Target="../media/image10.png"/><Relationship Id="rId2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hyperlink" Target="https://unstats.un.org/unsd/envstats/Climate%20Change/cisat.cs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unstats.un.org/unsd/dnss/gp/fundprinciples.aspx"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unstats.un.org/capacity-development/handbook/index.c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unece.org/statistics/publications/data-climate-action-how-national-statistical-offices-can-contribute" TargetMode="External"/><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hyperlink" Target="https://unstats.un.org/unsd/envstats/fdes/fdes_eges12.cs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www.oecd.org/en/about/programmes/international-programme-for-action-on-climate.html"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neteconstat.org/2025/sprint-20250821.html" TargetMode="External"/><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8" Type="http://schemas.openxmlformats.org/officeDocument/2006/relationships/hyperlink" Target="https://www.oecd.org/en/about/programmes/net-zero-building-climate-and-economic-resilience.html" TargetMode="External"/><Relationship Id="rId3" Type="http://schemas.openxmlformats.org/officeDocument/2006/relationships/image" Target="../media/image8.png"/><Relationship Id="rId7" Type="http://schemas.openxmlformats.org/officeDocument/2006/relationships/hyperlink" Target="https://www.abs.gov.au/articles/understanding-abs-data-support-net-zero-transition"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9.svg"/><Relationship Id="rId9" Type="http://schemas.openxmlformats.org/officeDocument/2006/relationships/hyperlink" Target="https://view.officeapps.live.com/op/view.aspx?src=https%3A%2F%2Fneteconstat.org%2F2025%2Fppt%2FMapping%2520the%2520Road%2520to%2520Net%2520Zero%2520Insights%2520from%2520Data%2520Gaps%2520Initiative.pptx&amp;wdOrigin=BROWSELIN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hyperlink" Target="https://unfccc.int/most-requested/key-aspects-of-the-paris-agreement" TargetMode="External"/><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hyperlink" Target="https://unfccc.int/sites/default/files/english_paris_agreement.pdf" TargetMode="External"/><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hyperlink" Target="https://unfccc.int/resource/ccsites/zimbab/conven/text.ht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treaties.un.org/pages/ViewDetails.aspx?src=TREATY&amp;mtdsg_no=XXVII-7-d&amp;chapter=27&amp;clang=_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unfccc.int/process-and-meetings/the-paris-agreement?gad_source=1&amp;gclid=CjwKCAjwl4yyBhAgEiwADSEjePgRM7oHWv5Vz5AvhapSuLYmzuhDsPBmqf8ofkFhbjg_1MK5BNkc3hoCUn0QAvD_BwE" TargetMode="External"/><Relationship Id="rId7" Type="http://schemas.openxmlformats.org/officeDocument/2006/relationships/hyperlink" Target="https://unfccc.int/biennial-transparency-report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unfccc.int/FAQ-moving-towards-the-ETF" TargetMode="External"/><Relationship Id="rId5" Type="http://schemas.openxmlformats.org/officeDocument/2006/relationships/hyperlink" Target="https://unfccc.int/topics/global-stocktake/about-the-global-stocktake/outcome-of-the-first-global-stocktake" TargetMode="External"/><Relationship Id="rId10" Type="http://schemas.openxmlformats.org/officeDocument/2006/relationships/hyperlink" Target="https://transparency-partnership.net/publications-tools/ndc-progress-indicators-guidance-practitioners" TargetMode="External"/><Relationship Id="rId4" Type="http://schemas.openxmlformats.org/officeDocument/2006/relationships/hyperlink" Target="https://unfccc.int/topics/global-stocktake/about-the-global-stocktake/frequently-asked-questions-about-the-global-stocktake" TargetMode="External"/><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s://transparency-partnership.net/publications-tools/ndc-progress-indicators-guidance-practitioner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unstats.un.org/unsd/envstats/fdes/EGES12/2.aUNFCCC_requirementsETF.pdf" TargetMode="External"/><Relationship Id="rId3" Type="http://schemas.openxmlformats.org/officeDocument/2006/relationships/hyperlink" Target="https://transparency-partnership.net/publications-tools/ndc-progress-indicators-guidance-practitioners" TargetMode="External"/><Relationship Id="rId7" Type="http://schemas.openxmlformats.org/officeDocument/2006/relationships/hyperlink" Target="https://unstats.un.org/unsd/envstats/fdes/EGES1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orest of trees with green leaves&#10;&#10;AI-generated content may be incorrect.">
            <a:extLst>
              <a:ext uri="{FF2B5EF4-FFF2-40B4-BE49-F238E27FC236}">
                <a16:creationId xmlns:a16="http://schemas.microsoft.com/office/drawing/2014/main" id="{F52C54CD-B2F5-FB66-4816-8F87C1A2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0509753B-266A-EB52-25DE-64A823EE9C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5774" y="1391691"/>
            <a:ext cx="3943350" cy="3943350"/>
          </a:xfrm>
          <a:prstGeom prst="rect">
            <a:avLst/>
          </a:prstGeom>
        </p:spPr>
      </p:pic>
      <p:sp>
        <p:nvSpPr>
          <p:cNvPr id="6" name="TextBox 5">
            <a:extLst>
              <a:ext uri="{FF2B5EF4-FFF2-40B4-BE49-F238E27FC236}">
                <a16:creationId xmlns:a16="http://schemas.microsoft.com/office/drawing/2014/main" id="{F212C3E9-A8E9-45E8-334B-F7ED0501FBB1}"/>
              </a:ext>
            </a:extLst>
          </p:cNvPr>
          <p:cNvSpPr txBox="1"/>
          <p:nvPr/>
        </p:nvSpPr>
        <p:spPr>
          <a:xfrm>
            <a:off x="489087" y="5796817"/>
            <a:ext cx="6094324" cy="369332"/>
          </a:xfrm>
          <a:prstGeom prst="rect">
            <a:avLst/>
          </a:prstGeom>
          <a:noFill/>
        </p:spPr>
        <p:txBody>
          <a:bodyPr wrap="square">
            <a:spAutoFit/>
          </a:bodyPr>
          <a:lstStyle/>
          <a:p>
            <a:r>
              <a:rPr lang="en-AU" sz="1800" b="1" dirty="0">
                <a:solidFill>
                  <a:schemeClr val="bg1"/>
                </a:solidFill>
              </a:rPr>
              <a:t>December</a:t>
            </a:r>
            <a:r>
              <a:rPr lang="en-AU" sz="1800" dirty="0">
                <a:solidFill>
                  <a:schemeClr val="bg1"/>
                </a:solidFill>
              </a:rPr>
              <a:t> 2025</a:t>
            </a:r>
            <a:endParaRPr lang="en-AU" dirty="0"/>
          </a:p>
        </p:txBody>
      </p:sp>
      <p:sp>
        <p:nvSpPr>
          <p:cNvPr id="8" name="TextBox 7">
            <a:extLst>
              <a:ext uri="{FF2B5EF4-FFF2-40B4-BE49-F238E27FC236}">
                <a16:creationId xmlns:a16="http://schemas.microsoft.com/office/drawing/2014/main" id="{A515077F-DF5C-A30E-3BC9-1A4C0391D422}"/>
              </a:ext>
            </a:extLst>
          </p:cNvPr>
          <p:cNvSpPr txBox="1"/>
          <p:nvPr/>
        </p:nvSpPr>
        <p:spPr>
          <a:xfrm>
            <a:off x="1791853" y="1950704"/>
            <a:ext cx="5862086" cy="2095254"/>
          </a:xfrm>
          <a:prstGeom prst="rect">
            <a:avLst/>
          </a:prstGeom>
          <a:noFill/>
          <a:effectLst>
            <a:outerShdw blurRad="355600" dist="50800" dir="5400000" sx="95000" sy="95000" algn="ctr" rotWithShape="0">
              <a:srgbClr val="000000">
                <a:alpha val="56000"/>
              </a:srgbClr>
            </a:outerShdw>
          </a:effectLst>
        </p:spPr>
        <p:txBody>
          <a:bodyPr wrap="square">
            <a:spAutoFit/>
          </a:bodyPr>
          <a:lstStyle/>
          <a:p>
            <a:pPr>
              <a:lnSpc>
                <a:spcPct val="150000"/>
              </a:lnSpc>
            </a:pPr>
            <a:r>
              <a:rPr lang="en-AU" sz="9600" b="1" dirty="0">
                <a:solidFill>
                  <a:schemeClr val="bg1"/>
                </a:solidFill>
              </a:rPr>
              <a:t>Net     </a:t>
            </a:r>
            <a:r>
              <a:rPr lang="en-AU" sz="9600" dirty="0">
                <a:solidFill>
                  <a:schemeClr val="bg1"/>
                </a:solidFill>
              </a:rPr>
              <a:t>Zero</a:t>
            </a:r>
            <a:endParaRPr lang="en-AU" sz="9600" dirty="0"/>
          </a:p>
        </p:txBody>
      </p:sp>
      <p:sp>
        <p:nvSpPr>
          <p:cNvPr id="12" name="TextBox 11">
            <a:extLst>
              <a:ext uri="{FF2B5EF4-FFF2-40B4-BE49-F238E27FC236}">
                <a16:creationId xmlns:a16="http://schemas.microsoft.com/office/drawing/2014/main" id="{F97A9A66-350C-CBFF-451D-A6F629FA549A}"/>
              </a:ext>
            </a:extLst>
          </p:cNvPr>
          <p:cNvSpPr txBox="1"/>
          <p:nvPr/>
        </p:nvSpPr>
        <p:spPr>
          <a:xfrm>
            <a:off x="5324230" y="3363366"/>
            <a:ext cx="2841171" cy="1815882"/>
          </a:xfrm>
          <a:prstGeom prst="rect">
            <a:avLst/>
          </a:prstGeom>
          <a:noFill/>
        </p:spPr>
        <p:txBody>
          <a:bodyPr wrap="square">
            <a:spAutoFit/>
          </a:bodyPr>
          <a:lstStyle/>
          <a:p>
            <a:br>
              <a:rPr lang="en-AU" sz="2800" b="1" dirty="0">
                <a:solidFill>
                  <a:schemeClr val="bg1"/>
                </a:solidFill>
              </a:rPr>
            </a:br>
            <a:r>
              <a:rPr lang="en-AU" sz="2800" b="1" dirty="0">
                <a:solidFill>
                  <a:schemeClr val="bg1"/>
                </a:solidFill>
              </a:rPr>
              <a:t>Storybook</a:t>
            </a:r>
            <a:br>
              <a:rPr lang="en-AU" sz="2800" b="1" dirty="0">
                <a:solidFill>
                  <a:schemeClr val="bg1"/>
                </a:solidFill>
              </a:rPr>
            </a:br>
            <a:br>
              <a:rPr lang="en-AU" sz="2800" b="1" dirty="0">
                <a:solidFill>
                  <a:schemeClr val="bg1"/>
                </a:solidFill>
              </a:rPr>
            </a:br>
            <a:endParaRPr lang="en-AU" sz="2800" b="1" dirty="0"/>
          </a:p>
        </p:txBody>
      </p:sp>
    </p:spTree>
    <p:extLst>
      <p:ext uri="{BB962C8B-B14F-4D97-AF65-F5344CB8AC3E}">
        <p14:creationId xmlns:p14="http://schemas.microsoft.com/office/powerpoint/2010/main" val="2360781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0AD433-A729-E835-BF1C-28E9D89BB3FC}"/>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55" name="Group 54">
            <a:extLst>
              <a:ext uri="{FF2B5EF4-FFF2-40B4-BE49-F238E27FC236}">
                <a16:creationId xmlns:a16="http://schemas.microsoft.com/office/drawing/2014/main" id="{FD10ED1F-A3E2-5747-644B-D3F0A21BEE60}"/>
              </a:ext>
            </a:extLst>
          </p:cNvPr>
          <p:cNvGrpSpPr>
            <a:grpSpLocks noGrp="1" noUngrp="1" noRot="1" noMove="1" noResize="1"/>
          </p:cNvGrpSpPr>
          <p:nvPr/>
        </p:nvGrpSpPr>
        <p:grpSpPr>
          <a:xfrm>
            <a:off x="328009" y="398172"/>
            <a:ext cx="1801821" cy="1801820"/>
            <a:chOff x="477553" y="398172"/>
            <a:chExt cx="1801821" cy="1801820"/>
          </a:xfrm>
        </p:grpSpPr>
        <p:pic>
          <p:nvPicPr>
            <p:cNvPr id="56" name="Graphic 55">
              <a:extLst>
                <a:ext uri="{FF2B5EF4-FFF2-40B4-BE49-F238E27FC236}">
                  <a16:creationId xmlns:a16="http://schemas.microsoft.com/office/drawing/2014/main" id="{D589F269-B1C2-D1E7-9730-0A0A1595B0D8}"/>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57" name="TextBox 56">
              <a:extLst>
                <a:ext uri="{FF2B5EF4-FFF2-40B4-BE49-F238E27FC236}">
                  <a16:creationId xmlns:a16="http://schemas.microsoft.com/office/drawing/2014/main" id="{49964CA3-1B3E-BE4C-B0B2-9DEBD438882F}"/>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10" name="TextBox 9">
            <a:extLst>
              <a:ext uri="{FF2B5EF4-FFF2-40B4-BE49-F238E27FC236}">
                <a16:creationId xmlns:a16="http://schemas.microsoft.com/office/drawing/2014/main" id="{CD4E1C06-4089-022E-2820-789F1AA0AE7C}"/>
              </a:ext>
            </a:extLst>
          </p:cNvPr>
          <p:cNvSpPr txBox="1"/>
          <p:nvPr/>
        </p:nvSpPr>
        <p:spPr>
          <a:xfrm>
            <a:off x="5799996" y="1724746"/>
            <a:ext cx="2530427" cy="369332"/>
          </a:xfrm>
          <a:prstGeom prst="rect">
            <a:avLst/>
          </a:prstGeom>
          <a:noFill/>
        </p:spPr>
        <p:txBody>
          <a:bodyPr wrap="square" rtlCol="0">
            <a:spAutoFit/>
          </a:bodyPr>
          <a:lstStyle/>
          <a:p>
            <a:pPr algn="ctr"/>
            <a:r>
              <a:rPr lang="en-AU" b="1" dirty="0"/>
              <a:t>Climate change </a:t>
            </a:r>
            <a:endParaRPr lang="en-US" b="1" dirty="0"/>
          </a:p>
        </p:txBody>
      </p:sp>
      <p:sp>
        <p:nvSpPr>
          <p:cNvPr id="12" name="TextBox 11">
            <a:extLst>
              <a:ext uri="{FF2B5EF4-FFF2-40B4-BE49-F238E27FC236}">
                <a16:creationId xmlns:a16="http://schemas.microsoft.com/office/drawing/2014/main" id="{C695BE23-1FFC-AB54-EA38-D243857C369E}"/>
              </a:ext>
            </a:extLst>
          </p:cNvPr>
          <p:cNvSpPr txBox="1"/>
          <p:nvPr/>
        </p:nvSpPr>
        <p:spPr>
          <a:xfrm>
            <a:off x="9587544" y="1670928"/>
            <a:ext cx="2604456" cy="646331"/>
          </a:xfrm>
          <a:prstGeom prst="rect">
            <a:avLst/>
          </a:prstGeom>
          <a:noFill/>
        </p:spPr>
        <p:txBody>
          <a:bodyPr wrap="square" rtlCol="0">
            <a:spAutoFit/>
          </a:bodyPr>
          <a:lstStyle/>
          <a:p>
            <a:pPr algn="ctr"/>
            <a:r>
              <a:rPr lang="en-AU" b="1" dirty="0">
                <a:latin typeface="+mj-lt"/>
              </a:rPr>
              <a:t>Disaster</a:t>
            </a:r>
            <a:br>
              <a:rPr lang="en-AU" b="1" dirty="0">
                <a:latin typeface="+mj-lt"/>
              </a:rPr>
            </a:br>
            <a:r>
              <a:rPr lang="en-AU" b="1" dirty="0">
                <a:latin typeface="+mj-lt"/>
              </a:rPr>
              <a:t>Management </a:t>
            </a:r>
            <a:endParaRPr lang="en-US" b="1" dirty="0">
              <a:latin typeface="+mj-lt"/>
            </a:endParaRPr>
          </a:p>
        </p:txBody>
      </p:sp>
      <p:sp>
        <p:nvSpPr>
          <p:cNvPr id="13" name="TextBox 12">
            <a:extLst>
              <a:ext uri="{FF2B5EF4-FFF2-40B4-BE49-F238E27FC236}">
                <a16:creationId xmlns:a16="http://schemas.microsoft.com/office/drawing/2014/main" id="{2019A334-6CAD-01A4-610A-703D8A5782C3}"/>
              </a:ext>
            </a:extLst>
          </p:cNvPr>
          <p:cNvSpPr txBox="1"/>
          <p:nvPr/>
        </p:nvSpPr>
        <p:spPr>
          <a:xfrm>
            <a:off x="2560675" y="1749861"/>
            <a:ext cx="2280527" cy="369332"/>
          </a:xfrm>
          <a:prstGeom prst="rect">
            <a:avLst/>
          </a:prstGeom>
          <a:noFill/>
        </p:spPr>
        <p:txBody>
          <a:bodyPr wrap="square" rtlCol="0">
            <a:spAutoFit/>
          </a:bodyPr>
          <a:lstStyle/>
          <a:p>
            <a:pPr algn="ctr"/>
            <a:r>
              <a:rPr lang="en-AU" b="1" dirty="0"/>
              <a:t>Environment </a:t>
            </a:r>
            <a:endParaRPr lang="en-US" b="1" dirty="0"/>
          </a:p>
        </p:txBody>
      </p:sp>
      <p:sp>
        <p:nvSpPr>
          <p:cNvPr id="19" name="TextBox 18">
            <a:extLst>
              <a:ext uri="{FF2B5EF4-FFF2-40B4-BE49-F238E27FC236}">
                <a16:creationId xmlns:a16="http://schemas.microsoft.com/office/drawing/2014/main" id="{FD55641C-80C1-4505-289E-5CBC2F464006}"/>
              </a:ext>
            </a:extLst>
          </p:cNvPr>
          <p:cNvSpPr txBox="1"/>
          <p:nvPr/>
        </p:nvSpPr>
        <p:spPr>
          <a:xfrm>
            <a:off x="2880000" y="946174"/>
            <a:ext cx="5629876" cy="761042"/>
          </a:xfrm>
          <a:prstGeom prst="rect">
            <a:avLst/>
          </a:prstGeom>
          <a:noFill/>
          <a:ln w="12700">
            <a:noFill/>
          </a:ln>
        </p:spPr>
        <p:txBody>
          <a:bodyPr wrap="square" lIns="0" tIns="45720" rIns="91440" bIns="45720" rtlCol="0" anchor="t">
            <a:spAutoFit/>
          </a:bodyPr>
          <a:lstStyle/>
          <a:p>
            <a:pPr>
              <a:lnSpc>
                <a:spcPts val="2600"/>
              </a:lnSpc>
              <a:defRPr/>
            </a:pPr>
            <a:r>
              <a:rPr lang="en-AU" sz="2400" b="1" dirty="0">
                <a:solidFill>
                  <a:srgbClr val="0B0C0C"/>
                </a:solidFill>
                <a:latin typeface="+mj-lt"/>
              </a:rPr>
              <a:t>Policy and statistical frameworks relevant</a:t>
            </a:r>
            <a:br>
              <a:rPr lang="en-AU" sz="2400" b="1" dirty="0">
                <a:solidFill>
                  <a:srgbClr val="0B0C0C"/>
                </a:solidFill>
                <a:latin typeface="+mj-lt"/>
              </a:rPr>
            </a:br>
            <a:r>
              <a:rPr lang="en-AU" sz="2400" b="1" dirty="0">
                <a:solidFill>
                  <a:srgbClr val="0B0C0C"/>
                </a:solidFill>
                <a:latin typeface="+mj-lt"/>
              </a:rPr>
              <a:t>to Net Zero measurement</a:t>
            </a:r>
            <a:endParaRPr lang="en-AU" sz="2400" b="1" dirty="0">
              <a:solidFill>
                <a:srgbClr val="000000"/>
              </a:solidFill>
              <a:latin typeface="+mj-lt"/>
            </a:endParaRPr>
          </a:p>
        </p:txBody>
      </p:sp>
      <p:sp>
        <p:nvSpPr>
          <p:cNvPr id="58" name="Oval 57">
            <a:extLst>
              <a:ext uri="{FF2B5EF4-FFF2-40B4-BE49-F238E27FC236}">
                <a16:creationId xmlns:a16="http://schemas.microsoft.com/office/drawing/2014/main" id="{BE442E32-30F2-5E98-5E25-77DDD9322907}"/>
              </a:ext>
            </a:extLst>
          </p:cNvPr>
          <p:cNvSpPr/>
          <p:nvPr/>
        </p:nvSpPr>
        <p:spPr>
          <a:xfrm>
            <a:off x="2695798" y="2789253"/>
            <a:ext cx="1673269" cy="16732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9" name="Oval 58">
            <a:extLst>
              <a:ext uri="{FF2B5EF4-FFF2-40B4-BE49-F238E27FC236}">
                <a16:creationId xmlns:a16="http://schemas.microsoft.com/office/drawing/2014/main" id="{E78B6C3A-C092-E348-8B5B-51ED113F86C9}"/>
              </a:ext>
            </a:extLst>
          </p:cNvPr>
          <p:cNvSpPr/>
          <p:nvPr/>
        </p:nvSpPr>
        <p:spPr>
          <a:xfrm>
            <a:off x="2706219" y="4179635"/>
            <a:ext cx="1673269" cy="16732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Oval 26">
            <a:extLst>
              <a:ext uri="{FF2B5EF4-FFF2-40B4-BE49-F238E27FC236}">
                <a16:creationId xmlns:a16="http://schemas.microsoft.com/office/drawing/2014/main" id="{1A90726C-48A8-48EA-D79B-08C24906E344}"/>
              </a:ext>
            </a:extLst>
          </p:cNvPr>
          <p:cNvSpPr/>
          <p:nvPr/>
        </p:nvSpPr>
        <p:spPr>
          <a:xfrm>
            <a:off x="2574731" y="2794756"/>
            <a:ext cx="1458000" cy="1458000"/>
          </a:xfrm>
          <a:prstGeom prst="ellipse">
            <a:avLst/>
          </a:prstGeom>
          <a:solidFill>
            <a:schemeClr val="accent6">
              <a:lumMod val="40000"/>
              <a:lumOff val="60000"/>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Oval 24">
            <a:extLst>
              <a:ext uri="{FF2B5EF4-FFF2-40B4-BE49-F238E27FC236}">
                <a16:creationId xmlns:a16="http://schemas.microsoft.com/office/drawing/2014/main" id="{773916CE-6C81-B308-C3CE-095A9A79B15F}"/>
              </a:ext>
            </a:extLst>
          </p:cNvPr>
          <p:cNvSpPr/>
          <p:nvPr/>
        </p:nvSpPr>
        <p:spPr>
          <a:xfrm>
            <a:off x="4028950" y="2096353"/>
            <a:ext cx="1458000" cy="14580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Oval 27">
            <a:extLst>
              <a:ext uri="{FF2B5EF4-FFF2-40B4-BE49-F238E27FC236}">
                <a16:creationId xmlns:a16="http://schemas.microsoft.com/office/drawing/2014/main" id="{701A45E0-20D2-FB6B-904C-370C90EF6FE1}"/>
              </a:ext>
            </a:extLst>
          </p:cNvPr>
          <p:cNvSpPr/>
          <p:nvPr/>
        </p:nvSpPr>
        <p:spPr>
          <a:xfrm>
            <a:off x="3747955" y="3355512"/>
            <a:ext cx="1458000" cy="1458000"/>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Oval 28">
            <a:extLst>
              <a:ext uri="{FF2B5EF4-FFF2-40B4-BE49-F238E27FC236}">
                <a16:creationId xmlns:a16="http://schemas.microsoft.com/office/drawing/2014/main" id="{7B2943AC-A2B8-1F7A-4C84-F8044E311426}"/>
              </a:ext>
            </a:extLst>
          </p:cNvPr>
          <p:cNvSpPr/>
          <p:nvPr/>
        </p:nvSpPr>
        <p:spPr>
          <a:xfrm>
            <a:off x="2681248" y="4420380"/>
            <a:ext cx="1458000" cy="1458000"/>
          </a:xfrm>
          <a:prstGeom prst="ellipse">
            <a:avLst/>
          </a:prstGeom>
          <a:solidFill>
            <a:schemeClr val="accent6">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Oval 29">
            <a:extLst>
              <a:ext uri="{FF2B5EF4-FFF2-40B4-BE49-F238E27FC236}">
                <a16:creationId xmlns:a16="http://schemas.microsoft.com/office/drawing/2014/main" id="{DE67C14F-3CE8-A371-97F5-43226E489C18}"/>
              </a:ext>
            </a:extLst>
          </p:cNvPr>
          <p:cNvSpPr/>
          <p:nvPr/>
        </p:nvSpPr>
        <p:spPr>
          <a:xfrm>
            <a:off x="4301198" y="4523036"/>
            <a:ext cx="1458000" cy="14580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TextBox 31">
            <a:extLst>
              <a:ext uri="{FF2B5EF4-FFF2-40B4-BE49-F238E27FC236}">
                <a16:creationId xmlns:a16="http://schemas.microsoft.com/office/drawing/2014/main" id="{4CC2F2D5-0D4D-E22C-C12C-89C42C7A5CD9}"/>
              </a:ext>
            </a:extLst>
          </p:cNvPr>
          <p:cNvSpPr txBox="1"/>
          <p:nvPr/>
        </p:nvSpPr>
        <p:spPr>
          <a:xfrm>
            <a:off x="3848499" y="3730388"/>
            <a:ext cx="1322132" cy="769441"/>
          </a:xfrm>
          <a:prstGeom prst="rect">
            <a:avLst/>
          </a:prstGeom>
          <a:noFill/>
        </p:spPr>
        <p:txBody>
          <a:bodyPr wrap="square">
            <a:spAutoFit/>
          </a:bodyPr>
          <a:lstStyle/>
          <a:p>
            <a:pPr algn="ctr"/>
            <a:r>
              <a:rPr lang="en-AU" sz="1100" b="1" dirty="0">
                <a:latin typeface="+mj-lt"/>
                <a:cs typeface="Segoe UI"/>
              </a:rPr>
              <a:t>International Recommendations on Energy Statistics</a:t>
            </a:r>
            <a:endParaRPr lang="en-AU" sz="1100" b="1" dirty="0">
              <a:latin typeface="+mj-lt"/>
            </a:endParaRPr>
          </a:p>
        </p:txBody>
      </p:sp>
      <p:sp>
        <p:nvSpPr>
          <p:cNvPr id="33" name="TextBox 32">
            <a:extLst>
              <a:ext uri="{FF2B5EF4-FFF2-40B4-BE49-F238E27FC236}">
                <a16:creationId xmlns:a16="http://schemas.microsoft.com/office/drawing/2014/main" id="{7AACE4EF-2B2C-7560-2770-29EB40EA3258}"/>
              </a:ext>
            </a:extLst>
          </p:cNvPr>
          <p:cNvSpPr txBox="1"/>
          <p:nvPr/>
        </p:nvSpPr>
        <p:spPr>
          <a:xfrm>
            <a:off x="4151698" y="2252418"/>
            <a:ext cx="1210780" cy="1107996"/>
          </a:xfrm>
          <a:prstGeom prst="rect">
            <a:avLst/>
          </a:prstGeom>
          <a:noFill/>
        </p:spPr>
        <p:txBody>
          <a:bodyPr wrap="square">
            <a:spAutoFit/>
          </a:bodyPr>
          <a:lstStyle/>
          <a:p>
            <a:pPr algn="ctr"/>
            <a:r>
              <a:rPr lang="en-US" sz="1100" b="1" dirty="0">
                <a:solidFill>
                  <a:srgbClr val="000000"/>
                </a:solidFill>
              </a:rPr>
              <a:t>Framework for the Development of Environment Statistics (FDES)</a:t>
            </a:r>
            <a:endParaRPr lang="en-US" sz="1100" b="1" dirty="0">
              <a:solidFill>
                <a:srgbClr val="000000"/>
              </a:solidFill>
              <a:latin typeface="+mj-lt"/>
            </a:endParaRPr>
          </a:p>
        </p:txBody>
      </p:sp>
      <p:grpSp>
        <p:nvGrpSpPr>
          <p:cNvPr id="3" name="Group 2">
            <a:extLst>
              <a:ext uri="{FF2B5EF4-FFF2-40B4-BE49-F238E27FC236}">
                <a16:creationId xmlns:a16="http://schemas.microsoft.com/office/drawing/2014/main" id="{33F68AC4-535E-FC01-9815-CDB71E3A30BF}"/>
              </a:ext>
            </a:extLst>
          </p:cNvPr>
          <p:cNvGrpSpPr/>
          <p:nvPr/>
        </p:nvGrpSpPr>
        <p:grpSpPr>
          <a:xfrm>
            <a:off x="7069435" y="2199992"/>
            <a:ext cx="1458000" cy="1458000"/>
            <a:chOff x="7778198" y="2430062"/>
            <a:chExt cx="1458000" cy="1458000"/>
          </a:xfrm>
        </p:grpSpPr>
        <p:sp>
          <p:nvSpPr>
            <p:cNvPr id="24" name="Oval 23">
              <a:extLst>
                <a:ext uri="{FF2B5EF4-FFF2-40B4-BE49-F238E27FC236}">
                  <a16:creationId xmlns:a16="http://schemas.microsoft.com/office/drawing/2014/main" id="{5FCFC00D-CE17-50AD-68E1-0DE27C38506E}"/>
                </a:ext>
              </a:extLst>
            </p:cNvPr>
            <p:cNvSpPr/>
            <p:nvPr/>
          </p:nvSpPr>
          <p:spPr>
            <a:xfrm>
              <a:off x="7778198" y="2430062"/>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TextBox 34">
              <a:extLst>
                <a:ext uri="{FF2B5EF4-FFF2-40B4-BE49-F238E27FC236}">
                  <a16:creationId xmlns:a16="http://schemas.microsoft.com/office/drawing/2014/main" id="{6AA19B88-9116-3823-CAF1-3316C134AB1C}"/>
                </a:ext>
              </a:extLst>
            </p:cNvPr>
            <p:cNvSpPr txBox="1"/>
            <p:nvPr/>
          </p:nvSpPr>
          <p:spPr>
            <a:xfrm>
              <a:off x="7805530" y="2732338"/>
              <a:ext cx="1349510" cy="830997"/>
            </a:xfrm>
            <a:prstGeom prst="rect">
              <a:avLst/>
            </a:prstGeom>
            <a:noFill/>
          </p:spPr>
          <p:txBody>
            <a:bodyPr wrap="square">
              <a:spAutoFit/>
            </a:bodyPr>
            <a:lstStyle/>
            <a:p>
              <a:pPr algn="ctr"/>
              <a:r>
                <a:rPr lang="en-AU" sz="1200" b="1" dirty="0">
                  <a:solidFill>
                    <a:srgbClr val="000000"/>
                  </a:solidFill>
                  <a:latin typeface="+mj-lt"/>
                </a:rPr>
                <a:t>Global set of Climate Change Statistics</a:t>
              </a:r>
            </a:p>
            <a:p>
              <a:pPr algn="ctr"/>
              <a:r>
                <a:rPr lang="en-AU" sz="1200" b="1" dirty="0">
                  <a:solidFill>
                    <a:srgbClr val="000000"/>
                  </a:solidFill>
                  <a:latin typeface="+mj-lt"/>
                </a:rPr>
                <a:t> and Indicators </a:t>
              </a:r>
            </a:p>
          </p:txBody>
        </p:sp>
      </p:grpSp>
      <p:sp>
        <p:nvSpPr>
          <p:cNvPr id="36" name="TextBox 35">
            <a:extLst>
              <a:ext uri="{FF2B5EF4-FFF2-40B4-BE49-F238E27FC236}">
                <a16:creationId xmlns:a16="http://schemas.microsoft.com/office/drawing/2014/main" id="{BCE45435-CAF5-B618-FC33-AEE60E7137FD}"/>
              </a:ext>
            </a:extLst>
          </p:cNvPr>
          <p:cNvSpPr txBox="1"/>
          <p:nvPr/>
        </p:nvSpPr>
        <p:spPr>
          <a:xfrm>
            <a:off x="2703410" y="2975846"/>
            <a:ext cx="1145089" cy="1015663"/>
          </a:xfrm>
          <a:prstGeom prst="rect">
            <a:avLst/>
          </a:prstGeom>
          <a:noFill/>
        </p:spPr>
        <p:txBody>
          <a:bodyPr wrap="square">
            <a:spAutoFit/>
          </a:bodyPr>
          <a:lstStyle/>
          <a:p>
            <a:pPr algn="ctr"/>
            <a:r>
              <a:rPr lang="en-AU" sz="1200" b="1" dirty="0">
                <a:solidFill>
                  <a:srgbClr val="000000"/>
                </a:solidFill>
                <a:latin typeface="+mj-lt"/>
              </a:rPr>
              <a:t>System of Environmental-Economic Accounting</a:t>
            </a:r>
          </a:p>
          <a:p>
            <a:pPr algn="ctr"/>
            <a:r>
              <a:rPr lang="en-AU" sz="1200" b="1" dirty="0">
                <a:solidFill>
                  <a:srgbClr val="000000"/>
                </a:solidFill>
                <a:latin typeface="+mj-lt"/>
              </a:rPr>
              <a:t>(SEEA)</a:t>
            </a:r>
          </a:p>
        </p:txBody>
      </p:sp>
      <p:grpSp>
        <p:nvGrpSpPr>
          <p:cNvPr id="15" name="Group 14">
            <a:extLst>
              <a:ext uri="{FF2B5EF4-FFF2-40B4-BE49-F238E27FC236}">
                <a16:creationId xmlns:a16="http://schemas.microsoft.com/office/drawing/2014/main" id="{30CE7027-01F4-D382-6551-C3D2CA4C6106}"/>
              </a:ext>
            </a:extLst>
          </p:cNvPr>
          <p:cNvGrpSpPr/>
          <p:nvPr/>
        </p:nvGrpSpPr>
        <p:grpSpPr>
          <a:xfrm>
            <a:off x="5758896" y="2102169"/>
            <a:ext cx="1472630" cy="1458000"/>
            <a:chOff x="5477143" y="2093809"/>
            <a:chExt cx="1472630" cy="1458000"/>
          </a:xfrm>
        </p:grpSpPr>
        <p:sp>
          <p:nvSpPr>
            <p:cNvPr id="38" name="Oval 37">
              <a:extLst>
                <a:ext uri="{FF2B5EF4-FFF2-40B4-BE49-F238E27FC236}">
                  <a16:creationId xmlns:a16="http://schemas.microsoft.com/office/drawing/2014/main" id="{F453B24B-8A0C-DFA9-EDBA-4E6EE6A823C5}"/>
                </a:ext>
              </a:extLst>
            </p:cNvPr>
            <p:cNvSpPr/>
            <p:nvPr/>
          </p:nvSpPr>
          <p:spPr>
            <a:xfrm>
              <a:off x="5477143" y="2093809"/>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9" name="TextBox 38">
              <a:extLst>
                <a:ext uri="{FF2B5EF4-FFF2-40B4-BE49-F238E27FC236}">
                  <a16:creationId xmlns:a16="http://schemas.microsoft.com/office/drawing/2014/main" id="{2E3850F6-550C-33EC-F5E7-BBAB9FAC5350}"/>
                </a:ext>
              </a:extLst>
            </p:cNvPr>
            <p:cNvSpPr txBox="1"/>
            <p:nvPr/>
          </p:nvSpPr>
          <p:spPr>
            <a:xfrm>
              <a:off x="5491773" y="2513282"/>
              <a:ext cx="1458000" cy="567869"/>
            </a:xfrm>
            <a:prstGeom prst="rect">
              <a:avLst/>
            </a:prstGeom>
            <a:noFill/>
          </p:spPr>
          <p:txBody>
            <a:bodyPr wrap="square">
              <a:spAutoFit/>
            </a:bodyPr>
            <a:lstStyle/>
            <a:p>
              <a:pPr algn="ctr"/>
              <a:r>
                <a:rPr lang="en-AU" sz="1400" b="1" dirty="0">
                  <a:solidFill>
                    <a:srgbClr val="000000"/>
                  </a:solidFill>
                  <a:latin typeface="+mj-lt"/>
                </a:rPr>
                <a:t> Paris</a:t>
              </a:r>
              <a:br>
                <a:rPr lang="en-AU" sz="1400" b="1" dirty="0">
                  <a:solidFill>
                    <a:srgbClr val="000000"/>
                  </a:solidFill>
                  <a:latin typeface="+mj-lt"/>
                </a:rPr>
              </a:br>
              <a:r>
                <a:rPr lang="en-AU" sz="1400" b="1" dirty="0">
                  <a:solidFill>
                    <a:srgbClr val="000000"/>
                  </a:solidFill>
                  <a:latin typeface="+mj-lt"/>
                </a:rPr>
                <a:t>Agreement</a:t>
              </a:r>
              <a:endParaRPr lang="en-US" sz="1400" b="1" dirty="0">
                <a:solidFill>
                  <a:srgbClr val="000000"/>
                </a:solidFill>
                <a:latin typeface="+mj-lt"/>
              </a:endParaRPr>
            </a:p>
          </p:txBody>
        </p:sp>
      </p:grpSp>
      <p:sp>
        <p:nvSpPr>
          <p:cNvPr id="40" name="Oval 39">
            <a:extLst>
              <a:ext uri="{FF2B5EF4-FFF2-40B4-BE49-F238E27FC236}">
                <a16:creationId xmlns:a16="http://schemas.microsoft.com/office/drawing/2014/main" id="{95B76ECD-9048-96C1-E2B1-65DF7AB90705}"/>
              </a:ext>
            </a:extLst>
          </p:cNvPr>
          <p:cNvSpPr/>
          <p:nvPr/>
        </p:nvSpPr>
        <p:spPr>
          <a:xfrm>
            <a:off x="5621749" y="3992589"/>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1" name="TextBox 40">
            <a:extLst>
              <a:ext uri="{FF2B5EF4-FFF2-40B4-BE49-F238E27FC236}">
                <a16:creationId xmlns:a16="http://schemas.microsoft.com/office/drawing/2014/main" id="{7121A074-3665-90EB-084B-8AE2C006ED31}"/>
              </a:ext>
            </a:extLst>
          </p:cNvPr>
          <p:cNvSpPr txBox="1"/>
          <p:nvPr/>
        </p:nvSpPr>
        <p:spPr>
          <a:xfrm>
            <a:off x="5787771" y="4268090"/>
            <a:ext cx="1109456" cy="907941"/>
          </a:xfrm>
          <a:prstGeom prst="rect">
            <a:avLst/>
          </a:prstGeom>
          <a:noFill/>
        </p:spPr>
        <p:txBody>
          <a:bodyPr wrap="square">
            <a:spAutoFit/>
          </a:bodyPr>
          <a:lstStyle/>
          <a:p>
            <a:pPr algn="ctr"/>
            <a:r>
              <a:rPr lang="en-AU" sz="1400" b="1" dirty="0">
                <a:solidFill>
                  <a:srgbClr val="000000"/>
                </a:solidFill>
                <a:latin typeface="+mj-lt"/>
              </a:rPr>
              <a:t> </a:t>
            </a:r>
            <a:r>
              <a:rPr lang="en-AU" sz="1300" b="1" dirty="0">
                <a:solidFill>
                  <a:srgbClr val="000000"/>
                </a:solidFill>
                <a:latin typeface="+mj-lt"/>
              </a:rPr>
              <a:t>Data Gaps Initiative 3</a:t>
            </a:r>
            <a:br>
              <a:rPr lang="en-AU" sz="1300" b="1" dirty="0">
                <a:solidFill>
                  <a:srgbClr val="000000"/>
                </a:solidFill>
                <a:latin typeface="+mj-lt"/>
              </a:rPr>
            </a:br>
            <a:r>
              <a:rPr lang="en-AU" sz="1300" b="1" dirty="0">
                <a:solidFill>
                  <a:srgbClr val="000000"/>
                </a:solidFill>
                <a:latin typeface="+mj-lt"/>
              </a:rPr>
              <a:t>(IMF G20 DGI-3) </a:t>
            </a:r>
            <a:endParaRPr lang="en-US" sz="1300" b="1" dirty="0">
              <a:solidFill>
                <a:srgbClr val="000000"/>
              </a:solidFill>
              <a:latin typeface="+mj-lt"/>
            </a:endParaRPr>
          </a:p>
        </p:txBody>
      </p:sp>
      <p:sp>
        <p:nvSpPr>
          <p:cNvPr id="42" name="TextBox 41">
            <a:extLst>
              <a:ext uri="{FF2B5EF4-FFF2-40B4-BE49-F238E27FC236}">
                <a16:creationId xmlns:a16="http://schemas.microsoft.com/office/drawing/2014/main" id="{4C189CC0-0C58-24D2-4AC1-FE1ED1740631}"/>
              </a:ext>
            </a:extLst>
          </p:cNvPr>
          <p:cNvSpPr txBox="1"/>
          <p:nvPr/>
        </p:nvSpPr>
        <p:spPr>
          <a:xfrm>
            <a:off x="2748143" y="4726194"/>
            <a:ext cx="1327239" cy="863037"/>
          </a:xfrm>
          <a:prstGeom prst="rect">
            <a:avLst/>
          </a:prstGeom>
          <a:noFill/>
        </p:spPr>
        <p:txBody>
          <a:bodyPr wrap="square">
            <a:spAutoFit/>
          </a:bodyPr>
          <a:lstStyle/>
          <a:p>
            <a:pPr algn="ctr"/>
            <a:r>
              <a:rPr lang="en-AU" sz="1200" b="1" dirty="0">
                <a:solidFill>
                  <a:srgbClr val="000000"/>
                </a:solidFill>
                <a:latin typeface="+mj-lt"/>
              </a:rPr>
              <a:t>Macro frameworks </a:t>
            </a:r>
          </a:p>
          <a:p>
            <a:pPr algn="ctr"/>
            <a:r>
              <a:rPr lang="en-AU" sz="1200" b="1" dirty="0">
                <a:solidFill>
                  <a:srgbClr val="000000"/>
                </a:solidFill>
                <a:latin typeface="+mj-lt"/>
              </a:rPr>
              <a:t>e.g. SNA, GFS, BOP</a:t>
            </a:r>
            <a:endParaRPr lang="en-US" sz="1200" b="1" dirty="0">
              <a:solidFill>
                <a:srgbClr val="000000"/>
              </a:solidFill>
              <a:latin typeface="+mj-lt"/>
            </a:endParaRPr>
          </a:p>
        </p:txBody>
      </p:sp>
      <p:sp>
        <p:nvSpPr>
          <p:cNvPr id="43" name="TextBox 42">
            <a:extLst>
              <a:ext uri="{FF2B5EF4-FFF2-40B4-BE49-F238E27FC236}">
                <a16:creationId xmlns:a16="http://schemas.microsoft.com/office/drawing/2014/main" id="{4CFCEF59-075B-966D-268D-EF14B600872F}"/>
              </a:ext>
            </a:extLst>
          </p:cNvPr>
          <p:cNvSpPr txBox="1"/>
          <p:nvPr/>
        </p:nvSpPr>
        <p:spPr>
          <a:xfrm>
            <a:off x="4346138" y="5046733"/>
            <a:ext cx="1327239" cy="473279"/>
          </a:xfrm>
          <a:prstGeom prst="rect">
            <a:avLst/>
          </a:prstGeom>
          <a:noFill/>
        </p:spPr>
        <p:txBody>
          <a:bodyPr wrap="square">
            <a:spAutoFit/>
          </a:bodyPr>
          <a:lstStyle/>
          <a:p>
            <a:pPr algn="ctr"/>
            <a:r>
              <a:rPr lang="en-AU" sz="1200" b="1" dirty="0">
                <a:solidFill>
                  <a:srgbClr val="000000"/>
                </a:solidFill>
                <a:latin typeface="+mj-lt"/>
              </a:rPr>
              <a:t>Sustainable Finance </a:t>
            </a:r>
            <a:endParaRPr lang="en-US" sz="1200" b="1" dirty="0">
              <a:solidFill>
                <a:srgbClr val="000000"/>
              </a:solidFill>
              <a:latin typeface="+mj-lt"/>
            </a:endParaRPr>
          </a:p>
        </p:txBody>
      </p:sp>
      <p:sp>
        <p:nvSpPr>
          <p:cNvPr id="26" name="Oval 25">
            <a:extLst>
              <a:ext uri="{FF2B5EF4-FFF2-40B4-BE49-F238E27FC236}">
                <a16:creationId xmlns:a16="http://schemas.microsoft.com/office/drawing/2014/main" id="{0F2B438E-B3D1-49A0-0D80-22273F7E1A3E}"/>
              </a:ext>
            </a:extLst>
          </p:cNvPr>
          <p:cNvSpPr/>
          <p:nvPr/>
        </p:nvSpPr>
        <p:spPr>
          <a:xfrm>
            <a:off x="9567307" y="2379984"/>
            <a:ext cx="1456210" cy="1456211"/>
          </a:xfrm>
          <a:prstGeom prst="ellipse">
            <a:avLst/>
          </a:prstGeom>
          <a:solidFill>
            <a:schemeClr val="tx2">
              <a:lumMod val="75000"/>
              <a:lumOff val="25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4" name="TextBox 43">
            <a:extLst>
              <a:ext uri="{FF2B5EF4-FFF2-40B4-BE49-F238E27FC236}">
                <a16:creationId xmlns:a16="http://schemas.microsoft.com/office/drawing/2014/main" id="{7861AAE0-1A2B-85CA-63AE-ADB590DA59AB}"/>
              </a:ext>
            </a:extLst>
          </p:cNvPr>
          <p:cNvSpPr txBox="1"/>
          <p:nvPr/>
        </p:nvSpPr>
        <p:spPr>
          <a:xfrm>
            <a:off x="9664043" y="2816298"/>
            <a:ext cx="1327239" cy="473279"/>
          </a:xfrm>
          <a:prstGeom prst="rect">
            <a:avLst/>
          </a:prstGeom>
          <a:noFill/>
        </p:spPr>
        <p:txBody>
          <a:bodyPr wrap="square">
            <a:spAutoFit/>
          </a:bodyPr>
          <a:lstStyle/>
          <a:p>
            <a:pPr algn="ctr"/>
            <a:r>
              <a:rPr lang="en-AU" sz="1400" b="1" dirty="0">
                <a:solidFill>
                  <a:srgbClr val="000000"/>
                </a:solidFill>
                <a:latin typeface="+mj-lt"/>
              </a:rPr>
              <a:t>Sendai Framework</a:t>
            </a:r>
          </a:p>
        </p:txBody>
      </p:sp>
      <p:sp>
        <p:nvSpPr>
          <p:cNvPr id="45" name="Oval 44">
            <a:extLst>
              <a:ext uri="{FF2B5EF4-FFF2-40B4-BE49-F238E27FC236}">
                <a16:creationId xmlns:a16="http://schemas.microsoft.com/office/drawing/2014/main" id="{5A7B8359-5C99-CD06-DC4F-3484D80FC40C}"/>
              </a:ext>
            </a:extLst>
          </p:cNvPr>
          <p:cNvSpPr/>
          <p:nvPr/>
        </p:nvSpPr>
        <p:spPr>
          <a:xfrm>
            <a:off x="10512775" y="3089511"/>
            <a:ext cx="1458000" cy="1458000"/>
          </a:xfrm>
          <a:prstGeom prst="ellipse">
            <a:avLst/>
          </a:prstGeom>
          <a:solidFill>
            <a:schemeClr val="tx2">
              <a:lumMod val="75000"/>
              <a:lumOff val="2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TextBox 45">
            <a:extLst>
              <a:ext uri="{FF2B5EF4-FFF2-40B4-BE49-F238E27FC236}">
                <a16:creationId xmlns:a16="http://schemas.microsoft.com/office/drawing/2014/main" id="{F0F877AF-81C5-5A1E-A183-4F51057D0287}"/>
              </a:ext>
            </a:extLst>
          </p:cNvPr>
          <p:cNvSpPr txBox="1"/>
          <p:nvPr/>
        </p:nvSpPr>
        <p:spPr>
          <a:xfrm>
            <a:off x="10600511" y="3305176"/>
            <a:ext cx="1342149" cy="1107996"/>
          </a:xfrm>
          <a:prstGeom prst="rect">
            <a:avLst/>
          </a:prstGeom>
          <a:noFill/>
        </p:spPr>
        <p:txBody>
          <a:bodyPr wrap="square">
            <a:spAutoFit/>
          </a:bodyPr>
          <a:lstStyle/>
          <a:p>
            <a:pPr algn="ctr"/>
            <a:r>
              <a:rPr lang="en-AU" sz="1100" b="1" dirty="0">
                <a:solidFill>
                  <a:srgbClr val="000000"/>
                </a:solidFill>
                <a:latin typeface="+mj-lt"/>
              </a:rPr>
              <a:t>Strategic</a:t>
            </a:r>
            <a:br>
              <a:rPr lang="en-AU" sz="1100" b="1" dirty="0">
                <a:solidFill>
                  <a:srgbClr val="000000"/>
                </a:solidFill>
                <a:latin typeface="+mj-lt"/>
              </a:rPr>
            </a:br>
            <a:r>
              <a:rPr lang="en-AU" sz="1100" b="1" dirty="0">
                <a:solidFill>
                  <a:srgbClr val="000000"/>
                </a:solidFill>
                <a:latin typeface="+mj-lt"/>
              </a:rPr>
              <a:t>Framework on Geospatial Information and Services for</a:t>
            </a:r>
            <a:br>
              <a:rPr lang="en-AU" sz="1100" b="1" dirty="0">
                <a:solidFill>
                  <a:srgbClr val="000000"/>
                </a:solidFill>
                <a:latin typeface="+mj-lt"/>
              </a:rPr>
            </a:br>
            <a:r>
              <a:rPr lang="en-AU" sz="1100" b="1" dirty="0">
                <a:solidFill>
                  <a:srgbClr val="000000"/>
                </a:solidFill>
                <a:latin typeface="+mj-lt"/>
              </a:rPr>
              <a:t>Disasters</a:t>
            </a:r>
            <a:endParaRPr lang="en-US" sz="1100" b="1" dirty="0">
              <a:solidFill>
                <a:srgbClr val="000000"/>
              </a:solidFill>
              <a:latin typeface="+mj-lt"/>
            </a:endParaRPr>
          </a:p>
        </p:txBody>
      </p:sp>
      <p:sp>
        <p:nvSpPr>
          <p:cNvPr id="47" name="Oval 46">
            <a:extLst>
              <a:ext uri="{FF2B5EF4-FFF2-40B4-BE49-F238E27FC236}">
                <a16:creationId xmlns:a16="http://schemas.microsoft.com/office/drawing/2014/main" id="{384D03C8-4259-C2E0-D557-02C6224CBBEA}"/>
              </a:ext>
            </a:extLst>
          </p:cNvPr>
          <p:cNvSpPr/>
          <p:nvPr/>
        </p:nvSpPr>
        <p:spPr>
          <a:xfrm>
            <a:off x="9850556" y="4267645"/>
            <a:ext cx="1458000" cy="1458000"/>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9" name="TextBox 48">
            <a:extLst>
              <a:ext uri="{FF2B5EF4-FFF2-40B4-BE49-F238E27FC236}">
                <a16:creationId xmlns:a16="http://schemas.microsoft.com/office/drawing/2014/main" id="{FC1C51CB-579D-11F6-1604-BE4FC7A640DC}"/>
              </a:ext>
            </a:extLst>
          </p:cNvPr>
          <p:cNvSpPr txBox="1"/>
          <p:nvPr/>
        </p:nvSpPr>
        <p:spPr>
          <a:xfrm>
            <a:off x="9699388" y="4662566"/>
            <a:ext cx="1760335" cy="668158"/>
          </a:xfrm>
          <a:prstGeom prst="rect">
            <a:avLst/>
          </a:prstGeom>
          <a:noFill/>
        </p:spPr>
        <p:txBody>
          <a:bodyPr wrap="square">
            <a:spAutoFit/>
          </a:bodyPr>
          <a:lstStyle/>
          <a:p>
            <a:pPr algn="ctr"/>
            <a:r>
              <a:rPr lang="en-AU" sz="1200" b="1" dirty="0">
                <a:solidFill>
                  <a:srgbClr val="000000"/>
                </a:solidFill>
              </a:rPr>
              <a:t>UN Disaster</a:t>
            </a:r>
            <a:br>
              <a:rPr lang="en-AU" sz="1200" b="1" dirty="0">
                <a:solidFill>
                  <a:srgbClr val="000000"/>
                </a:solidFill>
              </a:rPr>
            </a:br>
            <a:r>
              <a:rPr lang="en-AU" sz="1200" b="1" dirty="0">
                <a:solidFill>
                  <a:srgbClr val="000000"/>
                </a:solidFill>
              </a:rPr>
              <a:t>related statistics Framework</a:t>
            </a:r>
          </a:p>
        </p:txBody>
      </p:sp>
      <p:sp>
        <p:nvSpPr>
          <p:cNvPr id="50" name="Oval 49">
            <a:extLst>
              <a:ext uri="{FF2B5EF4-FFF2-40B4-BE49-F238E27FC236}">
                <a16:creationId xmlns:a16="http://schemas.microsoft.com/office/drawing/2014/main" id="{B095741B-E880-27B9-FE98-7EC4F318924F}"/>
              </a:ext>
            </a:extLst>
          </p:cNvPr>
          <p:cNvSpPr/>
          <p:nvPr/>
        </p:nvSpPr>
        <p:spPr>
          <a:xfrm>
            <a:off x="7978026" y="4224047"/>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TextBox 50">
            <a:extLst>
              <a:ext uri="{FF2B5EF4-FFF2-40B4-BE49-F238E27FC236}">
                <a16:creationId xmlns:a16="http://schemas.microsoft.com/office/drawing/2014/main" id="{DBD9814D-D4E3-B1F2-C290-C390D93E92AB}"/>
              </a:ext>
            </a:extLst>
          </p:cNvPr>
          <p:cNvSpPr txBox="1"/>
          <p:nvPr/>
        </p:nvSpPr>
        <p:spPr>
          <a:xfrm>
            <a:off x="8040587" y="4660169"/>
            <a:ext cx="1403270" cy="646331"/>
          </a:xfrm>
          <a:prstGeom prst="rect">
            <a:avLst/>
          </a:prstGeom>
          <a:noFill/>
        </p:spPr>
        <p:txBody>
          <a:bodyPr wrap="square">
            <a:spAutoFit/>
          </a:bodyPr>
          <a:lstStyle/>
          <a:p>
            <a:pPr algn="ctr"/>
            <a:r>
              <a:rPr lang="en-AU" sz="1200" b="1" dirty="0">
                <a:solidFill>
                  <a:srgbClr val="000000"/>
                </a:solidFill>
                <a:latin typeface="+mj-lt"/>
              </a:rPr>
              <a:t>Intergovernmental Panel on Climate Change (IPCC)</a:t>
            </a:r>
            <a:endParaRPr lang="en-US" sz="1200" b="1" dirty="0">
              <a:solidFill>
                <a:srgbClr val="000000"/>
              </a:solidFill>
              <a:latin typeface="+mj-lt"/>
            </a:endParaRPr>
          </a:p>
        </p:txBody>
      </p:sp>
      <p:sp>
        <p:nvSpPr>
          <p:cNvPr id="52" name="Oval 51">
            <a:extLst>
              <a:ext uri="{FF2B5EF4-FFF2-40B4-BE49-F238E27FC236}">
                <a16:creationId xmlns:a16="http://schemas.microsoft.com/office/drawing/2014/main" id="{DA2D29D1-8069-27ED-9F81-19FC62F7E6DF}"/>
              </a:ext>
            </a:extLst>
          </p:cNvPr>
          <p:cNvSpPr/>
          <p:nvPr/>
        </p:nvSpPr>
        <p:spPr>
          <a:xfrm>
            <a:off x="6629708" y="4548774"/>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3" name="TextBox 52">
            <a:extLst>
              <a:ext uri="{FF2B5EF4-FFF2-40B4-BE49-F238E27FC236}">
                <a16:creationId xmlns:a16="http://schemas.microsoft.com/office/drawing/2014/main" id="{49FABECC-7BA5-EE88-ED31-93B07698E64D}"/>
              </a:ext>
            </a:extLst>
          </p:cNvPr>
          <p:cNvSpPr txBox="1"/>
          <p:nvPr/>
        </p:nvSpPr>
        <p:spPr>
          <a:xfrm>
            <a:off x="6692490" y="5096959"/>
            <a:ext cx="1327239" cy="646331"/>
          </a:xfrm>
          <a:prstGeom prst="rect">
            <a:avLst/>
          </a:prstGeom>
          <a:noFill/>
        </p:spPr>
        <p:txBody>
          <a:bodyPr wrap="square">
            <a:spAutoFit/>
          </a:bodyPr>
          <a:lstStyle/>
          <a:p>
            <a:pPr algn="ctr"/>
            <a:r>
              <a:rPr lang="en-AU" sz="1200" b="1" dirty="0">
                <a:solidFill>
                  <a:srgbClr val="000000"/>
                </a:solidFill>
                <a:latin typeface="+mj-lt"/>
              </a:rPr>
              <a:t>Sustainable Development Goals (SDG)</a:t>
            </a:r>
            <a:endParaRPr lang="en-US" sz="1200" b="1" dirty="0">
              <a:solidFill>
                <a:srgbClr val="000000"/>
              </a:solidFill>
              <a:latin typeface="+mj-lt"/>
            </a:endParaRPr>
          </a:p>
        </p:txBody>
      </p:sp>
      <p:sp>
        <p:nvSpPr>
          <p:cNvPr id="61" name="Oval 60">
            <a:extLst>
              <a:ext uri="{FF2B5EF4-FFF2-40B4-BE49-F238E27FC236}">
                <a16:creationId xmlns:a16="http://schemas.microsoft.com/office/drawing/2014/main" id="{FD8CCD79-04E0-1560-2225-CCBD642837BF}"/>
              </a:ext>
            </a:extLst>
          </p:cNvPr>
          <p:cNvSpPr/>
          <p:nvPr/>
        </p:nvSpPr>
        <p:spPr>
          <a:xfrm>
            <a:off x="6887872" y="3392425"/>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2" name="TextBox 61">
            <a:extLst>
              <a:ext uri="{FF2B5EF4-FFF2-40B4-BE49-F238E27FC236}">
                <a16:creationId xmlns:a16="http://schemas.microsoft.com/office/drawing/2014/main" id="{C14BF05D-B27E-E371-6592-E57359A7D9E4}"/>
              </a:ext>
            </a:extLst>
          </p:cNvPr>
          <p:cNvSpPr txBox="1"/>
          <p:nvPr/>
        </p:nvSpPr>
        <p:spPr>
          <a:xfrm>
            <a:off x="6932206" y="3772822"/>
            <a:ext cx="1327239" cy="692497"/>
          </a:xfrm>
          <a:prstGeom prst="rect">
            <a:avLst/>
          </a:prstGeom>
          <a:noFill/>
        </p:spPr>
        <p:txBody>
          <a:bodyPr wrap="square">
            <a:spAutoFit/>
          </a:bodyPr>
          <a:lstStyle/>
          <a:p>
            <a:pPr algn="ctr"/>
            <a:r>
              <a:rPr lang="en-AU" sz="1300" b="1" dirty="0">
                <a:latin typeface="+mj-lt"/>
                <a:cs typeface="Segoe UI"/>
              </a:rPr>
              <a:t>Global Goal</a:t>
            </a:r>
            <a:br>
              <a:rPr lang="en-AU" sz="1300" b="1" dirty="0">
                <a:latin typeface="+mj-lt"/>
                <a:cs typeface="Segoe UI"/>
              </a:rPr>
            </a:br>
            <a:r>
              <a:rPr lang="en-AU" sz="1300" b="1" dirty="0">
                <a:latin typeface="+mj-lt"/>
                <a:cs typeface="Segoe UI"/>
              </a:rPr>
              <a:t>on Adaptation Indicators</a:t>
            </a:r>
            <a:endParaRPr lang="en-US" sz="1300" b="1" dirty="0">
              <a:latin typeface="+mj-lt"/>
            </a:endParaRPr>
          </a:p>
        </p:txBody>
      </p:sp>
      <p:sp>
        <p:nvSpPr>
          <p:cNvPr id="99" name="TextBox 98">
            <a:extLst>
              <a:ext uri="{FF2B5EF4-FFF2-40B4-BE49-F238E27FC236}">
                <a16:creationId xmlns:a16="http://schemas.microsoft.com/office/drawing/2014/main" id="{5D73C1DA-CE22-0B4E-E6A7-87D4CCD50642}"/>
              </a:ext>
            </a:extLst>
          </p:cNvPr>
          <p:cNvSpPr txBox="1"/>
          <p:nvPr/>
        </p:nvSpPr>
        <p:spPr>
          <a:xfrm>
            <a:off x="159592" y="4350461"/>
            <a:ext cx="1954447" cy="1384995"/>
          </a:xfrm>
          <a:prstGeom prst="rect">
            <a:avLst/>
          </a:prstGeom>
          <a:noFill/>
        </p:spPr>
        <p:txBody>
          <a:bodyPr wrap="square">
            <a:spAutoFit/>
          </a:bodyPr>
          <a:lstStyle/>
          <a:p>
            <a:pPr algn="ctr"/>
            <a:r>
              <a:rPr lang="en-US" sz="1400" dirty="0"/>
              <a:t>NSO/NSS are navigating multiple measurement frameworks that are relevant to net zero </a:t>
            </a:r>
          </a:p>
          <a:p>
            <a:pPr algn="ctr"/>
            <a:endParaRPr lang="en-US" sz="1400" dirty="0"/>
          </a:p>
        </p:txBody>
      </p:sp>
      <p:sp>
        <p:nvSpPr>
          <p:cNvPr id="100" name="Oval 99">
            <a:extLst>
              <a:ext uri="{FF2B5EF4-FFF2-40B4-BE49-F238E27FC236}">
                <a16:creationId xmlns:a16="http://schemas.microsoft.com/office/drawing/2014/main" id="{AAE0EF1D-ED45-566C-B13D-68F2356183A5}"/>
              </a:ext>
            </a:extLst>
          </p:cNvPr>
          <p:cNvSpPr/>
          <p:nvPr/>
        </p:nvSpPr>
        <p:spPr>
          <a:xfrm flipH="1" flipV="1">
            <a:off x="160373" y="3907983"/>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cxnSp>
        <p:nvCxnSpPr>
          <p:cNvPr id="101" name="Straight Connector 100">
            <a:extLst>
              <a:ext uri="{FF2B5EF4-FFF2-40B4-BE49-F238E27FC236}">
                <a16:creationId xmlns:a16="http://schemas.microsoft.com/office/drawing/2014/main" id="{D47B6652-24FC-0808-8A13-BE2AD3A78CE5}"/>
              </a:ext>
            </a:extLst>
          </p:cNvPr>
          <p:cNvCxnSpPr>
            <a:cxnSpLocks/>
          </p:cNvCxnSpPr>
          <p:nvPr/>
        </p:nvCxnSpPr>
        <p:spPr>
          <a:xfrm>
            <a:off x="772311" y="4121749"/>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BD4F3A7D-46F3-EB39-BD82-F9DCD1508CAD}"/>
              </a:ext>
            </a:extLst>
          </p:cNvPr>
          <p:cNvSpPr txBox="1"/>
          <p:nvPr/>
        </p:nvSpPr>
        <p:spPr>
          <a:xfrm>
            <a:off x="2754446" y="6130474"/>
            <a:ext cx="8650606" cy="577081"/>
          </a:xfrm>
          <a:prstGeom prst="rect">
            <a:avLst/>
          </a:prstGeom>
          <a:noFill/>
        </p:spPr>
        <p:txBody>
          <a:bodyPr wrap="square">
            <a:spAutoFit/>
          </a:bodyPr>
          <a:lstStyle/>
          <a:p>
            <a:r>
              <a:rPr lang="en-US" sz="1050" dirty="0">
                <a:latin typeface="+mj-lt"/>
              </a:rPr>
              <a:t>There is recognition that the proliferation of measurement frameworks can cause confusion and inefficiencies. Effort is being expended in trying to understand overlaps, see UNECE </a:t>
            </a:r>
            <a:r>
              <a:rPr lang="en-AU" sz="1050" dirty="0" err="1">
                <a:solidFill>
                  <a:srgbClr val="29A0DA"/>
                </a:solidFill>
                <a:latin typeface="+mj-lt"/>
                <a:hlinkClick r:id="rId5">
                  <a:extLst>
                    <a:ext uri="{A12FA001-AC4F-418D-AE19-62706E023703}">
                      <ahyp:hlinkClr xmlns:ahyp="http://schemas.microsoft.com/office/drawing/2018/hyperlinkcolor" val="tx"/>
                    </a:ext>
                  </a:extLst>
                </a:hlinkClick>
              </a:rPr>
              <a:t>Présentation</a:t>
            </a:r>
            <a:r>
              <a:rPr lang="en-AU" sz="1050" dirty="0">
                <a:solidFill>
                  <a:srgbClr val="29A0DA"/>
                </a:solidFill>
                <a:latin typeface="+mj-lt"/>
                <a:hlinkClick r:id="rId5">
                  <a:extLst>
                    <a:ext uri="{A12FA001-AC4F-418D-AE19-62706E023703}">
                      <ahyp:hlinkClr xmlns:ahyp="http://schemas.microsoft.com/office/drawing/2018/hyperlinkcolor" val="tx"/>
                    </a:ext>
                  </a:extLst>
                </a:hlinkClick>
              </a:rPr>
              <a:t> PowerPoint</a:t>
            </a:r>
            <a:r>
              <a:rPr lang="en-AU" sz="1050" dirty="0">
                <a:solidFill>
                  <a:srgbClr val="29A0DA"/>
                </a:solidFill>
                <a:latin typeface="+mj-lt"/>
              </a:rPr>
              <a:t> </a:t>
            </a:r>
            <a:r>
              <a:rPr lang="en-AU" sz="1050" dirty="0">
                <a:latin typeface="+mj-lt"/>
              </a:rPr>
              <a:t>and</a:t>
            </a:r>
            <a:r>
              <a:rPr lang="en-US" sz="1050" dirty="0">
                <a:latin typeface="+mj-lt"/>
              </a:rPr>
              <a:t> </a:t>
            </a:r>
            <a:r>
              <a:rPr lang="en-AU" sz="1050" dirty="0">
                <a:solidFill>
                  <a:srgbClr val="29A0DA"/>
                </a:solidFill>
                <a:latin typeface="+mj-lt"/>
                <a:hlinkClick r:id="rId6">
                  <a:extLst>
                    <a:ext uri="{A12FA001-AC4F-418D-AE19-62706E023703}">
                      <ahyp:hlinkClr xmlns:ahyp="http://schemas.microsoft.com/office/drawing/2018/hyperlinkcolor" val="tx"/>
                    </a:ext>
                  </a:extLst>
                </a:hlinkClick>
              </a:rPr>
              <a:t>International climate indicators, France.pdf</a:t>
            </a:r>
            <a:r>
              <a:rPr lang="en-AU" sz="1050" dirty="0">
                <a:solidFill>
                  <a:srgbClr val="29A0DA"/>
                </a:solidFill>
                <a:latin typeface="+mj-lt"/>
              </a:rPr>
              <a:t> </a:t>
            </a:r>
            <a:r>
              <a:rPr lang="en-AU" sz="1050" dirty="0">
                <a:latin typeface="+mj-lt"/>
              </a:rPr>
              <a:t>(Annex 2 has a cross-reference various climate change indicators across various international dashboards to examine overlaps).</a:t>
            </a:r>
            <a:endParaRPr lang="en-US" sz="1050" dirty="0">
              <a:latin typeface="+mj-lt"/>
            </a:endParaRPr>
          </a:p>
        </p:txBody>
      </p:sp>
      <p:cxnSp>
        <p:nvCxnSpPr>
          <p:cNvPr id="104" name="Straight Connector 103">
            <a:extLst>
              <a:ext uri="{FF2B5EF4-FFF2-40B4-BE49-F238E27FC236}">
                <a16:creationId xmlns:a16="http://schemas.microsoft.com/office/drawing/2014/main" id="{90684748-CA06-0E2E-2F2C-2C255C79685B}"/>
              </a:ext>
            </a:extLst>
          </p:cNvPr>
          <p:cNvCxnSpPr>
            <a:cxnSpLocks/>
          </p:cNvCxnSpPr>
          <p:nvPr/>
        </p:nvCxnSpPr>
        <p:spPr>
          <a:xfrm>
            <a:off x="772310" y="5682047"/>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Slide Number Placeholder 16">
            <a:extLst>
              <a:ext uri="{FF2B5EF4-FFF2-40B4-BE49-F238E27FC236}">
                <a16:creationId xmlns:a16="http://schemas.microsoft.com/office/drawing/2014/main" id="{1EADBD20-FADE-32F1-1557-7C970B559526}"/>
              </a:ext>
            </a:extLst>
          </p:cNvPr>
          <p:cNvSpPr>
            <a:spLocks noGrp="1"/>
          </p:cNvSpPr>
          <p:nvPr>
            <p:ph type="sldNum" sz="quarter" idx="12"/>
          </p:nvPr>
        </p:nvSpPr>
        <p:spPr/>
        <p:txBody>
          <a:bodyPr/>
          <a:lstStyle/>
          <a:p>
            <a:fld id="{EC9EE9FD-178F-43FD-BA99-B0AF5E5C5A5F}" type="slidenum">
              <a:rPr lang="en-AU" smtClean="0"/>
              <a:t>10</a:t>
            </a:fld>
            <a:endParaRPr lang="en-AU"/>
          </a:p>
        </p:txBody>
      </p:sp>
      <p:grpSp>
        <p:nvGrpSpPr>
          <p:cNvPr id="4" name="Group 3">
            <a:extLst>
              <a:ext uri="{FF2B5EF4-FFF2-40B4-BE49-F238E27FC236}">
                <a16:creationId xmlns:a16="http://schemas.microsoft.com/office/drawing/2014/main" id="{8643AF7D-CD3F-EAE8-92AF-C3931C40EE4B}"/>
              </a:ext>
            </a:extLst>
          </p:cNvPr>
          <p:cNvGrpSpPr/>
          <p:nvPr/>
        </p:nvGrpSpPr>
        <p:grpSpPr>
          <a:xfrm>
            <a:off x="8135632" y="3019831"/>
            <a:ext cx="1458000" cy="1458000"/>
            <a:chOff x="7778198" y="2430062"/>
            <a:chExt cx="1458000" cy="1458000"/>
          </a:xfrm>
        </p:grpSpPr>
        <p:sp>
          <p:nvSpPr>
            <p:cNvPr id="5" name="Oval 4">
              <a:extLst>
                <a:ext uri="{FF2B5EF4-FFF2-40B4-BE49-F238E27FC236}">
                  <a16:creationId xmlns:a16="http://schemas.microsoft.com/office/drawing/2014/main" id="{CE4443A6-00E7-BDEB-741C-ED01B6E7A349}"/>
                </a:ext>
              </a:extLst>
            </p:cNvPr>
            <p:cNvSpPr/>
            <p:nvPr/>
          </p:nvSpPr>
          <p:spPr>
            <a:xfrm>
              <a:off x="7778198" y="2430062"/>
              <a:ext cx="1458000" cy="145800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09082C3D-1B8C-C99A-02CC-3BD8461D5503}"/>
                </a:ext>
              </a:extLst>
            </p:cNvPr>
            <p:cNvSpPr txBox="1"/>
            <p:nvPr/>
          </p:nvSpPr>
          <p:spPr>
            <a:xfrm>
              <a:off x="7805530" y="2732338"/>
              <a:ext cx="1349510" cy="830997"/>
            </a:xfrm>
            <a:prstGeom prst="rect">
              <a:avLst/>
            </a:prstGeom>
            <a:noFill/>
          </p:spPr>
          <p:txBody>
            <a:bodyPr wrap="square">
              <a:spAutoFit/>
            </a:bodyPr>
            <a:lstStyle/>
            <a:p>
              <a:pPr algn="ctr"/>
              <a:r>
                <a:rPr lang="en-AU" sz="1200" b="1" dirty="0">
                  <a:solidFill>
                    <a:srgbClr val="000000"/>
                  </a:solidFill>
                  <a:latin typeface="+mj-lt"/>
                </a:rPr>
                <a:t>UNECE CES set of Core Climate Change-Related Indicators</a:t>
              </a:r>
            </a:p>
          </p:txBody>
        </p:sp>
      </p:grpSp>
    </p:spTree>
    <p:extLst>
      <p:ext uri="{BB962C8B-B14F-4D97-AF65-F5344CB8AC3E}">
        <p14:creationId xmlns:p14="http://schemas.microsoft.com/office/powerpoint/2010/main" val="3315398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Oval 111">
            <a:extLst>
              <a:ext uri="{FF2B5EF4-FFF2-40B4-BE49-F238E27FC236}">
                <a16:creationId xmlns:a16="http://schemas.microsoft.com/office/drawing/2014/main" id="{D2CD7738-DE3F-3E55-DA09-0E3A9D58B31B}"/>
              </a:ext>
            </a:extLst>
          </p:cNvPr>
          <p:cNvSpPr/>
          <p:nvPr/>
        </p:nvSpPr>
        <p:spPr>
          <a:xfrm>
            <a:off x="9120132" y="4363420"/>
            <a:ext cx="1686472" cy="1686472"/>
          </a:xfrm>
          <a:prstGeom prst="ellipse">
            <a:avLst/>
          </a:prstGeom>
          <a:noFill/>
          <a:ln>
            <a:solidFill>
              <a:srgbClr val="B6C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7" name="Group 146">
            <a:extLst>
              <a:ext uri="{FF2B5EF4-FFF2-40B4-BE49-F238E27FC236}">
                <a16:creationId xmlns:a16="http://schemas.microsoft.com/office/drawing/2014/main" id="{7B0758D5-BB2F-92C5-DD58-3AF9588691B1}"/>
              </a:ext>
            </a:extLst>
          </p:cNvPr>
          <p:cNvGrpSpPr/>
          <p:nvPr/>
        </p:nvGrpSpPr>
        <p:grpSpPr>
          <a:xfrm>
            <a:off x="8384961" y="3925462"/>
            <a:ext cx="3250260" cy="2502300"/>
            <a:chOff x="8537361" y="4077862"/>
            <a:chExt cx="3250260" cy="2502300"/>
          </a:xfrm>
        </p:grpSpPr>
        <p:sp>
          <p:nvSpPr>
            <p:cNvPr id="143" name="Oval 142">
              <a:extLst>
                <a:ext uri="{FF2B5EF4-FFF2-40B4-BE49-F238E27FC236}">
                  <a16:creationId xmlns:a16="http://schemas.microsoft.com/office/drawing/2014/main" id="{4AA8C000-D8B0-1A52-8D47-10F3A019DB46}"/>
                </a:ext>
              </a:extLst>
            </p:cNvPr>
            <p:cNvSpPr>
              <a:spLocks/>
            </p:cNvSpPr>
            <p:nvPr/>
          </p:nvSpPr>
          <p:spPr>
            <a:xfrm>
              <a:off x="9654077" y="4077862"/>
              <a:ext cx="958127" cy="958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4" name="Oval 143">
              <a:extLst>
                <a:ext uri="{FF2B5EF4-FFF2-40B4-BE49-F238E27FC236}">
                  <a16:creationId xmlns:a16="http://schemas.microsoft.com/office/drawing/2014/main" id="{EB003E57-0782-491C-9F10-328FB8904C84}"/>
                </a:ext>
              </a:extLst>
            </p:cNvPr>
            <p:cNvSpPr>
              <a:spLocks/>
            </p:cNvSpPr>
            <p:nvPr/>
          </p:nvSpPr>
          <p:spPr>
            <a:xfrm>
              <a:off x="10829494" y="4825474"/>
              <a:ext cx="958127" cy="958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5" name="Oval 144">
              <a:extLst>
                <a:ext uri="{FF2B5EF4-FFF2-40B4-BE49-F238E27FC236}">
                  <a16:creationId xmlns:a16="http://schemas.microsoft.com/office/drawing/2014/main" id="{BC4CB98F-13D4-B635-FD13-9C33CCA3EBF2}"/>
                </a:ext>
              </a:extLst>
            </p:cNvPr>
            <p:cNvSpPr>
              <a:spLocks/>
            </p:cNvSpPr>
            <p:nvPr/>
          </p:nvSpPr>
          <p:spPr>
            <a:xfrm>
              <a:off x="9672276" y="5622035"/>
              <a:ext cx="958127" cy="958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6" name="Oval 145">
              <a:extLst>
                <a:ext uri="{FF2B5EF4-FFF2-40B4-BE49-F238E27FC236}">
                  <a16:creationId xmlns:a16="http://schemas.microsoft.com/office/drawing/2014/main" id="{03FA85A9-5A49-FA0E-2136-D7C8AD403383}"/>
                </a:ext>
              </a:extLst>
            </p:cNvPr>
            <p:cNvSpPr>
              <a:spLocks/>
            </p:cNvSpPr>
            <p:nvPr/>
          </p:nvSpPr>
          <p:spPr>
            <a:xfrm>
              <a:off x="8537361" y="4863729"/>
              <a:ext cx="958127" cy="95812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108" name="Oval 107">
            <a:extLst>
              <a:ext uri="{FF2B5EF4-FFF2-40B4-BE49-F238E27FC236}">
                <a16:creationId xmlns:a16="http://schemas.microsoft.com/office/drawing/2014/main" id="{A6945B58-4258-2067-A563-36617298A83C}"/>
              </a:ext>
            </a:extLst>
          </p:cNvPr>
          <p:cNvSpPr/>
          <p:nvPr/>
        </p:nvSpPr>
        <p:spPr>
          <a:xfrm>
            <a:off x="9155261" y="1353699"/>
            <a:ext cx="2014322" cy="2014322"/>
          </a:xfrm>
          <a:prstGeom prst="ellipse">
            <a:avLst/>
          </a:prstGeom>
          <a:noFill/>
          <a:ln>
            <a:solidFill>
              <a:srgbClr val="B6C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2" name="Group 141">
            <a:extLst>
              <a:ext uri="{FF2B5EF4-FFF2-40B4-BE49-F238E27FC236}">
                <a16:creationId xmlns:a16="http://schemas.microsoft.com/office/drawing/2014/main" id="{CA2FC31D-1760-A343-44D6-C9D676092458}"/>
              </a:ext>
            </a:extLst>
          </p:cNvPr>
          <p:cNvGrpSpPr/>
          <p:nvPr/>
        </p:nvGrpSpPr>
        <p:grpSpPr>
          <a:xfrm>
            <a:off x="8749498" y="904888"/>
            <a:ext cx="2885722" cy="2793272"/>
            <a:chOff x="8901898" y="1057933"/>
            <a:chExt cx="2885722" cy="2793272"/>
          </a:xfrm>
          <a:solidFill>
            <a:schemeClr val="bg1"/>
          </a:solidFill>
        </p:grpSpPr>
        <p:sp>
          <p:nvSpPr>
            <p:cNvPr id="136" name="Oval 135">
              <a:extLst>
                <a:ext uri="{FF2B5EF4-FFF2-40B4-BE49-F238E27FC236}">
                  <a16:creationId xmlns:a16="http://schemas.microsoft.com/office/drawing/2014/main" id="{7A8432FE-228C-DAC8-935B-C28BA50D111F}"/>
                </a:ext>
              </a:extLst>
            </p:cNvPr>
            <p:cNvSpPr>
              <a:spLocks/>
            </p:cNvSpPr>
            <p:nvPr/>
          </p:nvSpPr>
          <p:spPr>
            <a:xfrm>
              <a:off x="9854686" y="1057933"/>
              <a:ext cx="958127" cy="9581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7" name="Oval 136">
              <a:extLst>
                <a:ext uri="{FF2B5EF4-FFF2-40B4-BE49-F238E27FC236}">
                  <a16:creationId xmlns:a16="http://schemas.microsoft.com/office/drawing/2014/main" id="{275B994D-0122-771E-1BC1-2B168FBD7BB6}"/>
                </a:ext>
              </a:extLst>
            </p:cNvPr>
            <p:cNvSpPr>
              <a:spLocks/>
            </p:cNvSpPr>
            <p:nvPr/>
          </p:nvSpPr>
          <p:spPr>
            <a:xfrm>
              <a:off x="10811295" y="1490052"/>
              <a:ext cx="958127" cy="9581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8" name="Oval 137">
              <a:extLst>
                <a:ext uri="{FF2B5EF4-FFF2-40B4-BE49-F238E27FC236}">
                  <a16:creationId xmlns:a16="http://schemas.microsoft.com/office/drawing/2014/main" id="{05D4AC52-CEE0-D12F-90E7-77342E62CBF9}"/>
                </a:ext>
              </a:extLst>
            </p:cNvPr>
            <p:cNvSpPr>
              <a:spLocks/>
            </p:cNvSpPr>
            <p:nvPr/>
          </p:nvSpPr>
          <p:spPr>
            <a:xfrm>
              <a:off x="9872884" y="2893078"/>
              <a:ext cx="958127" cy="9581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9" name="Oval 138">
              <a:extLst>
                <a:ext uri="{FF2B5EF4-FFF2-40B4-BE49-F238E27FC236}">
                  <a16:creationId xmlns:a16="http://schemas.microsoft.com/office/drawing/2014/main" id="{5B1D4782-0093-F1E0-3829-90DCF77D1A10}"/>
                </a:ext>
              </a:extLst>
            </p:cNvPr>
            <p:cNvSpPr>
              <a:spLocks/>
            </p:cNvSpPr>
            <p:nvPr/>
          </p:nvSpPr>
          <p:spPr>
            <a:xfrm>
              <a:off x="8914757" y="1501552"/>
              <a:ext cx="958127" cy="9581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0" name="Oval 139">
              <a:extLst>
                <a:ext uri="{FF2B5EF4-FFF2-40B4-BE49-F238E27FC236}">
                  <a16:creationId xmlns:a16="http://schemas.microsoft.com/office/drawing/2014/main" id="{52ABD6A5-2FEA-D210-2143-BBC4D9D3F8F8}"/>
                </a:ext>
              </a:extLst>
            </p:cNvPr>
            <p:cNvSpPr>
              <a:spLocks/>
            </p:cNvSpPr>
            <p:nvPr/>
          </p:nvSpPr>
          <p:spPr>
            <a:xfrm>
              <a:off x="10829493" y="2528960"/>
              <a:ext cx="958127" cy="9581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1" name="Oval 140">
              <a:extLst>
                <a:ext uri="{FF2B5EF4-FFF2-40B4-BE49-F238E27FC236}">
                  <a16:creationId xmlns:a16="http://schemas.microsoft.com/office/drawing/2014/main" id="{AABBB75F-FF1C-3265-3FA9-7B0BC5E4EF74}"/>
                </a:ext>
              </a:extLst>
            </p:cNvPr>
            <p:cNvSpPr>
              <a:spLocks/>
            </p:cNvSpPr>
            <p:nvPr/>
          </p:nvSpPr>
          <p:spPr>
            <a:xfrm>
              <a:off x="8901898" y="2509021"/>
              <a:ext cx="958127" cy="9581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68" name="Oval 67">
            <a:extLst>
              <a:ext uri="{FF2B5EF4-FFF2-40B4-BE49-F238E27FC236}">
                <a16:creationId xmlns:a16="http://schemas.microsoft.com/office/drawing/2014/main" id="{34D55790-F526-06D0-C36B-C4FF8E082FF1}"/>
              </a:ext>
            </a:extLst>
          </p:cNvPr>
          <p:cNvSpPr>
            <a:spLocks/>
          </p:cNvSpPr>
          <p:nvPr/>
        </p:nvSpPr>
        <p:spPr>
          <a:xfrm>
            <a:off x="9370200" y="1585090"/>
            <a:ext cx="1502728" cy="15027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4" name="Group 43">
            <a:extLst>
              <a:ext uri="{FF2B5EF4-FFF2-40B4-BE49-F238E27FC236}">
                <a16:creationId xmlns:a16="http://schemas.microsoft.com/office/drawing/2014/main" id="{5CAAA531-A9F0-F657-0ACE-DCDF3A0E0E29}"/>
              </a:ext>
            </a:extLst>
          </p:cNvPr>
          <p:cNvGrpSpPr>
            <a:grpSpLocks/>
          </p:cNvGrpSpPr>
          <p:nvPr/>
        </p:nvGrpSpPr>
        <p:grpSpPr>
          <a:xfrm>
            <a:off x="5889470" y="1937348"/>
            <a:ext cx="1503629" cy="1503630"/>
            <a:chOff x="1948340" y="2746991"/>
            <a:chExt cx="2249443" cy="2249444"/>
          </a:xfrm>
          <a:solidFill>
            <a:schemeClr val="bg1">
              <a:lumMod val="85000"/>
            </a:schemeClr>
          </a:solidFill>
        </p:grpSpPr>
        <p:sp>
          <p:nvSpPr>
            <p:cNvPr id="45" name="Oval 44">
              <a:extLst>
                <a:ext uri="{FF2B5EF4-FFF2-40B4-BE49-F238E27FC236}">
                  <a16:creationId xmlns:a16="http://schemas.microsoft.com/office/drawing/2014/main" id="{17CEC8ED-BC93-A94B-7A4D-F7ED694D6667}"/>
                </a:ext>
              </a:extLst>
            </p:cNvPr>
            <p:cNvSpPr>
              <a:spLocks/>
            </p:cNvSpPr>
            <p:nvPr/>
          </p:nvSpPr>
          <p:spPr>
            <a:xfrm>
              <a:off x="1948340" y="2746991"/>
              <a:ext cx="2249443" cy="224944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TextBox 45">
              <a:extLst>
                <a:ext uri="{FF2B5EF4-FFF2-40B4-BE49-F238E27FC236}">
                  <a16:creationId xmlns:a16="http://schemas.microsoft.com/office/drawing/2014/main" id="{6745C9B7-238D-6830-F860-2603F9BE3BEA}"/>
                </a:ext>
              </a:extLst>
            </p:cNvPr>
            <p:cNvSpPr txBox="1">
              <a:spLocks/>
            </p:cNvSpPr>
            <p:nvPr/>
          </p:nvSpPr>
          <p:spPr>
            <a:xfrm>
              <a:off x="1948340" y="3265351"/>
              <a:ext cx="2249443" cy="1289222"/>
            </a:xfrm>
            <a:prstGeom prst="rect">
              <a:avLst/>
            </a:prstGeom>
            <a:noFill/>
          </p:spPr>
          <p:txBody>
            <a:bodyPr wrap="square">
              <a:spAutoFit/>
            </a:bodyPr>
            <a:lstStyle/>
            <a:p>
              <a:pPr lvl="0" algn="ctr">
                <a:buSzPts val="1000"/>
                <a:tabLst>
                  <a:tab pos="457200" algn="l"/>
                </a:tabLst>
              </a:pPr>
              <a:r>
                <a:rPr lang="en-AU" sz="1000" b="1" dirty="0">
                  <a:latin typeface="+mj-lt"/>
                  <a:ea typeface="Times New Roman" panose="02020603050405020304" pitchFamily="18" charset="0"/>
                  <a:cs typeface="Aptos" panose="020B0004020202020204" pitchFamily="34" charset="0"/>
                </a:rPr>
                <a:t>UN Committee</a:t>
              </a:r>
              <a:br>
                <a:rPr lang="en-AU" sz="1000" b="1" dirty="0">
                  <a:latin typeface="+mj-lt"/>
                  <a:ea typeface="Times New Roman" panose="02020603050405020304" pitchFamily="18" charset="0"/>
                  <a:cs typeface="Aptos" panose="020B0004020202020204" pitchFamily="34" charset="0"/>
                </a:rPr>
              </a:br>
              <a:r>
                <a:rPr lang="en-AU" sz="1000" b="1" dirty="0">
                  <a:latin typeface="+mj-lt"/>
                  <a:ea typeface="Times New Roman" panose="02020603050405020304" pitchFamily="18" charset="0"/>
                  <a:cs typeface="Aptos" panose="020B0004020202020204" pitchFamily="34" charset="0"/>
                </a:rPr>
                <a:t>of Experts on</a:t>
              </a:r>
              <a:br>
                <a:rPr lang="en-AU" sz="1000" b="1" dirty="0">
                  <a:latin typeface="+mj-lt"/>
                  <a:ea typeface="Times New Roman" panose="02020603050405020304" pitchFamily="18" charset="0"/>
                  <a:cs typeface="Aptos" panose="020B0004020202020204" pitchFamily="34" charset="0"/>
                </a:rPr>
              </a:br>
              <a:r>
                <a:rPr lang="en-AU" sz="1000" b="1" dirty="0">
                  <a:latin typeface="+mj-lt"/>
                  <a:ea typeface="Times New Roman" panose="02020603050405020304" pitchFamily="18" charset="0"/>
                  <a:cs typeface="Aptos" panose="020B0004020202020204" pitchFamily="34" charset="0"/>
                </a:rPr>
                <a:t>Global Geospatial Information Management</a:t>
              </a:r>
              <a:endParaRPr lang="en-AU" sz="1000" b="1" dirty="0">
                <a:latin typeface="+mj-lt"/>
                <a:ea typeface="Aptos" panose="020B0004020202020204" pitchFamily="34" charset="0"/>
                <a:cs typeface="Aptos" panose="020B0004020202020204" pitchFamily="34" charset="0"/>
              </a:endParaRPr>
            </a:p>
          </p:txBody>
        </p:sp>
      </p:grpSp>
      <p:sp>
        <p:nvSpPr>
          <p:cNvPr id="5" name="Rectangle 4">
            <a:extLst>
              <a:ext uri="{FF2B5EF4-FFF2-40B4-BE49-F238E27FC236}">
                <a16:creationId xmlns:a16="http://schemas.microsoft.com/office/drawing/2014/main" id="{82F2BBAB-3560-0C6E-DAB9-80DFD54665B7}"/>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Rounded Corners 27">
            <a:extLst>
              <a:ext uri="{FF2B5EF4-FFF2-40B4-BE49-F238E27FC236}">
                <a16:creationId xmlns:a16="http://schemas.microsoft.com/office/drawing/2014/main" id="{BDFF3D4F-3DCE-011D-3C83-0E1CEF1D21A8}"/>
              </a:ext>
            </a:extLst>
          </p:cNvPr>
          <p:cNvSpPr>
            <a:spLocks noGrp="1" noRot="1" noMove="1" noResize="1" noEditPoints="1" noAdjustHandles="1" noChangeArrowheads="1" noChangeShapeType="1"/>
          </p:cNvSpPr>
          <p:nvPr/>
        </p:nvSpPr>
        <p:spPr>
          <a:xfrm>
            <a:off x="145279" y="4914887"/>
            <a:ext cx="2183943" cy="17764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3266C9D-96E3-1995-8C5F-622D3172A3BE}"/>
              </a:ext>
            </a:extLst>
          </p:cNvPr>
          <p:cNvSpPr txBox="1">
            <a:spLocks/>
          </p:cNvSpPr>
          <p:nvPr/>
        </p:nvSpPr>
        <p:spPr>
          <a:xfrm>
            <a:off x="2738326" y="487600"/>
            <a:ext cx="6604762" cy="1094467"/>
          </a:xfrm>
          <a:prstGeom prst="rect">
            <a:avLst/>
          </a:prstGeom>
          <a:noFill/>
          <a:ln w="12700">
            <a:noFill/>
          </a:ln>
        </p:spPr>
        <p:txBody>
          <a:bodyPr wrap="square" lIns="0" tIns="45720" rIns="91440" bIns="45720" rtlCol="0" anchor="t">
            <a:spAutoFit/>
          </a:bodyPr>
          <a:lstStyle/>
          <a:p>
            <a:pPr>
              <a:lnSpc>
                <a:spcPts val="2600"/>
              </a:lnSpc>
              <a:defRPr/>
            </a:pPr>
            <a:r>
              <a:rPr lang="en-AU" sz="2400" b="1" dirty="0">
                <a:solidFill>
                  <a:srgbClr val="0B0C0C"/>
                </a:solidFill>
                <a:latin typeface="+mj-lt"/>
              </a:rPr>
              <a:t>The complex international structures overseeing the monitoring of environment and climate change targets</a:t>
            </a:r>
            <a:endParaRPr lang="en-AU" sz="2400" b="1" dirty="0">
              <a:solidFill>
                <a:srgbClr val="000000"/>
              </a:solidFill>
              <a:latin typeface="+mj-lt"/>
            </a:endParaRPr>
          </a:p>
        </p:txBody>
      </p:sp>
      <p:grpSp>
        <p:nvGrpSpPr>
          <p:cNvPr id="4" name="Group 3">
            <a:extLst>
              <a:ext uri="{FF2B5EF4-FFF2-40B4-BE49-F238E27FC236}">
                <a16:creationId xmlns:a16="http://schemas.microsoft.com/office/drawing/2014/main" id="{62BB6F82-F019-67D8-2A52-3F73D0B8AA99}"/>
              </a:ext>
            </a:extLst>
          </p:cNvPr>
          <p:cNvGrpSpPr>
            <a:grpSpLocks noGrp="1" noUngrp="1" noRot="1" noMove="1" noResize="1"/>
          </p:cNvGrpSpPr>
          <p:nvPr/>
        </p:nvGrpSpPr>
        <p:grpSpPr>
          <a:xfrm>
            <a:off x="328009" y="398172"/>
            <a:ext cx="1801821" cy="1801820"/>
            <a:chOff x="477553" y="398172"/>
            <a:chExt cx="1801821" cy="1801820"/>
          </a:xfrm>
        </p:grpSpPr>
        <p:pic>
          <p:nvPicPr>
            <p:cNvPr id="9" name="Graphic 8">
              <a:extLst>
                <a:ext uri="{FF2B5EF4-FFF2-40B4-BE49-F238E27FC236}">
                  <a16:creationId xmlns:a16="http://schemas.microsoft.com/office/drawing/2014/main" id="{24AC8DC4-4E61-2580-48D3-E9C158E5AA5E}"/>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0" name="TextBox 9">
              <a:extLst>
                <a:ext uri="{FF2B5EF4-FFF2-40B4-BE49-F238E27FC236}">
                  <a16:creationId xmlns:a16="http://schemas.microsoft.com/office/drawing/2014/main" id="{8EF10B1C-6735-718B-6DD2-6A0A90A43786}"/>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grpSp>
        <p:nvGrpSpPr>
          <p:cNvPr id="20" name="Group 19">
            <a:extLst>
              <a:ext uri="{FF2B5EF4-FFF2-40B4-BE49-F238E27FC236}">
                <a16:creationId xmlns:a16="http://schemas.microsoft.com/office/drawing/2014/main" id="{4D390736-37FF-7973-4F7E-C5A08EE12435}"/>
              </a:ext>
            </a:extLst>
          </p:cNvPr>
          <p:cNvGrpSpPr>
            <a:grpSpLocks/>
          </p:cNvGrpSpPr>
          <p:nvPr/>
        </p:nvGrpSpPr>
        <p:grpSpPr>
          <a:xfrm>
            <a:off x="2320104" y="3178246"/>
            <a:ext cx="2091982" cy="2091983"/>
            <a:chOff x="3052733" y="3028634"/>
            <a:chExt cx="2249443" cy="2249444"/>
          </a:xfrm>
          <a:solidFill>
            <a:schemeClr val="bg1">
              <a:lumMod val="85000"/>
            </a:schemeClr>
          </a:solidFill>
        </p:grpSpPr>
        <p:sp>
          <p:nvSpPr>
            <p:cNvPr id="3" name="Oval 2">
              <a:extLst>
                <a:ext uri="{FF2B5EF4-FFF2-40B4-BE49-F238E27FC236}">
                  <a16:creationId xmlns:a16="http://schemas.microsoft.com/office/drawing/2014/main" id="{9DA9AE12-C38C-4905-67E2-165385F3D065}"/>
                </a:ext>
              </a:extLst>
            </p:cNvPr>
            <p:cNvSpPr>
              <a:spLocks/>
            </p:cNvSpPr>
            <p:nvPr/>
          </p:nvSpPr>
          <p:spPr>
            <a:xfrm>
              <a:off x="3052733" y="3028634"/>
              <a:ext cx="2249443" cy="224944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BD6886D4-50FB-7C88-FE8B-F43ABD83CAD8}"/>
                </a:ext>
              </a:extLst>
            </p:cNvPr>
            <p:cNvSpPr txBox="1">
              <a:spLocks/>
            </p:cNvSpPr>
            <p:nvPr/>
          </p:nvSpPr>
          <p:spPr>
            <a:xfrm>
              <a:off x="3456934" y="3824336"/>
              <a:ext cx="1461801" cy="577081"/>
            </a:xfrm>
            <a:prstGeom prst="rect">
              <a:avLst/>
            </a:prstGeom>
            <a:grpFill/>
          </p:spPr>
          <p:txBody>
            <a:bodyPr wrap="square">
              <a:spAutoFit/>
            </a:bodyPr>
            <a:lstStyle/>
            <a:p>
              <a:pPr algn="ctr"/>
              <a:r>
                <a:rPr lang="en-AU" sz="1050" b="1" dirty="0">
                  <a:latin typeface="+mj-lt"/>
                </a:rPr>
                <a:t>United Nations Statistical Commission</a:t>
              </a:r>
              <a:endParaRPr lang="en-AU" sz="1050" dirty="0">
                <a:latin typeface="+mj-lt"/>
              </a:endParaRPr>
            </a:p>
          </p:txBody>
        </p:sp>
      </p:grpSp>
      <p:sp>
        <p:nvSpPr>
          <p:cNvPr id="12" name="Oval 11">
            <a:extLst>
              <a:ext uri="{FF2B5EF4-FFF2-40B4-BE49-F238E27FC236}">
                <a16:creationId xmlns:a16="http://schemas.microsoft.com/office/drawing/2014/main" id="{CA8E2F73-931D-3D01-539E-4A99F924A4FC}"/>
              </a:ext>
            </a:extLst>
          </p:cNvPr>
          <p:cNvSpPr>
            <a:spLocks/>
          </p:cNvSpPr>
          <p:nvPr/>
        </p:nvSpPr>
        <p:spPr>
          <a:xfrm>
            <a:off x="4002218" y="4549576"/>
            <a:ext cx="1117755" cy="1117755"/>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F6F03671-1243-6AA9-A8F8-82B0A8499ED6}"/>
              </a:ext>
            </a:extLst>
          </p:cNvPr>
          <p:cNvSpPr>
            <a:spLocks/>
          </p:cNvSpPr>
          <p:nvPr/>
        </p:nvSpPr>
        <p:spPr>
          <a:xfrm>
            <a:off x="3240316" y="5115890"/>
            <a:ext cx="948542" cy="948542"/>
          </a:xfrm>
          <a:prstGeom prst="ellipse">
            <a:avLst/>
          </a:prstGeom>
          <a:solidFill>
            <a:schemeClr val="accent6">
              <a:lumMod val="40000"/>
              <a:lumOff val="60000"/>
              <a:alpha val="71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Oval 18">
            <a:extLst>
              <a:ext uri="{FF2B5EF4-FFF2-40B4-BE49-F238E27FC236}">
                <a16:creationId xmlns:a16="http://schemas.microsoft.com/office/drawing/2014/main" id="{DB8E9C85-D5A6-7642-5A82-91E5F7A54E59}"/>
              </a:ext>
            </a:extLst>
          </p:cNvPr>
          <p:cNvSpPr>
            <a:spLocks/>
          </p:cNvSpPr>
          <p:nvPr/>
        </p:nvSpPr>
        <p:spPr>
          <a:xfrm>
            <a:off x="1640925" y="4500661"/>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Oval 20">
            <a:extLst>
              <a:ext uri="{FF2B5EF4-FFF2-40B4-BE49-F238E27FC236}">
                <a16:creationId xmlns:a16="http://schemas.microsoft.com/office/drawing/2014/main" id="{2A9F2F9E-D252-E7CA-EC25-C06217EE3B00}"/>
              </a:ext>
            </a:extLst>
          </p:cNvPr>
          <p:cNvSpPr>
            <a:spLocks/>
          </p:cNvSpPr>
          <p:nvPr/>
        </p:nvSpPr>
        <p:spPr>
          <a:xfrm>
            <a:off x="2592227" y="1777799"/>
            <a:ext cx="1718465" cy="1718465"/>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5" name="Group 14">
            <a:extLst>
              <a:ext uri="{FF2B5EF4-FFF2-40B4-BE49-F238E27FC236}">
                <a16:creationId xmlns:a16="http://schemas.microsoft.com/office/drawing/2014/main" id="{2B5E52A5-625C-FACD-1434-3B535A8ACE33}"/>
              </a:ext>
            </a:extLst>
          </p:cNvPr>
          <p:cNvGrpSpPr>
            <a:grpSpLocks/>
          </p:cNvGrpSpPr>
          <p:nvPr/>
        </p:nvGrpSpPr>
        <p:grpSpPr>
          <a:xfrm>
            <a:off x="1803973" y="2722098"/>
            <a:ext cx="1043306" cy="1054872"/>
            <a:chOff x="1254973" y="2511443"/>
            <a:chExt cx="1103597" cy="1089370"/>
          </a:xfrm>
        </p:grpSpPr>
        <p:sp>
          <p:nvSpPr>
            <p:cNvPr id="27" name="Oval 26">
              <a:extLst>
                <a:ext uri="{FF2B5EF4-FFF2-40B4-BE49-F238E27FC236}">
                  <a16:creationId xmlns:a16="http://schemas.microsoft.com/office/drawing/2014/main" id="{D0AF8CA9-F966-839E-FC2E-8D089D240C51}"/>
                </a:ext>
              </a:extLst>
            </p:cNvPr>
            <p:cNvSpPr>
              <a:spLocks/>
            </p:cNvSpPr>
            <p:nvPr/>
          </p:nvSpPr>
          <p:spPr>
            <a:xfrm>
              <a:off x="1254973" y="2511443"/>
              <a:ext cx="1089372" cy="1089370"/>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TextBox 25">
              <a:extLst>
                <a:ext uri="{FF2B5EF4-FFF2-40B4-BE49-F238E27FC236}">
                  <a16:creationId xmlns:a16="http://schemas.microsoft.com/office/drawing/2014/main" id="{C92F7727-C0C7-615E-708E-3990C5DBC93F}"/>
                </a:ext>
              </a:extLst>
            </p:cNvPr>
            <p:cNvSpPr txBox="1">
              <a:spLocks/>
            </p:cNvSpPr>
            <p:nvPr/>
          </p:nvSpPr>
          <p:spPr>
            <a:xfrm>
              <a:off x="1256229" y="2702379"/>
              <a:ext cx="1102341" cy="707886"/>
            </a:xfrm>
            <a:prstGeom prst="rect">
              <a:avLst/>
            </a:prstGeom>
            <a:noFill/>
          </p:spPr>
          <p:txBody>
            <a:bodyPr wrap="square">
              <a:spAutoFit/>
            </a:bodyPr>
            <a:lstStyle/>
            <a:p>
              <a:pPr lvl="0" algn="ctr">
                <a:buSzPts val="1000"/>
                <a:tabLst>
                  <a:tab pos="457200" algn="l"/>
                </a:tabLst>
              </a:pPr>
              <a:r>
                <a:rPr lang="en-AU" sz="800" b="1" dirty="0" err="1">
                  <a:effectLst/>
                  <a:latin typeface="+mj-lt"/>
                  <a:ea typeface="Times New Roman" panose="02020603050405020304" pitchFamily="18" charset="0"/>
                  <a:cs typeface="Aptos" panose="020B0004020202020204" pitchFamily="34" charset="0"/>
                </a:rPr>
                <a:t>Intersecretariat</a:t>
              </a:r>
              <a:r>
                <a:rPr lang="en-AU" sz="800" b="1" dirty="0">
                  <a:effectLst/>
                  <a:latin typeface="+mj-lt"/>
                  <a:ea typeface="Times New Roman" panose="02020603050405020304" pitchFamily="18" charset="0"/>
                  <a:cs typeface="Aptos" panose="020B0004020202020204" pitchFamily="34" charset="0"/>
                </a:rPr>
                <a:t> Working Group on Services Statistics (</a:t>
              </a:r>
              <a:r>
                <a:rPr lang="en-AU" sz="800" b="1" dirty="0" err="1">
                  <a:effectLst/>
                  <a:latin typeface="+mj-lt"/>
                  <a:ea typeface="Times New Roman" panose="02020603050405020304" pitchFamily="18" charset="0"/>
                  <a:cs typeface="Aptos" panose="020B0004020202020204" pitchFamily="34" charset="0"/>
                </a:rPr>
                <a:t>Intersec</a:t>
              </a:r>
              <a:r>
                <a:rPr lang="en-AU" sz="800" b="1" dirty="0">
                  <a:effectLst/>
                  <a:latin typeface="+mj-lt"/>
                  <a:ea typeface="Times New Roman" panose="02020603050405020304" pitchFamily="18" charset="0"/>
                  <a:cs typeface="Aptos" panose="020B0004020202020204" pitchFamily="34" charset="0"/>
                </a:rPr>
                <a:t>/Strat)</a:t>
              </a:r>
              <a:endParaRPr lang="en-AU" sz="800" b="1" dirty="0">
                <a:effectLst/>
                <a:latin typeface="+mj-lt"/>
                <a:ea typeface="Aptos" panose="020B0004020202020204" pitchFamily="34" charset="0"/>
                <a:cs typeface="Aptos" panose="020B0004020202020204" pitchFamily="34" charset="0"/>
              </a:endParaRPr>
            </a:p>
            <a:p>
              <a:pPr marL="72000" lvl="1" indent="-72000" algn="ctr">
                <a:buSzPts val="1000"/>
                <a:buFont typeface="Arial" panose="020B0604020202020204" pitchFamily="34" charset="0"/>
                <a:buChar char="•"/>
                <a:tabLst>
                  <a:tab pos="914400" algn="l"/>
                </a:tabLst>
              </a:pPr>
              <a:r>
                <a:rPr lang="en-AU" sz="800" b="1" dirty="0">
                  <a:effectLst/>
                  <a:latin typeface="+mj-lt"/>
                  <a:ea typeface="Times New Roman" panose="02020603050405020304" pitchFamily="18" charset="0"/>
                  <a:cs typeface="Times New Roman" panose="02020603050405020304" pitchFamily="18" charset="0"/>
                </a:rPr>
                <a:t>Oslo Group</a:t>
              </a:r>
              <a:endParaRPr lang="en-AU" sz="800" b="1" dirty="0">
                <a:effectLst/>
                <a:latin typeface="+mj-lt"/>
                <a:ea typeface="Aptos" panose="020B0004020202020204" pitchFamily="34" charset="0"/>
                <a:cs typeface="Times New Roman" panose="02020603050405020304" pitchFamily="18" charset="0"/>
              </a:endParaRPr>
            </a:p>
          </p:txBody>
        </p:sp>
      </p:grpSp>
      <p:sp>
        <p:nvSpPr>
          <p:cNvPr id="31" name="TextBox 30">
            <a:extLst>
              <a:ext uri="{FF2B5EF4-FFF2-40B4-BE49-F238E27FC236}">
                <a16:creationId xmlns:a16="http://schemas.microsoft.com/office/drawing/2014/main" id="{6129DDAF-982E-1535-8351-BBABCB38110C}"/>
              </a:ext>
            </a:extLst>
          </p:cNvPr>
          <p:cNvSpPr txBox="1">
            <a:spLocks/>
          </p:cNvSpPr>
          <p:nvPr/>
        </p:nvSpPr>
        <p:spPr>
          <a:xfrm>
            <a:off x="1659123" y="4741200"/>
            <a:ext cx="920213" cy="543841"/>
          </a:xfrm>
          <a:prstGeom prst="rect">
            <a:avLst/>
          </a:prstGeom>
          <a:noFill/>
        </p:spPr>
        <p:txBody>
          <a:bodyPr wrap="square">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Inter-Agency and Expert Group on Disaster-related Statistics</a:t>
            </a:r>
            <a:endParaRPr lang="en-AU" sz="800" b="1" dirty="0">
              <a:effectLst/>
              <a:latin typeface="+mj-lt"/>
              <a:ea typeface="Aptos" panose="020B0004020202020204" pitchFamily="34" charset="0"/>
              <a:cs typeface="Aptos" panose="020B0004020202020204" pitchFamily="34" charset="0"/>
            </a:endParaRPr>
          </a:p>
        </p:txBody>
      </p:sp>
      <p:sp>
        <p:nvSpPr>
          <p:cNvPr id="33" name="TextBox 32">
            <a:extLst>
              <a:ext uri="{FF2B5EF4-FFF2-40B4-BE49-F238E27FC236}">
                <a16:creationId xmlns:a16="http://schemas.microsoft.com/office/drawing/2014/main" id="{F25670CE-3AF7-F5F2-ACF9-123A3C89604F}"/>
              </a:ext>
            </a:extLst>
          </p:cNvPr>
          <p:cNvSpPr txBox="1">
            <a:spLocks/>
          </p:cNvSpPr>
          <p:nvPr/>
        </p:nvSpPr>
        <p:spPr>
          <a:xfrm>
            <a:off x="3283948" y="5270132"/>
            <a:ext cx="910562" cy="707886"/>
          </a:xfrm>
          <a:prstGeom prst="rect">
            <a:avLst/>
          </a:prstGeom>
          <a:noFill/>
        </p:spPr>
        <p:txBody>
          <a:bodyPr wrap="square" lIns="0">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Expert Group</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on Environment and Climate Change</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Statistics</a:t>
            </a:r>
            <a:endParaRPr lang="en-AU" sz="800" b="1" dirty="0">
              <a:effectLst/>
              <a:latin typeface="+mj-lt"/>
              <a:ea typeface="Aptos" panose="020B0004020202020204" pitchFamily="34" charset="0"/>
              <a:cs typeface="Aptos" panose="020B0004020202020204" pitchFamily="34" charset="0"/>
            </a:endParaRPr>
          </a:p>
        </p:txBody>
      </p:sp>
      <p:sp>
        <p:nvSpPr>
          <p:cNvPr id="34" name="TextBox 33">
            <a:extLst>
              <a:ext uri="{FF2B5EF4-FFF2-40B4-BE49-F238E27FC236}">
                <a16:creationId xmlns:a16="http://schemas.microsoft.com/office/drawing/2014/main" id="{E3A6CEA7-A9E5-9FE8-AA98-97D50083EC4E}"/>
              </a:ext>
            </a:extLst>
          </p:cNvPr>
          <p:cNvSpPr txBox="1">
            <a:spLocks/>
          </p:cNvSpPr>
          <p:nvPr/>
        </p:nvSpPr>
        <p:spPr>
          <a:xfrm>
            <a:off x="4188859" y="4810446"/>
            <a:ext cx="824016" cy="658334"/>
          </a:xfrm>
          <a:prstGeom prst="rect">
            <a:avLst/>
          </a:prstGeom>
          <a:noFill/>
        </p:spPr>
        <p:txBody>
          <a:bodyPr wrap="square" lIns="0">
            <a:spAutoFit/>
          </a:bodyPr>
          <a:lstStyle/>
          <a:p>
            <a:pPr lvl="0" algn="ctr">
              <a:buSzPts val="1000"/>
              <a:tabLst>
                <a:tab pos="457200" algn="l"/>
              </a:tabLst>
            </a:pPr>
            <a:r>
              <a:rPr lang="en-AU" sz="800" b="1" dirty="0" err="1">
                <a:effectLst/>
                <a:latin typeface="+mj-lt"/>
                <a:ea typeface="Times New Roman" panose="02020603050405020304" pitchFamily="18" charset="0"/>
                <a:cs typeface="Aptos" panose="020B0004020202020204" pitchFamily="34" charset="0"/>
              </a:rPr>
              <a:t>Intersecretariat</a:t>
            </a:r>
            <a:r>
              <a:rPr lang="en-AU" sz="800" b="1" dirty="0">
                <a:effectLst/>
                <a:latin typeface="+mj-lt"/>
                <a:ea typeface="Times New Roman" panose="02020603050405020304" pitchFamily="18" charset="0"/>
                <a:cs typeface="Aptos" panose="020B0004020202020204" pitchFamily="34" charset="0"/>
              </a:rPr>
              <a:t> Working Group on Environment Statistics</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(IWG-ENV)</a:t>
            </a:r>
            <a:endParaRPr lang="en-AU" sz="800" b="1" dirty="0">
              <a:effectLst/>
              <a:latin typeface="+mj-lt"/>
              <a:ea typeface="Aptos" panose="020B0004020202020204" pitchFamily="34" charset="0"/>
              <a:cs typeface="Aptos" panose="020B0004020202020204" pitchFamily="34" charset="0"/>
            </a:endParaRPr>
          </a:p>
        </p:txBody>
      </p:sp>
      <p:sp>
        <p:nvSpPr>
          <p:cNvPr id="36" name="Oval 35">
            <a:extLst>
              <a:ext uri="{FF2B5EF4-FFF2-40B4-BE49-F238E27FC236}">
                <a16:creationId xmlns:a16="http://schemas.microsoft.com/office/drawing/2014/main" id="{FB5ED326-3CFB-EF77-9052-30CF2B3F28DD}"/>
              </a:ext>
            </a:extLst>
          </p:cNvPr>
          <p:cNvSpPr>
            <a:spLocks/>
          </p:cNvSpPr>
          <p:nvPr/>
        </p:nvSpPr>
        <p:spPr>
          <a:xfrm>
            <a:off x="4136183" y="2251926"/>
            <a:ext cx="1096053" cy="1096053"/>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0" name="Oval 39">
            <a:extLst>
              <a:ext uri="{FF2B5EF4-FFF2-40B4-BE49-F238E27FC236}">
                <a16:creationId xmlns:a16="http://schemas.microsoft.com/office/drawing/2014/main" id="{334AD385-3661-7423-690D-2ADD6D1788B0}"/>
              </a:ext>
            </a:extLst>
          </p:cNvPr>
          <p:cNvSpPr>
            <a:spLocks/>
          </p:cNvSpPr>
          <p:nvPr/>
        </p:nvSpPr>
        <p:spPr>
          <a:xfrm>
            <a:off x="4337152" y="3484196"/>
            <a:ext cx="1275101" cy="1287758"/>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9" name="TextBox 38">
            <a:extLst>
              <a:ext uri="{FF2B5EF4-FFF2-40B4-BE49-F238E27FC236}">
                <a16:creationId xmlns:a16="http://schemas.microsoft.com/office/drawing/2014/main" id="{B58DC459-1267-534B-BDD7-739E7040DC24}"/>
              </a:ext>
            </a:extLst>
          </p:cNvPr>
          <p:cNvSpPr txBox="1">
            <a:spLocks/>
          </p:cNvSpPr>
          <p:nvPr/>
        </p:nvSpPr>
        <p:spPr>
          <a:xfrm>
            <a:off x="4158668" y="2487283"/>
            <a:ext cx="1050009" cy="658334"/>
          </a:xfrm>
          <a:prstGeom prst="rect">
            <a:avLst/>
          </a:prstGeom>
          <a:noFill/>
        </p:spPr>
        <p:txBody>
          <a:bodyPr wrap="square">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UN Committee</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of Experts on International Statistical Classification</a:t>
            </a:r>
            <a:endParaRPr lang="en-AU" sz="800" b="1" dirty="0">
              <a:effectLst/>
              <a:latin typeface="+mj-lt"/>
              <a:ea typeface="Aptos" panose="020B0004020202020204" pitchFamily="34" charset="0"/>
              <a:cs typeface="Aptos" panose="020B0004020202020204" pitchFamily="34" charset="0"/>
            </a:endParaRPr>
          </a:p>
        </p:txBody>
      </p:sp>
      <p:sp>
        <p:nvSpPr>
          <p:cNvPr id="11" name="TextBox 10">
            <a:extLst>
              <a:ext uri="{FF2B5EF4-FFF2-40B4-BE49-F238E27FC236}">
                <a16:creationId xmlns:a16="http://schemas.microsoft.com/office/drawing/2014/main" id="{813D4432-8690-CBFC-3A09-8EF607AE2CFD}"/>
              </a:ext>
            </a:extLst>
          </p:cNvPr>
          <p:cNvSpPr txBox="1">
            <a:spLocks/>
          </p:cNvSpPr>
          <p:nvPr/>
        </p:nvSpPr>
        <p:spPr>
          <a:xfrm>
            <a:off x="4444307" y="3618495"/>
            <a:ext cx="1151076" cy="1077218"/>
          </a:xfrm>
          <a:prstGeom prst="rect">
            <a:avLst/>
          </a:prstGeom>
          <a:noFill/>
        </p:spPr>
        <p:txBody>
          <a:bodyPr wrap="square" lIns="0">
            <a:spAutoFit/>
          </a:bodyPr>
          <a:lstStyle/>
          <a:p>
            <a:pPr lvl="0" algn="ctr">
              <a:buSzPts val="1000"/>
              <a:tabLst>
                <a:tab pos="457200" algn="l"/>
              </a:tabLst>
            </a:pPr>
            <a:r>
              <a:rPr lang="en-AU" sz="800" b="1" dirty="0" err="1">
                <a:effectLst/>
                <a:latin typeface="+mj-lt"/>
                <a:ea typeface="Times New Roman" panose="02020603050405020304" pitchFamily="18" charset="0"/>
                <a:cs typeface="Aptos" panose="020B0004020202020204" pitchFamily="34" charset="0"/>
              </a:rPr>
              <a:t>Intersecretariat</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working group on National Accounts (ISWGNA) </a:t>
            </a:r>
            <a:endParaRPr lang="en-AU" sz="800" b="1" dirty="0">
              <a:effectLst/>
              <a:latin typeface="+mj-lt"/>
              <a:ea typeface="Aptos" panose="020B0004020202020204" pitchFamily="34" charset="0"/>
              <a:cs typeface="Aptos" panose="020B0004020202020204" pitchFamily="34" charset="0"/>
            </a:endParaRPr>
          </a:p>
          <a:p>
            <a:pPr marL="72000" lvl="1" indent="-72000" algn="ctr">
              <a:buSzPts val="1000"/>
              <a:buFont typeface="Arial" panose="020B0604020202020204" pitchFamily="34" charset="0"/>
              <a:buChar char="•"/>
              <a:tabLst>
                <a:tab pos="914400" algn="l"/>
              </a:tabLst>
            </a:pPr>
            <a:r>
              <a:rPr lang="en-AU" sz="800" b="1" dirty="0">
                <a:effectLst/>
                <a:latin typeface="+mj-lt"/>
                <a:ea typeface="Times New Roman" panose="02020603050405020304" pitchFamily="18" charset="0"/>
                <a:cs typeface="Times New Roman" panose="02020603050405020304" pitchFamily="18" charset="0"/>
              </a:rPr>
              <a:t>Advisory Expert Group (AEG) of ISWGNA</a:t>
            </a:r>
            <a:endParaRPr lang="en-AU" sz="800" b="1" dirty="0">
              <a:effectLst/>
              <a:latin typeface="+mj-lt"/>
              <a:ea typeface="Aptos" panose="020B0004020202020204" pitchFamily="34" charset="0"/>
              <a:cs typeface="Times New Roman" panose="02020603050405020304" pitchFamily="18" charset="0"/>
            </a:endParaRPr>
          </a:p>
          <a:p>
            <a:pPr marL="72000" lvl="1" indent="-72000" algn="ctr">
              <a:buSzPts val="1000"/>
              <a:buFont typeface="Arial" panose="020B0604020202020204" pitchFamily="34" charset="0"/>
              <a:buChar char="•"/>
              <a:tabLst>
                <a:tab pos="914400" algn="l"/>
              </a:tabLst>
            </a:pPr>
            <a:r>
              <a:rPr lang="en-AU" sz="800" b="1" dirty="0">
                <a:effectLst/>
                <a:latin typeface="+mj-lt"/>
                <a:ea typeface="Times New Roman" panose="02020603050405020304" pitchFamily="18" charset="0"/>
                <a:cs typeface="Times New Roman" panose="02020603050405020304" pitchFamily="18" charset="0"/>
              </a:rPr>
              <a:t>Expert Group on</a:t>
            </a:r>
            <a:br>
              <a:rPr lang="en-AU" sz="800" b="1" dirty="0">
                <a:effectLst/>
                <a:latin typeface="+mj-lt"/>
                <a:ea typeface="Times New Roman" panose="02020603050405020304" pitchFamily="18" charset="0"/>
                <a:cs typeface="Times New Roman" panose="02020603050405020304" pitchFamily="18" charset="0"/>
              </a:rPr>
            </a:br>
            <a:r>
              <a:rPr lang="en-AU" sz="800" b="1" dirty="0">
                <a:effectLst/>
                <a:latin typeface="+mj-lt"/>
                <a:ea typeface="Times New Roman" panose="02020603050405020304" pitchFamily="18" charset="0"/>
                <a:cs typeface="Times New Roman" panose="02020603050405020304" pitchFamily="18" charset="0"/>
              </a:rPr>
              <a:t>Natural Capital</a:t>
            </a:r>
            <a:endParaRPr lang="en-AU" sz="800" b="1" dirty="0">
              <a:effectLst/>
              <a:latin typeface="+mj-lt"/>
              <a:ea typeface="Aptos" panose="020B0004020202020204" pitchFamily="34" charset="0"/>
              <a:cs typeface="Aptos" panose="020B0004020202020204" pitchFamily="34" charset="0"/>
            </a:endParaRPr>
          </a:p>
        </p:txBody>
      </p:sp>
      <p:grpSp>
        <p:nvGrpSpPr>
          <p:cNvPr id="18" name="Group 17">
            <a:extLst>
              <a:ext uri="{FF2B5EF4-FFF2-40B4-BE49-F238E27FC236}">
                <a16:creationId xmlns:a16="http://schemas.microsoft.com/office/drawing/2014/main" id="{7FD9DDA9-7EF4-127E-E541-CB8E567AA7E0}"/>
              </a:ext>
            </a:extLst>
          </p:cNvPr>
          <p:cNvGrpSpPr>
            <a:grpSpLocks/>
          </p:cNvGrpSpPr>
          <p:nvPr/>
        </p:nvGrpSpPr>
        <p:grpSpPr>
          <a:xfrm>
            <a:off x="2362216" y="5073242"/>
            <a:ext cx="904678" cy="904678"/>
            <a:chOff x="1916382" y="5124675"/>
            <a:chExt cx="972772" cy="972772"/>
          </a:xfrm>
        </p:grpSpPr>
        <p:sp>
          <p:nvSpPr>
            <p:cNvPr id="41" name="Oval 40">
              <a:extLst>
                <a:ext uri="{FF2B5EF4-FFF2-40B4-BE49-F238E27FC236}">
                  <a16:creationId xmlns:a16="http://schemas.microsoft.com/office/drawing/2014/main" id="{9AE0A607-5F72-DB09-93B2-D13161D5724E}"/>
                </a:ext>
              </a:extLst>
            </p:cNvPr>
            <p:cNvSpPr>
              <a:spLocks/>
            </p:cNvSpPr>
            <p:nvPr/>
          </p:nvSpPr>
          <p:spPr>
            <a:xfrm>
              <a:off x="1916382" y="5124675"/>
              <a:ext cx="972772" cy="972772"/>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TextBox 31">
              <a:extLst>
                <a:ext uri="{FF2B5EF4-FFF2-40B4-BE49-F238E27FC236}">
                  <a16:creationId xmlns:a16="http://schemas.microsoft.com/office/drawing/2014/main" id="{7BE86B2A-FAB1-DB48-C4CF-A0DF558B38D8}"/>
                </a:ext>
              </a:extLst>
            </p:cNvPr>
            <p:cNvSpPr txBox="1">
              <a:spLocks/>
            </p:cNvSpPr>
            <p:nvPr/>
          </p:nvSpPr>
          <p:spPr>
            <a:xfrm>
              <a:off x="2070955" y="5352416"/>
              <a:ext cx="759078" cy="496414"/>
            </a:xfrm>
            <a:prstGeom prst="rect">
              <a:avLst/>
            </a:prstGeom>
            <a:noFill/>
          </p:spPr>
          <p:txBody>
            <a:bodyPr wrap="square" lIns="0">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UN Network of Economic Statisticians</a:t>
              </a:r>
              <a:endParaRPr lang="en-AU" sz="800" b="1" dirty="0">
                <a:effectLst/>
                <a:latin typeface="+mj-lt"/>
                <a:ea typeface="Aptos" panose="020B0004020202020204" pitchFamily="34" charset="0"/>
                <a:cs typeface="Aptos" panose="020B0004020202020204" pitchFamily="34" charset="0"/>
              </a:endParaRPr>
            </a:p>
          </p:txBody>
        </p:sp>
      </p:grpSp>
      <p:grpSp>
        <p:nvGrpSpPr>
          <p:cNvPr id="66" name="Group 65">
            <a:extLst>
              <a:ext uri="{FF2B5EF4-FFF2-40B4-BE49-F238E27FC236}">
                <a16:creationId xmlns:a16="http://schemas.microsoft.com/office/drawing/2014/main" id="{519687B6-D7C5-F4A1-913F-A238E9863412}"/>
              </a:ext>
            </a:extLst>
          </p:cNvPr>
          <p:cNvGrpSpPr/>
          <p:nvPr/>
        </p:nvGrpSpPr>
        <p:grpSpPr>
          <a:xfrm>
            <a:off x="1368023" y="3538022"/>
            <a:ext cx="1096053" cy="1096053"/>
            <a:chOff x="1394781" y="3492880"/>
            <a:chExt cx="1096053" cy="1096053"/>
          </a:xfrm>
        </p:grpSpPr>
        <p:sp>
          <p:nvSpPr>
            <p:cNvPr id="42" name="Oval 41">
              <a:extLst>
                <a:ext uri="{FF2B5EF4-FFF2-40B4-BE49-F238E27FC236}">
                  <a16:creationId xmlns:a16="http://schemas.microsoft.com/office/drawing/2014/main" id="{1EC73FA8-D44F-E838-F6A3-471DC8A6839F}"/>
                </a:ext>
              </a:extLst>
            </p:cNvPr>
            <p:cNvSpPr>
              <a:spLocks/>
            </p:cNvSpPr>
            <p:nvPr/>
          </p:nvSpPr>
          <p:spPr>
            <a:xfrm>
              <a:off x="1394781" y="3492880"/>
              <a:ext cx="1096053" cy="1096053"/>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TextBox 28">
              <a:extLst>
                <a:ext uri="{FF2B5EF4-FFF2-40B4-BE49-F238E27FC236}">
                  <a16:creationId xmlns:a16="http://schemas.microsoft.com/office/drawing/2014/main" id="{52FC4EC3-052D-7361-D49D-FE8321FCDCA3}"/>
                </a:ext>
              </a:extLst>
            </p:cNvPr>
            <p:cNvSpPr txBox="1">
              <a:spLocks/>
            </p:cNvSpPr>
            <p:nvPr/>
          </p:nvSpPr>
          <p:spPr>
            <a:xfrm>
              <a:off x="1483857" y="3763927"/>
              <a:ext cx="949286" cy="543841"/>
            </a:xfrm>
            <a:prstGeom prst="rect">
              <a:avLst/>
            </a:prstGeom>
            <a:noFill/>
          </p:spPr>
          <p:txBody>
            <a:bodyPr wrap="square">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UN Committee of Expert Group on Business and Trade Statistics</a:t>
              </a:r>
              <a:endParaRPr lang="en-AU" sz="800" b="1" dirty="0">
                <a:effectLst/>
                <a:latin typeface="+mj-lt"/>
                <a:ea typeface="Aptos" panose="020B0004020202020204" pitchFamily="34" charset="0"/>
                <a:cs typeface="Aptos" panose="020B0004020202020204" pitchFamily="34" charset="0"/>
              </a:endParaRPr>
            </a:p>
          </p:txBody>
        </p:sp>
      </p:grpSp>
      <p:grpSp>
        <p:nvGrpSpPr>
          <p:cNvPr id="43" name="Group 42">
            <a:extLst>
              <a:ext uri="{FF2B5EF4-FFF2-40B4-BE49-F238E27FC236}">
                <a16:creationId xmlns:a16="http://schemas.microsoft.com/office/drawing/2014/main" id="{CC8BDF4A-DE1B-5522-1B01-3A975FC1DD24}"/>
              </a:ext>
            </a:extLst>
          </p:cNvPr>
          <p:cNvGrpSpPr>
            <a:grpSpLocks/>
          </p:cNvGrpSpPr>
          <p:nvPr/>
        </p:nvGrpSpPr>
        <p:grpSpPr>
          <a:xfrm>
            <a:off x="5019143" y="2699615"/>
            <a:ext cx="1096053" cy="1096053"/>
            <a:chOff x="4935663" y="2566746"/>
            <a:chExt cx="1178552" cy="1178552"/>
          </a:xfrm>
        </p:grpSpPr>
        <p:sp>
          <p:nvSpPr>
            <p:cNvPr id="37" name="Oval 36">
              <a:extLst>
                <a:ext uri="{FF2B5EF4-FFF2-40B4-BE49-F238E27FC236}">
                  <a16:creationId xmlns:a16="http://schemas.microsoft.com/office/drawing/2014/main" id="{E1BCFDBC-8EDC-57F1-C670-EDEBA3678FA5}"/>
                </a:ext>
              </a:extLst>
            </p:cNvPr>
            <p:cNvSpPr>
              <a:spLocks/>
            </p:cNvSpPr>
            <p:nvPr/>
          </p:nvSpPr>
          <p:spPr>
            <a:xfrm>
              <a:off x="4935663" y="2566746"/>
              <a:ext cx="1178552" cy="1178552"/>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TextBox 34">
              <a:extLst>
                <a:ext uri="{FF2B5EF4-FFF2-40B4-BE49-F238E27FC236}">
                  <a16:creationId xmlns:a16="http://schemas.microsoft.com/office/drawing/2014/main" id="{92DA831D-6CD5-3E7E-92B9-9112F0547B4F}"/>
                </a:ext>
              </a:extLst>
            </p:cNvPr>
            <p:cNvSpPr txBox="1">
              <a:spLocks/>
            </p:cNvSpPr>
            <p:nvPr/>
          </p:nvSpPr>
          <p:spPr>
            <a:xfrm>
              <a:off x="5109723" y="2816290"/>
              <a:ext cx="929820" cy="707886"/>
            </a:xfrm>
            <a:prstGeom prst="rect">
              <a:avLst/>
            </a:prstGeom>
            <a:noFill/>
          </p:spPr>
          <p:txBody>
            <a:bodyPr wrap="square" lIns="0">
              <a:spAutoFit/>
            </a:bodyPr>
            <a:lstStyle/>
            <a:p>
              <a:pPr algn="ctr">
                <a:buSzPts val="1000"/>
                <a:tabLst>
                  <a:tab pos="457200" algn="l"/>
                </a:tabLst>
              </a:pPr>
              <a:r>
                <a:rPr lang="en-AU" sz="800" b="1" dirty="0">
                  <a:latin typeface="+mj-lt"/>
                </a:rPr>
                <a:t>Expert Group on</a:t>
              </a:r>
              <a:br>
                <a:rPr lang="en-AU" sz="800" b="1" dirty="0">
                  <a:latin typeface="+mj-lt"/>
                </a:rPr>
              </a:br>
              <a:r>
                <a:rPr lang="en-AU" sz="800" b="1" dirty="0">
                  <a:latin typeface="+mj-lt"/>
                </a:rPr>
                <a:t>the Integration of Statistical and Geospatial information</a:t>
              </a:r>
            </a:p>
          </p:txBody>
        </p:sp>
      </p:grpSp>
      <p:grpSp>
        <p:nvGrpSpPr>
          <p:cNvPr id="2" name="Group 1">
            <a:extLst>
              <a:ext uri="{FF2B5EF4-FFF2-40B4-BE49-F238E27FC236}">
                <a16:creationId xmlns:a16="http://schemas.microsoft.com/office/drawing/2014/main" id="{A0B0648D-C248-06DD-8BCE-5E3B06897A1C}"/>
              </a:ext>
            </a:extLst>
          </p:cNvPr>
          <p:cNvGrpSpPr>
            <a:grpSpLocks/>
          </p:cNvGrpSpPr>
          <p:nvPr/>
        </p:nvGrpSpPr>
        <p:grpSpPr>
          <a:xfrm>
            <a:off x="6815737" y="3492632"/>
            <a:ext cx="1132125" cy="1127973"/>
            <a:chOff x="6292067" y="3631162"/>
            <a:chExt cx="1217339" cy="1212874"/>
          </a:xfrm>
        </p:grpSpPr>
        <p:sp>
          <p:nvSpPr>
            <p:cNvPr id="47" name="Oval 46">
              <a:extLst>
                <a:ext uri="{FF2B5EF4-FFF2-40B4-BE49-F238E27FC236}">
                  <a16:creationId xmlns:a16="http://schemas.microsoft.com/office/drawing/2014/main" id="{F1BEFB37-D82A-A0E0-D4DA-494CE5707CEC}"/>
                </a:ext>
              </a:extLst>
            </p:cNvPr>
            <p:cNvSpPr>
              <a:spLocks/>
            </p:cNvSpPr>
            <p:nvPr/>
          </p:nvSpPr>
          <p:spPr>
            <a:xfrm>
              <a:off x="6292067" y="3631162"/>
              <a:ext cx="1200952" cy="1212874"/>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 name="TextBox 47">
              <a:extLst>
                <a:ext uri="{FF2B5EF4-FFF2-40B4-BE49-F238E27FC236}">
                  <a16:creationId xmlns:a16="http://schemas.microsoft.com/office/drawing/2014/main" id="{E966386B-1F6C-E5E1-A352-497E36016AF4}"/>
                </a:ext>
              </a:extLst>
            </p:cNvPr>
            <p:cNvSpPr txBox="1">
              <a:spLocks/>
            </p:cNvSpPr>
            <p:nvPr/>
          </p:nvSpPr>
          <p:spPr>
            <a:xfrm>
              <a:off x="6302143" y="3804546"/>
              <a:ext cx="1207263" cy="926639"/>
            </a:xfrm>
            <a:prstGeom prst="rect">
              <a:avLst/>
            </a:prstGeom>
            <a:noFill/>
          </p:spPr>
          <p:txBody>
            <a:bodyPr wrap="square">
              <a:spAutoFit/>
            </a:bodyPr>
            <a:lstStyle/>
            <a:p>
              <a:pPr algn="ctr"/>
              <a:r>
                <a:rPr lang="en-AU" sz="1000" b="1" dirty="0">
                  <a:latin typeface="+mj-lt"/>
                </a:rPr>
                <a:t>G20 Finance Ministers and Central Bank Governors (FMCBG)</a:t>
              </a:r>
              <a:endParaRPr lang="en-AU" sz="1000" dirty="0">
                <a:latin typeface="+mj-lt"/>
              </a:endParaRPr>
            </a:p>
          </p:txBody>
        </p:sp>
      </p:grpSp>
      <p:grpSp>
        <p:nvGrpSpPr>
          <p:cNvPr id="103" name="Group 102">
            <a:extLst>
              <a:ext uri="{FF2B5EF4-FFF2-40B4-BE49-F238E27FC236}">
                <a16:creationId xmlns:a16="http://schemas.microsoft.com/office/drawing/2014/main" id="{B1C70C9B-8800-47CF-BF97-8AF3E2DB5CDF}"/>
              </a:ext>
            </a:extLst>
          </p:cNvPr>
          <p:cNvGrpSpPr>
            <a:grpSpLocks/>
          </p:cNvGrpSpPr>
          <p:nvPr/>
        </p:nvGrpSpPr>
        <p:grpSpPr>
          <a:xfrm>
            <a:off x="7834919" y="3511423"/>
            <a:ext cx="812860" cy="784135"/>
            <a:chOff x="7463816" y="3651368"/>
            <a:chExt cx="874043" cy="843156"/>
          </a:xfrm>
        </p:grpSpPr>
        <p:sp>
          <p:nvSpPr>
            <p:cNvPr id="50" name="Oval 49">
              <a:extLst>
                <a:ext uri="{FF2B5EF4-FFF2-40B4-BE49-F238E27FC236}">
                  <a16:creationId xmlns:a16="http://schemas.microsoft.com/office/drawing/2014/main" id="{4DEB0DA8-6478-D025-3C39-61087D98B236}"/>
                </a:ext>
              </a:extLst>
            </p:cNvPr>
            <p:cNvSpPr>
              <a:spLocks/>
            </p:cNvSpPr>
            <p:nvPr/>
          </p:nvSpPr>
          <p:spPr>
            <a:xfrm>
              <a:off x="7463816" y="3651368"/>
              <a:ext cx="843156" cy="843156"/>
            </a:xfrm>
            <a:prstGeom prst="ellipse">
              <a:avLst/>
            </a:prstGeom>
            <a:solidFill>
              <a:srgbClr val="C0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TextBox 50">
              <a:extLst>
                <a:ext uri="{FF2B5EF4-FFF2-40B4-BE49-F238E27FC236}">
                  <a16:creationId xmlns:a16="http://schemas.microsoft.com/office/drawing/2014/main" id="{D2E01D61-E0A5-534B-4F6D-1DD8FEE39A07}"/>
                </a:ext>
              </a:extLst>
            </p:cNvPr>
            <p:cNvSpPr txBox="1">
              <a:spLocks/>
            </p:cNvSpPr>
            <p:nvPr/>
          </p:nvSpPr>
          <p:spPr>
            <a:xfrm>
              <a:off x="7554375" y="3804547"/>
              <a:ext cx="783484" cy="496414"/>
            </a:xfrm>
            <a:prstGeom prst="rect">
              <a:avLst/>
            </a:prstGeom>
            <a:noFill/>
          </p:spPr>
          <p:txBody>
            <a:bodyPr wrap="square" lIns="0">
              <a:spAutoFit/>
            </a:bodyPr>
            <a:lstStyle/>
            <a:p>
              <a:pPr lvl="0" algn="ctr"/>
              <a:r>
                <a:rPr lang="en-AU" sz="800" b="1" dirty="0">
                  <a:latin typeface="+mj-lt"/>
                </a:rPr>
                <a:t>G20 </a:t>
              </a:r>
              <a:r>
                <a:rPr lang="en-AU" sz="800" b="1" u="sng" dirty="0">
                  <a:latin typeface="+mj-lt"/>
                </a:rPr>
                <a:t>Data Gaps </a:t>
              </a:r>
              <a:r>
                <a:rPr lang="en-AU" sz="800" b="1" dirty="0">
                  <a:latin typeface="+mj-lt"/>
                </a:rPr>
                <a:t>Initiative (Phase 3)</a:t>
              </a:r>
            </a:p>
          </p:txBody>
        </p:sp>
      </p:grpSp>
      <p:sp>
        <p:nvSpPr>
          <p:cNvPr id="54" name="Oval 53">
            <a:extLst>
              <a:ext uri="{FF2B5EF4-FFF2-40B4-BE49-F238E27FC236}">
                <a16:creationId xmlns:a16="http://schemas.microsoft.com/office/drawing/2014/main" id="{4C2EB975-FB21-4420-5ADF-90EF4B0CD932}"/>
              </a:ext>
            </a:extLst>
          </p:cNvPr>
          <p:cNvSpPr>
            <a:spLocks/>
          </p:cNvSpPr>
          <p:nvPr/>
        </p:nvSpPr>
        <p:spPr>
          <a:xfrm>
            <a:off x="5603806" y="5285041"/>
            <a:ext cx="852458" cy="852459"/>
          </a:xfrm>
          <a:prstGeom prst="ellipse">
            <a:avLst/>
          </a:prstGeom>
          <a:solidFill>
            <a:srgbClr val="B6C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TextBox 54">
            <a:extLst>
              <a:ext uri="{FF2B5EF4-FFF2-40B4-BE49-F238E27FC236}">
                <a16:creationId xmlns:a16="http://schemas.microsoft.com/office/drawing/2014/main" id="{2D9AC3C3-CD48-BDC9-99A3-5F9DEB3912E7}"/>
              </a:ext>
            </a:extLst>
          </p:cNvPr>
          <p:cNvSpPr txBox="1">
            <a:spLocks/>
          </p:cNvSpPr>
          <p:nvPr/>
        </p:nvSpPr>
        <p:spPr>
          <a:xfrm>
            <a:off x="5662033" y="5391195"/>
            <a:ext cx="824289" cy="707886"/>
          </a:xfrm>
          <a:prstGeom prst="rect">
            <a:avLst/>
          </a:prstGeom>
          <a:noFill/>
        </p:spPr>
        <p:txBody>
          <a:bodyPr wrap="square" lIns="0">
            <a:spAutoFit/>
          </a:bodyPr>
          <a:lstStyle/>
          <a:p>
            <a:pPr lvl="0" algn="ctr">
              <a:buSzPts val="1000"/>
              <a:tabLst>
                <a:tab pos="457200" algn="l"/>
              </a:tabLst>
            </a:pPr>
            <a:r>
              <a:rPr lang="en-AU" sz="800" b="1" dirty="0">
                <a:ea typeface="Times New Roman" panose="02020603050405020304" pitchFamily="18" charset="0"/>
                <a:cs typeface="Aptos" panose="020B0004020202020204" pitchFamily="34" charset="0"/>
              </a:rPr>
              <a:t>OECD Committee on Statistics and Statistical Policy</a:t>
            </a:r>
            <a:endParaRPr lang="en-AU" sz="800" b="1" dirty="0">
              <a:ea typeface="Aptos" panose="020B0004020202020204" pitchFamily="34" charset="0"/>
              <a:cs typeface="Aptos" panose="020B0004020202020204" pitchFamily="34" charset="0"/>
            </a:endParaRPr>
          </a:p>
        </p:txBody>
      </p:sp>
      <p:grpSp>
        <p:nvGrpSpPr>
          <p:cNvPr id="59" name="Group 58">
            <a:extLst>
              <a:ext uri="{FF2B5EF4-FFF2-40B4-BE49-F238E27FC236}">
                <a16:creationId xmlns:a16="http://schemas.microsoft.com/office/drawing/2014/main" id="{66A8895C-55AD-B0C3-381B-DE0682DC032A}"/>
              </a:ext>
            </a:extLst>
          </p:cNvPr>
          <p:cNvGrpSpPr>
            <a:grpSpLocks/>
          </p:cNvGrpSpPr>
          <p:nvPr/>
        </p:nvGrpSpPr>
        <p:grpSpPr>
          <a:xfrm>
            <a:off x="6264691" y="4674827"/>
            <a:ext cx="865258" cy="865257"/>
            <a:chOff x="4202219" y="1896642"/>
            <a:chExt cx="1051373" cy="1051373"/>
          </a:xfrm>
        </p:grpSpPr>
        <p:sp>
          <p:nvSpPr>
            <p:cNvPr id="60" name="Oval 59">
              <a:extLst>
                <a:ext uri="{FF2B5EF4-FFF2-40B4-BE49-F238E27FC236}">
                  <a16:creationId xmlns:a16="http://schemas.microsoft.com/office/drawing/2014/main" id="{9FBBD00B-8B8A-4132-FBD5-BE2B4185661D}"/>
                </a:ext>
              </a:extLst>
            </p:cNvPr>
            <p:cNvSpPr>
              <a:spLocks/>
            </p:cNvSpPr>
            <p:nvPr/>
          </p:nvSpPr>
          <p:spPr>
            <a:xfrm>
              <a:off x="4202219" y="1896642"/>
              <a:ext cx="1051373" cy="1051373"/>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1" name="TextBox 60">
              <a:extLst>
                <a:ext uri="{FF2B5EF4-FFF2-40B4-BE49-F238E27FC236}">
                  <a16:creationId xmlns:a16="http://schemas.microsoft.com/office/drawing/2014/main" id="{E87BDD20-09E7-6287-3CDA-B55AF441C033}"/>
                </a:ext>
              </a:extLst>
            </p:cNvPr>
            <p:cNvSpPr txBox="1">
              <a:spLocks/>
            </p:cNvSpPr>
            <p:nvPr/>
          </p:nvSpPr>
          <p:spPr>
            <a:xfrm>
              <a:off x="4345010" y="2086777"/>
              <a:ext cx="887511" cy="660819"/>
            </a:xfrm>
            <a:prstGeom prst="rect">
              <a:avLst/>
            </a:prstGeom>
            <a:noFill/>
          </p:spPr>
          <p:txBody>
            <a:bodyPr wrap="square" lIns="0">
              <a:spAutoFit/>
            </a:bodyPr>
            <a:lstStyle/>
            <a:p>
              <a:pPr lvl="0" algn="ctr">
                <a:buSzPts val="1000"/>
                <a:tabLst>
                  <a:tab pos="457200" algn="l"/>
                </a:tabLst>
              </a:pPr>
              <a:r>
                <a:rPr lang="en-AU" sz="800" b="1" dirty="0">
                  <a:ea typeface="Times New Roman" panose="02020603050405020304" pitchFamily="18" charset="0"/>
                  <a:cs typeface="Aptos" panose="020B0004020202020204" pitchFamily="34" charset="0"/>
                </a:rPr>
                <a:t>OECD Environment Policy Committee</a:t>
              </a:r>
              <a:endParaRPr lang="en-AU" sz="800" b="1" dirty="0">
                <a:ea typeface="Aptos" panose="020B0004020202020204" pitchFamily="34" charset="0"/>
                <a:cs typeface="Aptos" panose="020B0004020202020204" pitchFamily="34" charset="0"/>
              </a:endParaRPr>
            </a:p>
          </p:txBody>
        </p:sp>
      </p:grpSp>
      <p:grpSp>
        <p:nvGrpSpPr>
          <p:cNvPr id="8" name="Group 7">
            <a:extLst>
              <a:ext uri="{FF2B5EF4-FFF2-40B4-BE49-F238E27FC236}">
                <a16:creationId xmlns:a16="http://schemas.microsoft.com/office/drawing/2014/main" id="{C2C4ECE4-1E5D-F2CA-19EC-57FF1F856B06}"/>
              </a:ext>
            </a:extLst>
          </p:cNvPr>
          <p:cNvGrpSpPr>
            <a:grpSpLocks/>
          </p:cNvGrpSpPr>
          <p:nvPr/>
        </p:nvGrpSpPr>
        <p:grpSpPr>
          <a:xfrm>
            <a:off x="6687956" y="5345469"/>
            <a:ext cx="901062" cy="855009"/>
            <a:chOff x="6231265" y="5605425"/>
            <a:chExt cx="968884" cy="919364"/>
          </a:xfrm>
        </p:grpSpPr>
        <p:sp>
          <p:nvSpPr>
            <p:cNvPr id="63" name="Oval 62">
              <a:extLst>
                <a:ext uri="{FF2B5EF4-FFF2-40B4-BE49-F238E27FC236}">
                  <a16:creationId xmlns:a16="http://schemas.microsoft.com/office/drawing/2014/main" id="{842A452D-ADF0-CE0D-88E8-0845BDE66448}"/>
                </a:ext>
              </a:extLst>
            </p:cNvPr>
            <p:cNvSpPr>
              <a:spLocks/>
            </p:cNvSpPr>
            <p:nvPr/>
          </p:nvSpPr>
          <p:spPr>
            <a:xfrm>
              <a:off x="6247768" y="5605425"/>
              <a:ext cx="919364" cy="919364"/>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7" name="TextBox 56">
              <a:extLst>
                <a:ext uri="{FF2B5EF4-FFF2-40B4-BE49-F238E27FC236}">
                  <a16:creationId xmlns:a16="http://schemas.microsoft.com/office/drawing/2014/main" id="{3D0EF49F-2D05-CEC0-A484-34A173283207}"/>
                </a:ext>
              </a:extLst>
            </p:cNvPr>
            <p:cNvSpPr txBox="1">
              <a:spLocks/>
            </p:cNvSpPr>
            <p:nvPr/>
          </p:nvSpPr>
          <p:spPr>
            <a:xfrm>
              <a:off x="6231265" y="5702018"/>
              <a:ext cx="968884" cy="761167"/>
            </a:xfrm>
            <a:prstGeom prst="rect">
              <a:avLst/>
            </a:prstGeom>
            <a:noFill/>
          </p:spPr>
          <p:txBody>
            <a:bodyPr wrap="square">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Working</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Party</a:t>
              </a:r>
              <a:r>
                <a:rPr lang="en-AU" sz="800" b="1" dirty="0">
                  <a:latin typeface="+mj-lt"/>
                  <a:ea typeface="Times New Roman" panose="02020603050405020304" pitchFamily="18" charset="0"/>
                  <a:cs typeface="Aptos" panose="020B0004020202020204" pitchFamily="34" charset="0"/>
                </a:rPr>
                <a:t> </a:t>
              </a:r>
              <a:r>
                <a:rPr lang="en-AU" sz="800" b="1" dirty="0">
                  <a:effectLst/>
                  <a:latin typeface="+mj-lt"/>
                  <a:ea typeface="Times New Roman" panose="02020603050405020304" pitchFamily="18" charset="0"/>
                  <a:cs typeface="Aptos" panose="020B0004020202020204" pitchFamily="34" charset="0"/>
                </a:rPr>
                <a:t>on Environmental Information (WPEI)</a:t>
              </a:r>
              <a:endParaRPr lang="en-AU" sz="800" b="1" dirty="0">
                <a:effectLst/>
                <a:latin typeface="+mj-lt"/>
                <a:ea typeface="Aptos" panose="020B0004020202020204" pitchFamily="34" charset="0"/>
                <a:cs typeface="Aptos" panose="020B0004020202020204" pitchFamily="34" charset="0"/>
              </a:endParaRPr>
            </a:p>
          </p:txBody>
        </p:sp>
      </p:grpSp>
      <p:sp>
        <p:nvSpPr>
          <p:cNvPr id="64" name="Oval 63">
            <a:extLst>
              <a:ext uri="{FF2B5EF4-FFF2-40B4-BE49-F238E27FC236}">
                <a16:creationId xmlns:a16="http://schemas.microsoft.com/office/drawing/2014/main" id="{95CD30FA-2B3F-66B1-0F90-94F471EEA78C}"/>
              </a:ext>
            </a:extLst>
          </p:cNvPr>
          <p:cNvSpPr>
            <a:spLocks/>
          </p:cNvSpPr>
          <p:nvPr/>
        </p:nvSpPr>
        <p:spPr>
          <a:xfrm>
            <a:off x="9702286" y="905533"/>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5" name="TextBox 64">
            <a:extLst>
              <a:ext uri="{FF2B5EF4-FFF2-40B4-BE49-F238E27FC236}">
                <a16:creationId xmlns:a16="http://schemas.microsoft.com/office/drawing/2014/main" id="{BE65669C-85A5-B327-1166-11D8FE22C7BB}"/>
              </a:ext>
            </a:extLst>
          </p:cNvPr>
          <p:cNvSpPr txBox="1">
            <a:spLocks/>
          </p:cNvSpPr>
          <p:nvPr/>
        </p:nvSpPr>
        <p:spPr>
          <a:xfrm>
            <a:off x="9720484" y="1146073"/>
            <a:ext cx="920213" cy="584775"/>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ISO Advisory Group 13 on Land Cover and Land Use</a:t>
            </a:r>
            <a:endParaRPr lang="en-AU" sz="800" b="1" dirty="0">
              <a:latin typeface="+mj-lt"/>
              <a:ea typeface="Aptos" panose="020B0004020202020204" pitchFamily="34" charset="0"/>
              <a:cs typeface="Aptos" panose="020B0004020202020204" pitchFamily="34" charset="0"/>
            </a:endParaRPr>
          </a:p>
        </p:txBody>
      </p:sp>
      <p:sp>
        <p:nvSpPr>
          <p:cNvPr id="69" name="Oval 68">
            <a:extLst>
              <a:ext uri="{FF2B5EF4-FFF2-40B4-BE49-F238E27FC236}">
                <a16:creationId xmlns:a16="http://schemas.microsoft.com/office/drawing/2014/main" id="{C364A97B-4167-AEA7-42C4-7BC9DB00CBF3}"/>
              </a:ext>
            </a:extLst>
          </p:cNvPr>
          <p:cNvSpPr>
            <a:spLocks/>
          </p:cNvSpPr>
          <p:nvPr/>
        </p:nvSpPr>
        <p:spPr>
          <a:xfrm>
            <a:off x="10658895" y="1337652"/>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0" name="TextBox 69">
            <a:extLst>
              <a:ext uri="{FF2B5EF4-FFF2-40B4-BE49-F238E27FC236}">
                <a16:creationId xmlns:a16="http://schemas.microsoft.com/office/drawing/2014/main" id="{3D130141-39E0-5002-4AB4-CBEE1E4BA98C}"/>
              </a:ext>
            </a:extLst>
          </p:cNvPr>
          <p:cNvSpPr txBox="1">
            <a:spLocks/>
          </p:cNvSpPr>
          <p:nvPr/>
        </p:nvSpPr>
        <p:spPr>
          <a:xfrm>
            <a:off x="10677093" y="1544804"/>
            <a:ext cx="920213" cy="584775"/>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Technical Working Group on Indicators of CBD</a:t>
            </a:r>
            <a:endParaRPr lang="en-AU" sz="800" b="1" dirty="0">
              <a:latin typeface="+mj-lt"/>
              <a:ea typeface="Aptos" panose="020B0004020202020204" pitchFamily="34" charset="0"/>
              <a:cs typeface="Aptos" panose="020B0004020202020204" pitchFamily="34" charset="0"/>
            </a:endParaRPr>
          </a:p>
        </p:txBody>
      </p:sp>
      <p:sp>
        <p:nvSpPr>
          <p:cNvPr id="71" name="Oval 70">
            <a:extLst>
              <a:ext uri="{FF2B5EF4-FFF2-40B4-BE49-F238E27FC236}">
                <a16:creationId xmlns:a16="http://schemas.microsoft.com/office/drawing/2014/main" id="{7E1D6345-6A5F-189B-1D92-E162868380C4}"/>
              </a:ext>
            </a:extLst>
          </p:cNvPr>
          <p:cNvSpPr>
            <a:spLocks/>
          </p:cNvSpPr>
          <p:nvPr/>
        </p:nvSpPr>
        <p:spPr>
          <a:xfrm>
            <a:off x="9720484" y="2740678"/>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2" name="TextBox 71">
            <a:extLst>
              <a:ext uri="{FF2B5EF4-FFF2-40B4-BE49-F238E27FC236}">
                <a16:creationId xmlns:a16="http://schemas.microsoft.com/office/drawing/2014/main" id="{65D06637-82D0-DE15-07F7-0E640512F98C}"/>
              </a:ext>
            </a:extLst>
          </p:cNvPr>
          <p:cNvSpPr txBox="1">
            <a:spLocks/>
          </p:cNvSpPr>
          <p:nvPr/>
        </p:nvSpPr>
        <p:spPr>
          <a:xfrm>
            <a:off x="9738682" y="2803144"/>
            <a:ext cx="920213" cy="830997"/>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Earth Observations</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for Sustainable Development Goals</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(EO4SDG)</a:t>
            </a:r>
            <a:endParaRPr lang="en-AU" sz="800" b="1" dirty="0">
              <a:latin typeface="+mj-lt"/>
              <a:ea typeface="Aptos" panose="020B0004020202020204" pitchFamily="34" charset="0"/>
              <a:cs typeface="Aptos" panose="020B0004020202020204" pitchFamily="34" charset="0"/>
            </a:endParaRPr>
          </a:p>
        </p:txBody>
      </p:sp>
      <p:sp>
        <p:nvSpPr>
          <p:cNvPr id="73" name="Oval 72">
            <a:extLst>
              <a:ext uri="{FF2B5EF4-FFF2-40B4-BE49-F238E27FC236}">
                <a16:creationId xmlns:a16="http://schemas.microsoft.com/office/drawing/2014/main" id="{0CCE62BF-670D-52F2-97C2-C984E0975D38}"/>
              </a:ext>
            </a:extLst>
          </p:cNvPr>
          <p:cNvSpPr>
            <a:spLocks/>
          </p:cNvSpPr>
          <p:nvPr/>
        </p:nvSpPr>
        <p:spPr>
          <a:xfrm>
            <a:off x="8762357" y="1349152"/>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4" name="TextBox 73">
            <a:extLst>
              <a:ext uri="{FF2B5EF4-FFF2-40B4-BE49-F238E27FC236}">
                <a16:creationId xmlns:a16="http://schemas.microsoft.com/office/drawing/2014/main" id="{395FC4B8-6DBA-4F0C-E77D-D7201288C024}"/>
              </a:ext>
            </a:extLst>
          </p:cNvPr>
          <p:cNvSpPr txBox="1">
            <a:spLocks/>
          </p:cNvSpPr>
          <p:nvPr/>
        </p:nvSpPr>
        <p:spPr>
          <a:xfrm>
            <a:off x="8780555" y="1519431"/>
            <a:ext cx="920213" cy="707886"/>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Task force on Monitoring UN Decade of Ecosystem Restoration </a:t>
            </a:r>
            <a:endParaRPr lang="en-AU" sz="800" b="1" dirty="0">
              <a:latin typeface="+mj-lt"/>
              <a:ea typeface="Aptos" panose="020B0004020202020204" pitchFamily="34" charset="0"/>
              <a:cs typeface="Aptos" panose="020B0004020202020204" pitchFamily="34" charset="0"/>
            </a:endParaRPr>
          </a:p>
        </p:txBody>
      </p:sp>
      <p:sp>
        <p:nvSpPr>
          <p:cNvPr id="75" name="Oval 74">
            <a:extLst>
              <a:ext uri="{FF2B5EF4-FFF2-40B4-BE49-F238E27FC236}">
                <a16:creationId xmlns:a16="http://schemas.microsoft.com/office/drawing/2014/main" id="{56FC3934-ED7A-11D5-60AE-B43D80046D5B}"/>
              </a:ext>
            </a:extLst>
          </p:cNvPr>
          <p:cNvSpPr>
            <a:spLocks/>
          </p:cNvSpPr>
          <p:nvPr/>
        </p:nvSpPr>
        <p:spPr>
          <a:xfrm>
            <a:off x="10677093" y="2376560"/>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6" name="TextBox 75">
            <a:extLst>
              <a:ext uri="{FF2B5EF4-FFF2-40B4-BE49-F238E27FC236}">
                <a16:creationId xmlns:a16="http://schemas.microsoft.com/office/drawing/2014/main" id="{2C03F447-C1E7-487A-B59D-223905D0EB5B}"/>
              </a:ext>
            </a:extLst>
          </p:cNvPr>
          <p:cNvSpPr txBox="1">
            <a:spLocks/>
          </p:cNvSpPr>
          <p:nvPr/>
        </p:nvSpPr>
        <p:spPr>
          <a:xfrm>
            <a:off x="10695291" y="2510757"/>
            <a:ext cx="920213" cy="707886"/>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World</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Bank Global Program on Sustainability (GPS)</a:t>
            </a:r>
            <a:endParaRPr lang="en-AU" sz="800" b="1" dirty="0">
              <a:latin typeface="+mj-lt"/>
              <a:ea typeface="Aptos" panose="020B0004020202020204" pitchFamily="34" charset="0"/>
              <a:cs typeface="Aptos" panose="020B0004020202020204" pitchFamily="34" charset="0"/>
            </a:endParaRPr>
          </a:p>
        </p:txBody>
      </p:sp>
      <p:sp>
        <p:nvSpPr>
          <p:cNvPr id="77" name="Oval 76">
            <a:extLst>
              <a:ext uri="{FF2B5EF4-FFF2-40B4-BE49-F238E27FC236}">
                <a16:creationId xmlns:a16="http://schemas.microsoft.com/office/drawing/2014/main" id="{52307276-58B5-6C9E-2A9F-6FF5660C4DA7}"/>
              </a:ext>
            </a:extLst>
          </p:cNvPr>
          <p:cNvSpPr>
            <a:spLocks/>
          </p:cNvSpPr>
          <p:nvPr/>
        </p:nvSpPr>
        <p:spPr>
          <a:xfrm>
            <a:off x="8749498" y="2356621"/>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8" name="TextBox 77">
            <a:extLst>
              <a:ext uri="{FF2B5EF4-FFF2-40B4-BE49-F238E27FC236}">
                <a16:creationId xmlns:a16="http://schemas.microsoft.com/office/drawing/2014/main" id="{0C2B0073-9506-752B-5B97-83B42A9B29E1}"/>
              </a:ext>
            </a:extLst>
          </p:cNvPr>
          <p:cNvSpPr txBox="1">
            <a:spLocks/>
          </p:cNvSpPr>
          <p:nvPr/>
        </p:nvSpPr>
        <p:spPr>
          <a:xfrm>
            <a:off x="8767696" y="2563507"/>
            <a:ext cx="920213" cy="584775"/>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GEO Groups</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(e.g. GEOBON, GEO Atlas, GEOLDN, etc.)</a:t>
            </a:r>
            <a:endParaRPr lang="en-AU" sz="800" b="1" dirty="0">
              <a:latin typeface="+mj-lt"/>
              <a:ea typeface="Aptos" panose="020B0004020202020204" pitchFamily="34" charset="0"/>
              <a:cs typeface="Aptos" panose="020B0004020202020204" pitchFamily="34" charset="0"/>
            </a:endParaRPr>
          </a:p>
        </p:txBody>
      </p:sp>
      <p:sp>
        <p:nvSpPr>
          <p:cNvPr id="85" name="TextBox 84">
            <a:extLst>
              <a:ext uri="{FF2B5EF4-FFF2-40B4-BE49-F238E27FC236}">
                <a16:creationId xmlns:a16="http://schemas.microsoft.com/office/drawing/2014/main" id="{CCE556E1-2049-E889-A674-2AB72E3F424F}"/>
              </a:ext>
            </a:extLst>
          </p:cNvPr>
          <p:cNvSpPr txBox="1">
            <a:spLocks/>
          </p:cNvSpPr>
          <p:nvPr/>
        </p:nvSpPr>
        <p:spPr>
          <a:xfrm>
            <a:off x="9484763" y="2189208"/>
            <a:ext cx="1365937" cy="236142"/>
          </a:xfrm>
          <a:prstGeom prst="rect">
            <a:avLst/>
          </a:prstGeom>
          <a:noFill/>
        </p:spPr>
        <p:txBody>
          <a:bodyPr wrap="square">
            <a:spAutoFit/>
          </a:bodyPr>
          <a:lstStyle/>
          <a:p>
            <a:pPr lvl="0" algn="ctr">
              <a:buSzPts val="1000"/>
              <a:tabLst>
                <a:tab pos="457200" algn="l"/>
              </a:tabLst>
            </a:pPr>
            <a:r>
              <a:rPr lang="en-AU" sz="1050" b="1" dirty="0">
                <a:latin typeface="+mj-lt"/>
                <a:ea typeface="Times New Roman" panose="02020603050405020304" pitchFamily="18" charset="0"/>
                <a:cs typeface="Aptos" panose="020B0004020202020204" pitchFamily="34" charset="0"/>
              </a:rPr>
              <a:t>Other</a:t>
            </a:r>
            <a:endParaRPr lang="en-AU" sz="1050" b="1" dirty="0">
              <a:latin typeface="+mj-lt"/>
              <a:ea typeface="Aptos" panose="020B0004020202020204" pitchFamily="34" charset="0"/>
              <a:cs typeface="Aptos" panose="020B0004020202020204" pitchFamily="34" charset="0"/>
            </a:endParaRPr>
          </a:p>
        </p:txBody>
      </p:sp>
      <p:sp>
        <p:nvSpPr>
          <p:cNvPr id="87" name="Oval 86">
            <a:extLst>
              <a:ext uri="{FF2B5EF4-FFF2-40B4-BE49-F238E27FC236}">
                <a16:creationId xmlns:a16="http://schemas.microsoft.com/office/drawing/2014/main" id="{4A82D541-EAE7-37AA-9B94-5F5EC6BFC8C1}"/>
              </a:ext>
            </a:extLst>
          </p:cNvPr>
          <p:cNvSpPr>
            <a:spLocks/>
          </p:cNvSpPr>
          <p:nvPr/>
        </p:nvSpPr>
        <p:spPr>
          <a:xfrm>
            <a:off x="9501677" y="3925462"/>
            <a:ext cx="958127" cy="958127"/>
          </a:xfrm>
          <a:prstGeom prst="ellipse">
            <a:avLst/>
          </a:prstGeom>
          <a:solidFill>
            <a:schemeClr val="accent2">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8" name="TextBox 87">
            <a:extLst>
              <a:ext uri="{FF2B5EF4-FFF2-40B4-BE49-F238E27FC236}">
                <a16:creationId xmlns:a16="http://schemas.microsoft.com/office/drawing/2014/main" id="{EBC939CA-1D6D-E034-9A0A-DDE261C3DB4F}"/>
              </a:ext>
            </a:extLst>
          </p:cNvPr>
          <p:cNvSpPr txBox="1">
            <a:spLocks/>
          </p:cNvSpPr>
          <p:nvPr/>
        </p:nvSpPr>
        <p:spPr>
          <a:xfrm>
            <a:off x="9519875" y="4076224"/>
            <a:ext cx="920213" cy="707886"/>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UNECE</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Steering Group on Climate Change Related Statistics</a:t>
            </a:r>
            <a:endParaRPr lang="en-AU" sz="800" b="1" dirty="0">
              <a:latin typeface="+mj-lt"/>
              <a:ea typeface="Aptos" panose="020B0004020202020204" pitchFamily="34" charset="0"/>
              <a:cs typeface="Aptos" panose="020B0004020202020204" pitchFamily="34" charset="0"/>
            </a:endParaRPr>
          </a:p>
        </p:txBody>
      </p:sp>
      <p:grpSp>
        <p:nvGrpSpPr>
          <p:cNvPr id="148" name="Group 147">
            <a:extLst>
              <a:ext uri="{FF2B5EF4-FFF2-40B4-BE49-F238E27FC236}">
                <a16:creationId xmlns:a16="http://schemas.microsoft.com/office/drawing/2014/main" id="{ABBE170A-0869-B59C-3A42-90394C6BB3D1}"/>
              </a:ext>
            </a:extLst>
          </p:cNvPr>
          <p:cNvGrpSpPr/>
          <p:nvPr/>
        </p:nvGrpSpPr>
        <p:grpSpPr>
          <a:xfrm>
            <a:off x="10572002" y="4673074"/>
            <a:ext cx="1046066" cy="958127"/>
            <a:chOff x="10618393" y="4673074"/>
            <a:chExt cx="1046066" cy="958127"/>
          </a:xfrm>
        </p:grpSpPr>
        <p:sp>
          <p:nvSpPr>
            <p:cNvPr id="91" name="Oval 90">
              <a:extLst>
                <a:ext uri="{FF2B5EF4-FFF2-40B4-BE49-F238E27FC236}">
                  <a16:creationId xmlns:a16="http://schemas.microsoft.com/office/drawing/2014/main" id="{AC6387BD-AC4D-B754-3FD8-C409F416408E}"/>
                </a:ext>
              </a:extLst>
            </p:cNvPr>
            <p:cNvSpPr>
              <a:spLocks/>
            </p:cNvSpPr>
            <p:nvPr/>
          </p:nvSpPr>
          <p:spPr>
            <a:xfrm>
              <a:off x="10677094" y="4673074"/>
              <a:ext cx="958127" cy="958127"/>
            </a:xfrm>
            <a:prstGeom prst="ellipse">
              <a:avLst/>
            </a:prstGeom>
            <a:solidFill>
              <a:schemeClr val="accent2">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2" name="TextBox 91">
              <a:extLst>
                <a:ext uri="{FF2B5EF4-FFF2-40B4-BE49-F238E27FC236}">
                  <a16:creationId xmlns:a16="http://schemas.microsoft.com/office/drawing/2014/main" id="{16746D62-CA02-735F-D1BA-A3819A02DFE1}"/>
                </a:ext>
              </a:extLst>
            </p:cNvPr>
            <p:cNvSpPr txBox="1">
              <a:spLocks/>
            </p:cNvSpPr>
            <p:nvPr/>
          </p:nvSpPr>
          <p:spPr>
            <a:xfrm>
              <a:off x="10618393" y="4804156"/>
              <a:ext cx="1046066" cy="707886"/>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Task Force</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on the Role of</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NSOs in Achieving National Climate Objectives</a:t>
              </a:r>
              <a:endParaRPr lang="en-AU" sz="800" b="1" dirty="0">
                <a:latin typeface="+mj-lt"/>
                <a:ea typeface="Aptos" panose="020B0004020202020204" pitchFamily="34" charset="0"/>
                <a:cs typeface="Aptos" panose="020B0004020202020204" pitchFamily="34" charset="0"/>
              </a:endParaRPr>
            </a:p>
          </p:txBody>
        </p:sp>
      </p:grpSp>
      <p:sp>
        <p:nvSpPr>
          <p:cNvPr id="93" name="Oval 92">
            <a:extLst>
              <a:ext uri="{FF2B5EF4-FFF2-40B4-BE49-F238E27FC236}">
                <a16:creationId xmlns:a16="http://schemas.microsoft.com/office/drawing/2014/main" id="{C5D01D11-483B-E61A-173C-4B18FF2C9D89}"/>
              </a:ext>
            </a:extLst>
          </p:cNvPr>
          <p:cNvSpPr>
            <a:spLocks/>
          </p:cNvSpPr>
          <p:nvPr/>
        </p:nvSpPr>
        <p:spPr>
          <a:xfrm>
            <a:off x="9519876" y="5469635"/>
            <a:ext cx="958127" cy="958127"/>
          </a:xfrm>
          <a:prstGeom prst="ellipse">
            <a:avLst/>
          </a:prstGeom>
          <a:solidFill>
            <a:schemeClr val="accent1">
              <a:lumMod val="60000"/>
              <a:lumOff val="4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4" name="TextBox 93">
            <a:extLst>
              <a:ext uri="{FF2B5EF4-FFF2-40B4-BE49-F238E27FC236}">
                <a16:creationId xmlns:a16="http://schemas.microsoft.com/office/drawing/2014/main" id="{FB589DD3-371C-153E-FB56-F0559866D8C0}"/>
              </a:ext>
            </a:extLst>
          </p:cNvPr>
          <p:cNvSpPr txBox="1">
            <a:spLocks/>
          </p:cNvSpPr>
          <p:nvPr/>
        </p:nvSpPr>
        <p:spPr>
          <a:xfrm>
            <a:off x="9549984" y="5674471"/>
            <a:ext cx="920213" cy="584775"/>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UNECE Task Force on Circular Economy</a:t>
            </a:r>
            <a:endParaRPr lang="en-AU" sz="800" b="1" dirty="0">
              <a:latin typeface="+mj-lt"/>
              <a:ea typeface="Aptos" panose="020B0004020202020204" pitchFamily="34" charset="0"/>
              <a:cs typeface="Aptos" panose="020B0004020202020204" pitchFamily="34" charset="0"/>
            </a:endParaRPr>
          </a:p>
        </p:txBody>
      </p:sp>
      <p:sp>
        <p:nvSpPr>
          <p:cNvPr id="95" name="Oval 94">
            <a:extLst>
              <a:ext uri="{FF2B5EF4-FFF2-40B4-BE49-F238E27FC236}">
                <a16:creationId xmlns:a16="http://schemas.microsoft.com/office/drawing/2014/main" id="{6041420C-CE69-E4C5-26AA-C0BC5221D234}"/>
              </a:ext>
            </a:extLst>
          </p:cNvPr>
          <p:cNvSpPr>
            <a:spLocks/>
          </p:cNvSpPr>
          <p:nvPr/>
        </p:nvSpPr>
        <p:spPr>
          <a:xfrm>
            <a:off x="8384961" y="4711329"/>
            <a:ext cx="958127" cy="95812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6" name="TextBox 95">
            <a:extLst>
              <a:ext uri="{FF2B5EF4-FFF2-40B4-BE49-F238E27FC236}">
                <a16:creationId xmlns:a16="http://schemas.microsoft.com/office/drawing/2014/main" id="{5E79F5C4-AE94-E7E1-9F3B-570CB64F5A52}"/>
              </a:ext>
            </a:extLst>
          </p:cNvPr>
          <p:cNvSpPr txBox="1">
            <a:spLocks/>
          </p:cNvSpPr>
          <p:nvPr/>
        </p:nvSpPr>
        <p:spPr>
          <a:xfrm>
            <a:off x="8403159" y="4874214"/>
            <a:ext cx="920213" cy="692497"/>
          </a:xfrm>
          <a:prstGeom prst="rect">
            <a:avLst/>
          </a:prstGeom>
          <a:noFill/>
        </p:spPr>
        <p:txBody>
          <a:bodyPr wrap="square">
            <a:spAutoFit/>
          </a:bodyPr>
          <a:lstStyle/>
          <a:p>
            <a:pPr lvl="0" algn="ctr">
              <a:buSzPts val="1000"/>
              <a:tabLst>
                <a:tab pos="457200" algn="l"/>
              </a:tabLst>
            </a:pPr>
            <a:r>
              <a:rPr lang="en-AU" sz="800" b="1" dirty="0">
                <a:latin typeface="+mj-lt"/>
                <a:ea typeface="Times New Roman" panose="02020603050405020304" pitchFamily="18" charset="0"/>
                <a:cs typeface="Aptos" panose="020B0004020202020204" pitchFamily="34" charset="0"/>
              </a:rPr>
              <a:t>Joint Task</a:t>
            </a:r>
            <a:br>
              <a:rPr lang="en-AU" sz="800" b="1" dirty="0">
                <a:latin typeface="+mj-lt"/>
                <a:ea typeface="Times New Roman" panose="02020603050405020304" pitchFamily="18" charset="0"/>
                <a:cs typeface="Aptos" panose="020B0004020202020204" pitchFamily="34" charset="0"/>
              </a:rPr>
            </a:br>
            <a:r>
              <a:rPr lang="en-AU" sz="800" b="1" dirty="0">
                <a:latin typeface="+mj-lt"/>
                <a:ea typeface="Times New Roman" panose="02020603050405020304" pitchFamily="18" charset="0"/>
                <a:cs typeface="Aptos" panose="020B0004020202020204" pitchFamily="34" charset="0"/>
              </a:rPr>
              <a:t>Force on Environmental Statistics </a:t>
            </a:r>
            <a:r>
              <a:rPr lang="en-AU" sz="700" b="1" dirty="0">
                <a:latin typeface="+mj-lt"/>
                <a:ea typeface="Times New Roman" panose="02020603050405020304" pitchFamily="18" charset="0"/>
                <a:cs typeface="Aptos" panose="020B0004020202020204" pitchFamily="34" charset="0"/>
              </a:rPr>
              <a:t>and Indicators</a:t>
            </a:r>
            <a:endParaRPr lang="en-AU" sz="800" b="1" dirty="0">
              <a:latin typeface="+mj-lt"/>
              <a:ea typeface="Aptos" panose="020B0004020202020204" pitchFamily="34" charset="0"/>
              <a:cs typeface="Aptos" panose="020B0004020202020204" pitchFamily="34" charset="0"/>
            </a:endParaRPr>
          </a:p>
        </p:txBody>
      </p:sp>
      <p:sp>
        <p:nvSpPr>
          <p:cNvPr id="101" name="TextBox 100">
            <a:extLst>
              <a:ext uri="{FF2B5EF4-FFF2-40B4-BE49-F238E27FC236}">
                <a16:creationId xmlns:a16="http://schemas.microsoft.com/office/drawing/2014/main" id="{8361F01F-8C8B-D8B2-5347-698B350783EB}"/>
              </a:ext>
            </a:extLst>
          </p:cNvPr>
          <p:cNvSpPr txBox="1">
            <a:spLocks/>
          </p:cNvSpPr>
          <p:nvPr/>
        </p:nvSpPr>
        <p:spPr>
          <a:xfrm>
            <a:off x="9329355" y="4914887"/>
            <a:ext cx="1365936" cy="651179"/>
          </a:xfrm>
          <a:prstGeom prst="rect">
            <a:avLst/>
          </a:prstGeom>
          <a:noFill/>
        </p:spPr>
        <p:txBody>
          <a:bodyPr wrap="square">
            <a:spAutoFit/>
          </a:bodyPr>
          <a:lstStyle/>
          <a:p>
            <a:pPr algn="ctr">
              <a:buSzPts val="1000"/>
              <a:tabLst>
                <a:tab pos="457200" algn="l"/>
              </a:tabLst>
            </a:pPr>
            <a:r>
              <a:rPr lang="en-AU" sz="1050" b="1" dirty="0">
                <a:latin typeface="+mj-lt"/>
              </a:rPr>
              <a:t>Conference of European Statisticians (CES)</a:t>
            </a:r>
            <a:endParaRPr lang="en-AU" sz="1050" dirty="0">
              <a:latin typeface="+mj-lt"/>
            </a:endParaRPr>
          </a:p>
          <a:p>
            <a:pPr lvl="0" algn="ctr">
              <a:buSzPts val="1000"/>
              <a:tabLst>
                <a:tab pos="457200" algn="l"/>
              </a:tabLst>
            </a:pPr>
            <a:endParaRPr lang="en-AU" sz="800" b="1" dirty="0">
              <a:latin typeface="+mj-lt"/>
              <a:ea typeface="Aptos" panose="020B0004020202020204" pitchFamily="34" charset="0"/>
              <a:cs typeface="Aptos" panose="020B0004020202020204" pitchFamily="34" charset="0"/>
            </a:endParaRPr>
          </a:p>
        </p:txBody>
      </p:sp>
      <p:sp>
        <p:nvSpPr>
          <p:cNvPr id="17" name="TextBox 16">
            <a:extLst>
              <a:ext uri="{FF2B5EF4-FFF2-40B4-BE49-F238E27FC236}">
                <a16:creationId xmlns:a16="http://schemas.microsoft.com/office/drawing/2014/main" id="{F668B103-848B-5E86-1959-A42726ACEB18}"/>
              </a:ext>
            </a:extLst>
          </p:cNvPr>
          <p:cNvSpPr txBox="1"/>
          <p:nvPr/>
        </p:nvSpPr>
        <p:spPr>
          <a:xfrm>
            <a:off x="733660" y="5206656"/>
            <a:ext cx="1786423" cy="1308050"/>
          </a:xfrm>
          <a:prstGeom prst="rect">
            <a:avLst/>
          </a:prstGeom>
          <a:noFill/>
        </p:spPr>
        <p:txBody>
          <a:bodyPr wrap="square">
            <a:spAutoFit/>
          </a:bodyPr>
          <a:lstStyle/>
          <a:p>
            <a:pPr lvl="0">
              <a:spcBef>
                <a:spcPts val="300"/>
              </a:spcBef>
              <a:spcAft>
                <a:spcPts val="300"/>
              </a:spcAft>
              <a:buSzPts val="1000"/>
              <a:tabLst>
                <a:tab pos="457200" algn="l"/>
              </a:tabLst>
            </a:pPr>
            <a:r>
              <a:rPr lang="en-AU" sz="900" b="1" dirty="0">
                <a:effectLst/>
                <a:latin typeface="+mj-lt"/>
                <a:ea typeface="Times New Roman" panose="02020603050405020304" pitchFamily="18" charset="0"/>
                <a:cs typeface="Aptos" panose="020B0004020202020204" pitchFamily="34" charset="0"/>
              </a:rPr>
              <a:t>Energy</a:t>
            </a:r>
            <a:endParaRPr lang="en-AU" sz="900" b="1" dirty="0">
              <a:effectLst/>
              <a:latin typeface="+mj-lt"/>
              <a:ea typeface="Aptos" panose="020B0004020202020204" pitchFamily="34" charset="0"/>
              <a:cs typeface="Aptos" panose="020B0004020202020204" pitchFamily="34" charset="0"/>
            </a:endParaRPr>
          </a:p>
          <a:p>
            <a:pPr lvl="0">
              <a:spcBef>
                <a:spcPts val="300"/>
              </a:spcBef>
              <a:spcAft>
                <a:spcPts val="300"/>
              </a:spcAft>
              <a:buSzPts val="1000"/>
              <a:tabLst>
                <a:tab pos="457200" algn="l"/>
              </a:tabLst>
            </a:pPr>
            <a:r>
              <a:rPr lang="en-AU" sz="900" b="1" dirty="0">
                <a:effectLst/>
                <a:latin typeface="+mj-lt"/>
                <a:ea typeface="Times New Roman" panose="02020603050405020304" pitchFamily="18" charset="0"/>
                <a:cs typeface="Aptos" panose="020B0004020202020204" pitchFamily="34" charset="0"/>
              </a:rPr>
              <a:t>Tourism</a:t>
            </a:r>
            <a:endParaRPr lang="en-AU" sz="900" b="1" dirty="0">
              <a:effectLst/>
              <a:latin typeface="+mj-lt"/>
              <a:ea typeface="Aptos" panose="020B0004020202020204" pitchFamily="34" charset="0"/>
              <a:cs typeface="Aptos" panose="020B0004020202020204" pitchFamily="34" charset="0"/>
            </a:endParaRPr>
          </a:p>
          <a:p>
            <a:pPr lvl="0">
              <a:spcBef>
                <a:spcPts val="300"/>
              </a:spcBef>
              <a:spcAft>
                <a:spcPts val="300"/>
              </a:spcAft>
              <a:buSzPts val="1000"/>
              <a:tabLst>
                <a:tab pos="457200" algn="l"/>
              </a:tabLst>
            </a:pPr>
            <a:r>
              <a:rPr lang="en-AU" sz="900" b="1" dirty="0">
                <a:effectLst/>
                <a:latin typeface="+mj-lt"/>
                <a:ea typeface="Times New Roman" panose="02020603050405020304" pitchFamily="18" charset="0"/>
                <a:cs typeface="Aptos" panose="020B0004020202020204" pitchFamily="34" charset="0"/>
              </a:rPr>
              <a:t>Environment</a:t>
            </a:r>
            <a:endParaRPr lang="en-AU" sz="900" b="1" dirty="0">
              <a:effectLst/>
              <a:latin typeface="+mj-lt"/>
              <a:ea typeface="Aptos" panose="020B0004020202020204" pitchFamily="34" charset="0"/>
              <a:cs typeface="Aptos" panose="020B0004020202020204" pitchFamily="34" charset="0"/>
            </a:endParaRPr>
          </a:p>
          <a:p>
            <a:pPr lvl="0">
              <a:spcBef>
                <a:spcPts val="300"/>
              </a:spcBef>
              <a:spcAft>
                <a:spcPts val="300"/>
              </a:spcAft>
              <a:buSzPts val="1000"/>
              <a:tabLst>
                <a:tab pos="457200" algn="l"/>
              </a:tabLst>
            </a:pPr>
            <a:r>
              <a:rPr lang="en-AU" sz="900" b="1" dirty="0">
                <a:effectLst/>
                <a:latin typeface="+mj-lt"/>
                <a:ea typeface="Times New Roman" panose="02020603050405020304" pitchFamily="18" charset="0"/>
                <a:cs typeface="Aptos" panose="020B0004020202020204" pitchFamily="34" charset="0"/>
              </a:rPr>
              <a:t>Climate Change</a:t>
            </a:r>
            <a:endParaRPr lang="en-AU" sz="900" b="1" dirty="0">
              <a:effectLst/>
              <a:latin typeface="+mj-lt"/>
              <a:ea typeface="Aptos" panose="020B0004020202020204" pitchFamily="34" charset="0"/>
              <a:cs typeface="Aptos" panose="020B0004020202020204" pitchFamily="34" charset="0"/>
            </a:endParaRPr>
          </a:p>
          <a:p>
            <a:pPr lvl="0">
              <a:spcBef>
                <a:spcPts val="300"/>
              </a:spcBef>
              <a:spcAft>
                <a:spcPts val="300"/>
              </a:spcAft>
              <a:buSzPts val="1000"/>
              <a:tabLst>
                <a:tab pos="457200" algn="l"/>
              </a:tabLst>
            </a:pPr>
            <a:r>
              <a:rPr lang="en-AU" sz="900" b="1" dirty="0">
                <a:effectLst/>
                <a:latin typeface="+mj-lt"/>
                <a:ea typeface="Times New Roman" panose="02020603050405020304" pitchFamily="18" charset="0"/>
                <a:cs typeface="Aptos" panose="020B0004020202020204" pitchFamily="34" charset="0"/>
              </a:rPr>
              <a:t>Circular Economy</a:t>
            </a:r>
            <a:endParaRPr lang="en-AU" sz="900" b="1" dirty="0">
              <a:effectLst/>
              <a:latin typeface="+mj-lt"/>
              <a:ea typeface="Aptos" panose="020B0004020202020204" pitchFamily="34" charset="0"/>
              <a:cs typeface="Aptos" panose="020B0004020202020204" pitchFamily="34" charset="0"/>
            </a:endParaRPr>
          </a:p>
          <a:p>
            <a:pPr lvl="0">
              <a:spcBef>
                <a:spcPts val="300"/>
              </a:spcBef>
              <a:spcAft>
                <a:spcPts val="300"/>
              </a:spcAft>
              <a:buSzPts val="1000"/>
              <a:tabLst>
                <a:tab pos="457200" algn="l"/>
              </a:tabLst>
            </a:pPr>
            <a:r>
              <a:rPr lang="en-AU" sz="900" b="1" dirty="0">
                <a:effectLst/>
                <a:latin typeface="+mj-lt"/>
                <a:ea typeface="Times New Roman" panose="02020603050405020304" pitchFamily="18" charset="0"/>
                <a:cs typeface="Aptos" panose="020B0004020202020204" pitchFamily="34" charset="0"/>
              </a:rPr>
              <a:t>Sustainable Finance</a:t>
            </a:r>
            <a:endParaRPr lang="en-AU" sz="900" b="1" dirty="0">
              <a:effectLst/>
              <a:latin typeface="+mj-lt"/>
              <a:ea typeface="Aptos" panose="020B0004020202020204" pitchFamily="34" charset="0"/>
              <a:cs typeface="Aptos" panose="020B0004020202020204" pitchFamily="34" charset="0"/>
            </a:endParaRPr>
          </a:p>
        </p:txBody>
      </p:sp>
      <p:sp>
        <p:nvSpPr>
          <p:cNvPr id="38" name="Oval 37">
            <a:extLst>
              <a:ext uri="{FF2B5EF4-FFF2-40B4-BE49-F238E27FC236}">
                <a16:creationId xmlns:a16="http://schemas.microsoft.com/office/drawing/2014/main" id="{A624D9D2-933B-C254-E9E8-F99C07022AA7}"/>
              </a:ext>
            </a:extLst>
          </p:cNvPr>
          <p:cNvSpPr>
            <a:spLocks/>
          </p:cNvSpPr>
          <p:nvPr/>
        </p:nvSpPr>
        <p:spPr>
          <a:xfrm>
            <a:off x="518184" y="5229304"/>
            <a:ext cx="177858" cy="177858"/>
          </a:xfrm>
          <a:prstGeom prst="ellipse">
            <a:avLst/>
          </a:prstGeom>
          <a:solidFill>
            <a:srgbClr val="FFC000">
              <a:alpha val="7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8" name="Oval 57">
            <a:extLst>
              <a:ext uri="{FF2B5EF4-FFF2-40B4-BE49-F238E27FC236}">
                <a16:creationId xmlns:a16="http://schemas.microsoft.com/office/drawing/2014/main" id="{640EDF03-34B5-754D-CE19-94D5862F7290}"/>
              </a:ext>
            </a:extLst>
          </p:cNvPr>
          <p:cNvSpPr>
            <a:spLocks/>
          </p:cNvSpPr>
          <p:nvPr/>
        </p:nvSpPr>
        <p:spPr>
          <a:xfrm flipV="1">
            <a:off x="518184" y="5443859"/>
            <a:ext cx="177857" cy="177857"/>
          </a:xfrm>
          <a:prstGeom prst="ellipse">
            <a:avLst/>
          </a:prstGeom>
          <a:solidFill>
            <a:schemeClr val="accent5">
              <a:lumMod val="7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7" name="Rectangle: Rounded Corners 66">
            <a:extLst>
              <a:ext uri="{FF2B5EF4-FFF2-40B4-BE49-F238E27FC236}">
                <a16:creationId xmlns:a16="http://schemas.microsoft.com/office/drawing/2014/main" id="{9EDCEE1F-A088-D979-5BF3-C942EFAB46A3}"/>
              </a:ext>
            </a:extLst>
          </p:cNvPr>
          <p:cNvSpPr/>
          <p:nvPr/>
        </p:nvSpPr>
        <p:spPr>
          <a:xfrm>
            <a:off x="2701957" y="2694894"/>
            <a:ext cx="1422688" cy="264542"/>
          </a:xfrm>
          <a:prstGeom prst="roundRect">
            <a:avLst/>
          </a:prstGeom>
          <a:solidFill>
            <a:schemeClr val="accent5">
              <a:lumMod val="60000"/>
              <a:lumOff val="4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31D6264E-5B01-C9F5-0E68-29DB847D579F}"/>
              </a:ext>
            </a:extLst>
          </p:cNvPr>
          <p:cNvSpPr txBox="1">
            <a:spLocks/>
          </p:cNvSpPr>
          <p:nvPr/>
        </p:nvSpPr>
        <p:spPr>
          <a:xfrm>
            <a:off x="2648757" y="1928927"/>
            <a:ext cx="1529089" cy="1323439"/>
          </a:xfrm>
          <a:prstGeom prst="rect">
            <a:avLst/>
          </a:prstGeom>
          <a:noFill/>
        </p:spPr>
        <p:txBody>
          <a:bodyPr wrap="square">
            <a:spAutoFit/>
          </a:bodyPr>
          <a:lstStyle/>
          <a:p>
            <a:pPr lvl="0" algn="ctr">
              <a:buSzPts val="1000"/>
              <a:tabLst>
                <a:tab pos="457200" algn="l"/>
              </a:tabLst>
            </a:pPr>
            <a:r>
              <a:rPr lang="en-AU" sz="800" b="1" dirty="0">
                <a:effectLst/>
                <a:latin typeface="+mj-lt"/>
                <a:ea typeface="Times New Roman" panose="02020603050405020304" pitchFamily="18" charset="0"/>
                <a:cs typeface="Aptos" panose="020B0004020202020204" pitchFamily="34" charset="0"/>
              </a:rPr>
              <a:t>UN Committee</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of Experts on</a:t>
            </a:r>
            <a:br>
              <a:rPr lang="en-AU" sz="800" b="1" dirty="0">
                <a:effectLst/>
                <a:latin typeface="+mj-lt"/>
                <a:ea typeface="Times New Roman" panose="02020603050405020304" pitchFamily="18" charset="0"/>
                <a:cs typeface="Aptos" panose="020B0004020202020204" pitchFamily="34" charset="0"/>
              </a:rPr>
            </a:br>
            <a:r>
              <a:rPr lang="en-AU" sz="800" b="1" dirty="0">
                <a:effectLst/>
                <a:latin typeface="+mj-lt"/>
                <a:ea typeface="Times New Roman" panose="02020603050405020304" pitchFamily="18" charset="0"/>
                <a:cs typeface="Aptos" panose="020B0004020202020204" pitchFamily="34" charset="0"/>
              </a:rPr>
              <a:t>Environmental-Economic Accounting (UNCEEA)</a:t>
            </a:r>
            <a:endParaRPr lang="en-AU" sz="800" b="1" dirty="0">
              <a:effectLst/>
              <a:latin typeface="+mj-lt"/>
              <a:ea typeface="Aptos" panose="020B0004020202020204" pitchFamily="34" charset="0"/>
              <a:cs typeface="Aptos" panose="020B0004020202020204" pitchFamily="34" charset="0"/>
            </a:endParaRPr>
          </a:p>
          <a:p>
            <a:pPr marL="72000" lvl="1" indent="-72000" algn="ctr">
              <a:buSzPts val="1000"/>
              <a:buFont typeface="Arial" panose="020B0604020202020204" pitchFamily="34" charset="0"/>
              <a:buChar char="•"/>
              <a:tabLst>
                <a:tab pos="914400" algn="l"/>
              </a:tabLst>
            </a:pPr>
            <a:r>
              <a:rPr lang="en-AU" sz="800" b="1" dirty="0">
                <a:effectLst/>
                <a:latin typeface="+mj-lt"/>
                <a:ea typeface="Times New Roman" panose="02020603050405020304" pitchFamily="18" charset="0"/>
                <a:cs typeface="Times New Roman" panose="02020603050405020304" pitchFamily="18" charset="0"/>
              </a:rPr>
              <a:t>London Group on Environmental Accounting</a:t>
            </a:r>
            <a:endParaRPr lang="en-AU" sz="800" b="1" dirty="0">
              <a:effectLst/>
              <a:latin typeface="+mj-lt"/>
              <a:ea typeface="Aptos" panose="020B0004020202020204" pitchFamily="34" charset="0"/>
              <a:cs typeface="Times New Roman" panose="02020603050405020304" pitchFamily="18" charset="0"/>
            </a:endParaRPr>
          </a:p>
          <a:p>
            <a:pPr marL="72000" lvl="1" indent="-72000" algn="ctr">
              <a:buSzPts val="1000"/>
              <a:buFont typeface="Arial" panose="020B0604020202020204" pitchFamily="34" charset="0"/>
              <a:buChar char="•"/>
              <a:tabLst>
                <a:tab pos="914400" algn="l"/>
              </a:tabLst>
            </a:pPr>
            <a:r>
              <a:rPr lang="en-AU" sz="800" b="1" dirty="0">
                <a:effectLst/>
                <a:latin typeface="+mj-lt"/>
                <a:ea typeface="Times New Roman" panose="02020603050405020304" pitchFamily="18" charset="0"/>
                <a:cs typeface="Times New Roman" panose="02020603050405020304" pitchFamily="18" charset="0"/>
              </a:rPr>
              <a:t>Expert Group on Measuring the Sustainability</a:t>
            </a:r>
            <a:r>
              <a:rPr lang="en-AU" sz="800" b="1" dirty="0">
                <a:latin typeface="+mj-lt"/>
                <a:ea typeface="Times New Roman" panose="02020603050405020304" pitchFamily="18" charset="0"/>
                <a:cs typeface="Times New Roman" panose="02020603050405020304" pitchFamily="18" charset="0"/>
              </a:rPr>
              <a:t> </a:t>
            </a:r>
            <a:r>
              <a:rPr lang="en-AU" sz="800" b="1" dirty="0">
                <a:effectLst/>
                <a:latin typeface="+mj-lt"/>
                <a:ea typeface="Times New Roman" panose="02020603050405020304" pitchFamily="18" charset="0"/>
                <a:cs typeface="Times New Roman" panose="02020603050405020304" pitchFamily="18" charset="0"/>
              </a:rPr>
              <a:t>of Tourism</a:t>
            </a:r>
            <a:endParaRPr lang="en-AU" sz="800" b="1" dirty="0">
              <a:effectLst/>
              <a:latin typeface="+mj-lt"/>
              <a:ea typeface="Aptos" panose="020B0004020202020204" pitchFamily="34" charset="0"/>
              <a:cs typeface="Times New Roman" panose="02020603050405020304" pitchFamily="18" charset="0"/>
            </a:endParaRPr>
          </a:p>
          <a:p>
            <a:pPr marL="72000" lvl="1" indent="-72000" algn="ctr">
              <a:buSzPts val="1000"/>
              <a:buFont typeface="Arial" panose="020B0604020202020204" pitchFamily="34" charset="0"/>
              <a:buChar char="•"/>
              <a:tabLst>
                <a:tab pos="914400" algn="l"/>
              </a:tabLst>
            </a:pPr>
            <a:r>
              <a:rPr lang="en-AU" sz="800" b="1" dirty="0">
                <a:effectLst/>
                <a:latin typeface="+mj-lt"/>
                <a:ea typeface="Times New Roman" panose="02020603050405020304" pitchFamily="18" charset="0"/>
                <a:cs typeface="Times New Roman" panose="02020603050405020304" pitchFamily="18" charset="0"/>
              </a:rPr>
              <a:t>Global Ocean Accounts Partnership (GOAP)</a:t>
            </a:r>
            <a:endParaRPr lang="en-AU" sz="800" b="1" dirty="0">
              <a:effectLst/>
              <a:latin typeface="+mj-lt"/>
              <a:ea typeface="Aptos" panose="020B0004020202020204" pitchFamily="34" charset="0"/>
              <a:cs typeface="Times New Roman" panose="02020603050405020304" pitchFamily="18" charset="0"/>
            </a:endParaRPr>
          </a:p>
        </p:txBody>
      </p:sp>
      <p:sp>
        <p:nvSpPr>
          <p:cNvPr id="83" name="Oval 82">
            <a:extLst>
              <a:ext uri="{FF2B5EF4-FFF2-40B4-BE49-F238E27FC236}">
                <a16:creationId xmlns:a16="http://schemas.microsoft.com/office/drawing/2014/main" id="{D1378BEC-4974-E610-A243-0CEBDBE9FCA5}"/>
              </a:ext>
            </a:extLst>
          </p:cNvPr>
          <p:cNvSpPr>
            <a:spLocks/>
          </p:cNvSpPr>
          <p:nvPr/>
        </p:nvSpPr>
        <p:spPr>
          <a:xfrm>
            <a:off x="518184" y="5658413"/>
            <a:ext cx="177857" cy="17785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6" name="Oval 85">
            <a:extLst>
              <a:ext uri="{FF2B5EF4-FFF2-40B4-BE49-F238E27FC236}">
                <a16:creationId xmlns:a16="http://schemas.microsoft.com/office/drawing/2014/main" id="{F8119544-99F5-E347-1058-E08046594515}"/>
              </a:ext>
            </a:extLst>
          </p:cNvPr>
          <p:cNvSpPr>
            <a:spLocks/>
          </p:cNvSpPr>
          <p:nvPr/>
        </p:nvSpPr>
        <p:spPr>
          <a:xfrm>
            <a:off x="518184" y="5872967"/>
            <a:ext cx="177857" cy="177857"/>
          </a:xfrm>
          <a:prstGeom prst="ellipse">
            <a:avLst/>
          </a:prstGeom>
          <a:solidFill>
            <a:schemeClr val="accent2">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2" name="Oval 101">
            <a:extLst>
              <a:ext uri="{FF2B5EF4-FFF2-40B4-BE49-F238E27FC236}">
                <a16:creationId xmlns:a16="http://schemas.microsoft.com/office/drawing/2014/main" id="{360B0337-F8C2-6D80-C2E6-0C13B1F0B38F}"/>
              </a:ext>
            </a:extLst>
          </p:cNvPr>
          <p:cNvSpPr>
            <a:spLocks/>
          </p:cNvSpPr>
          <p:nvPr/>
        </p:nvSpPr>
        <p:spPr>
          <a:xfrm flipH="1">
            <a:off x="518184" y="6087521"/>
            <a:ext cx="176008" cy="176008"/>
          </a:xfrm>
          <a:prstGeom prst="ellipse">
            <a:avLst/>
          </a:prstGeom>
          <a:solidFill>
            <a:schemeClr val="tx2">
              <a:lumMod val="75000"/>
              <a:lumOff val="2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6" name="Oval 105">
            <a:extLst>
              <a:ext uri="{FF2B5EF4-FFF2-40B4-BE49-F238E27FC236}">
                <a16:creationId xmlns:a16="http://schemas.microsoft.com/office/drawing/2014/main" id="{299313AB-E0C0-34E2-04DE-28032EFA22FA}"/>
              </a:ext>
            </a:extLst>
          </p:cNvPr>
          <p:cNvSpPr>
            <a:spLocks/>
          </p:cNvSpPr>
          <p:nvPr/>
        </p:nvSpPr>
        <p:spPr>
          <a:xfrm>
            <a:off x="518184" y="6300225"/>
            <a:ext cx="166276" cy="166276"/>
          </a:xfrm>
          <a:prstGeom prst="ellipse">
            <a:avLst/>
          </a:prstGeom>
          <a:solidFill>
            <a:srgbClr val="C00000">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0" name="TextBox 149">
            <a:extLst>
              <a:ext uri="{FF2B5EF4-FFF2-40B4-BE49-F238E27FC236}">
                <a16:creationId xmlns:a16="http://schemas.microsoft.com/office/drawing/2014/main" id="{DFFFBA5B-6F9C-582B-BBE8-F8B5AE73F295}"/>
              </a:ext>
            </a:extLst>
          </p:cNvPr>
          <p:cNvSpPr txBox="1"/>
          <p:nvPr/>
        </p:nvSpPr>
        <p:spPr>
          <a:xfrm>
            <a:off x="2613981" y="6369770"/>
            <a:ext cx="7396109" cy="415498"/>
          </a:xfrm>
          <a:prstGeom prst="rect">
            <a:avLst/>
          </a:prstGeom>
          <a:noFill/>
        </p:spPr>
        <p:txBody>
          <a:bodyPr wrap="square">
            <a:spAutoFit/>
          </a:bodyPr>
          <a:lstStyle/>
          <a:p>
            <a:r>
              <a:rPr lang="en-AU" sz="1050" b="1" dirty="0">
                <a:effectLst/>
                <a:latin typeface="+mj-lt"/>
                <a:ea typeface="Times New Roman" panose="02020603050405020304" pitchFamily="18" charset="0"/>
                <a:cs typeface="Aptos" panose="020B0004020202020204" pitchFamily="34" charset="0"/>
              </a:rPr>
              <a:t>Source:</a:t>
            </a:r>
            <a:r>
              <a:rPr lang="en-AU" sz="1050" b="1" dirty="0">
                <a:latin typeface="+mj-lt"/>
                <a:ea typeface="Times New Roman" panose="02020603050405020304" pitchFamily="18" charset="0"/>
                <a:cs typeface="Aptos" panose="020B0004020202020204" pitchFamily="34" charset="0"/>
              </a:rPr>
              <a:t> </a:t>
            </a:r>
            <a:r>
              <a:rPr lang="en-AU" sz="1050" dirty="0">
                <a:latin typeface="+mj-lt"/>
                <a:ea typeface="Times New Roman" panose="02020603050405020304" pitchFamily="18" charset="0"/>
                <a:cs typeface="Aptos" panose="020B0004020202020204" pitchFamily="34" charset="0"/>
                <a:hlinkClick r:id="rId5"/>
              </a:rPr>
              <a:t>UNCEEA (2023)</a:t>
            </a:r>
            <a:r>
              <a:rPr lang="en-AU" sz="1050" dirty="0">
                <a:latin typeface="+mj-lt"/>
                <a:ea typeface="Times New Roman" panose="02020603050405020304" pitchFamily="18" charset="0"/>
                <a:cs typeface="Aptos" panose="020B0004020202020204" pitchFamily="34" charset="0"/>
              </a:rPr>
              <a:t>, noting t</a:t>
            </a:r>
            <a:r>
              <a:rPr lang="en-AU" sz="1050" dirty="0">
                <a:effectLst/>
                <a:latin typeface="+mj-lt"/>
                <a:ea typeface="Times New Roman" panose="02020603050405020304" pitchFamily="18" charset="0"/>
                <a:cs typeface="Aptos" panose="020B0004020202020204" pitchFamily="34" charset="0"/>
              </a:rPr>
              <a:t>he groups in this assessment were solicited from UNCEEA Area A and UNECE materials and are not meant to be comprehensive.</a:t>
            </a:r>
            <a:endParaRPr lang="en-AU" sz="1050" dirty="0">
              <a:effectLst/>
              <a:latin typeface="+mj-lt"/>
              <a:ea typeface="Aptos" panose="020B0004020202020204" pitchFamily="34" charset="0"/>
              <a:cs typeface="Aptos" panose="020B0004020202020204" pitchFamily="34" charset="0"/>
            </a:endParaRPr>
          </a:p>
        </p:txBody>
      </p:sp>
      <p:sp>
        <p:nvSpPr>
          <p:cNvPr id="13" name="Slide Number Placeholder 12">
            <a:extLst>
              <a:ext uri="{FF2B5EF4-FFF2-40B4-BE49-F238E27FC236}">
                <a16:creationId xmlns:a16="http://schemas.microsoft.com/office/drawing/2014/main" id="{1159DCF8-8697-83BE-5376-3B8FB151C56A}"/>
              </a:ext>
            </a:extLst>
          </p:cNvPr>
          <p:cNvSpPr>
            <a:spLocks noGrp="1"/>
          </p:cNvSpPr>
          <p:nvPr>
            <p:ph type="sldNum" sz="quarter" idx="12"/>
          </p:nvPr>
        </p:nvSpPr>
        <p:spPr/>
        <p:txBody>
          <a:bodyPr/>
          <a:lstStyle/>
          <a:p>
            <a:fld id="{EC9EE9FD-178F-43FD-BA99-B0AF5E5C5A5F}" type="slidenum">
              <a:rPr lang="en-AU" smtClean="0"/>
              <a:t>11</a:t>
            </a:fld>
            <a:endParaRPr lang="en-AU"/>
          </a:p>
        </p:txBody>
      </p:sp>
      <p:sp>
        <p:nvSpPr>
          <p:cNvPr id="23" name="Oval 22">
            <a:extLst>
              <a:ext uri="{FF2B5EF4-FFF2-40B4-BE49-F238E27FC236}">
                <a16:creationId xmlns:a16="http://schemas.microsoft.com/office/drawing/2014/main" id="{F0A0AB98-EB69-DDF4-63EC-8D2BE1000797}"/>
              </a:ext>
            </a:extLst>
          </p:cNvPr>
          <p:cNvSpPr>
            <a:spLocks/>
          </p:cNvSpPr>
          <p:nvPr/>
        </p:nvSpPr>
        <p:spPr>
          <a:xfrm>
            <a:off x="7476067" y="1928927"/>
            <a:ext cx="1247207" cy="1158887"/>
          </a:xfrm>
          <a:prstGeom prst="ellipse">
            <a:avLst/>
          </a:prstGeom>
          <a:solidFill>
            <a:schemeClr val="accent6">
              <a:lumMod val="40000"/>
              <a:lumOff val="60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800" b="1" dirty="0">
              <a:solidFill>
                <a:schemeClr val="tx1"/>
              </a:solidFill>
              <a:latin typeface="+mj-lt"/>
            </a:endParaRPr>
          </a:p>
          <a:p>
            <a:pPr algn="ctr"/>
            <a:endParaRPr lang="en-AU" sz="800" b="1" dirty="0">
              <a:solidFill>
                <a:schemeClr val="tx1"/>
              </a:solidFill>
              <a:latin typeface="+mj-lt"/>
            </a:endParaRPr>
          </a:p>
          <a:p>
            <a:pPr algn="ctr"/>
            <a:r>
              <a:rPr lang="en-AU" sz="800" b="1" dirty="0">
                <a:solidFill>
                  <a:schemeClr val="tx1"/>
                </a:solidFill>
                <a:latin typeface="+mj-lt"/>
              </a:rPr>
              <a:t>Environmental Policy Committee’s Working Party on Finance and Investment for Environmental Goals</a:t>
            </a:r>
            <a:r>
              <a:rPr lang="en-AU" sz="1000" b="1" dirty="0">
                <a:solidFill>
                  <a:schemeClr val="tx1"/>
                </a:solidFill>
              </a:rPr>
              <a:t>.</a:t>
            </a:r>
          </a:p>
          <a:p>
            <a:pPr algn="ctr"/>
            <a:r>
              <a:rPr lang="en-AU" sz="1000" dirty="0">
                <a:solidFill>
                  <a:schemeClr val="tx1"/>
                </a:solidFill>
              </a:rPr>
              <a:t> </a:t>
            </a:r>
          </a:p>
        </p:txBody>
      </p:sp>
    </p:spTree>
    <p:extLst>
      <p:ext uri="{BB962C8B-B14F-4D97-AF65-F5344CB8AC3E}">
        <p14:creationId xmlns:p14="http://schemas.microsoft.com/office/powerpoint/2010/main" val="2856897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65EC1-744A-C4EC-19FD-7402B24FB86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B9864E2-0ECA-B42B-119C-651D15B88B10}"/>
              </a:ext>
            </a:extLst>
          </p:cNvPr>
          <p:cNvSpPr txBox="1"/>
          <p:nvPr/>
        </p:nvSpPr>
        <p:spPr>
          <a:xfrm>
            <a:off x="3044748" y="1068122"/>
            <a:ext cx="7226797" cy="426720"/>
          </a:xfrm>
          <a:prstGeom prst="rect">
            <a:avLst/>
          </a:prstGeom>
          <a:noFill/>
          <a:ln w="12700">
            <a:noFill/>
          </a:ln>
        </p:spPr>
        <p:txBody>
          <a:bodyPr wrap="square" lIns="0" tIns="45720" rIns="91440" bIns="45720" rtlCol="0" anchor="t">
            <a:spAutoFit/>
          </a:bodyPr>
          <a:lstStyle>
            <a:defPPr>
              <a:defRPr lang="en-US"/>
            </a:defPPr>
            <a:lvl1pPr lvl="0">
              <a:lnSpc>
                <a:spcPts val="2600"/>
              </a:lnSpc>
              <a:defRPr sz="2400" b="1">
                <a:solidFill>
                  <a:srgbClr val="0B0C0C"/>
                </a:solidFill>
                <a:latin typeface="+mj-lt"/>
              </a:defRPr>
            </a:lvl1pPr>
          </a:lstStyle>
          <a:p>
            <a:r>
              <a:rPr lang="en-AU" dirty="0"/>
              <a:t>Net zero measurement journey</a:t>
            </a:r>
          </a:p>
        </p:txBody>
      </p:sp>
      <p:sp>
        <p:nvSpPr>
          <p:cNvPr id="2" name="Rectangle 1">
            <a:extLst>
              <a:ext uri="{FF2B5EF4-FFF2-40B4-BE49-F238E27FC236}">
                <a16:creationId xmlns:a16="http://schemas.microsoft.com/office/drawing/2014/main" id="{B25FDC78-F1BB-AEAF-F927-B5CF219A43E4}"/>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8" name="Group 7">
            <a:extLst>
              <a:ext uri="{FF2B5EF4-FFF2-40B4-BE49-F238E27FC236}">
                <a16:creationId xmlns:a16="http://schemas.microsoft.com/office/drawing/2014/main" id="{EE6BDE2F-9C68-3696-94D0-AE25A37E4BFC}"/>
              </a:ext>
            </a:extLst>
          </p:cNvPr>
          <p:cNvGrpSpPr/>
          <p:nvPr/>
        </p:nvGrpSpPr>
        <p:grpSpPr>
          <a:xfrm>
            <a:off x="142332" y="2164793"/>
            <a:ext cx="1954447" cy="4538949"/>
            <a:chOff x="2711023" y="1967909"/>
            <a:chExt cx="1954447" cy="5723625"/>
          </a:xfrm>
        </p:grpSpPr>
        <p:sp>
          <p:nvSpPr>
            <p:cNvPr id="3" name="TextBox 2">
              <a:extLst>
                <a:ext uri="{FF2B5EF4-FFF2-40B4-BE49-F238E27FC236}">
                  <a16:creationId xmlns:a16="http://schemas.microsoft.com/office/drawing/2014/main" id="{EE57EB1C-F45C-08E3-8FE5-3BF3FECBD22F}"/>
                </a:ext>
              </a:extLst>
            </p:cNvPr>
            <p:cNvSpPr txBox="1"/>
            <p:nvPr/>
          </p:nvSpPr>
          <p:spPr>
            <a:xfrm>
              <a:off x="2711023" y="2413280"/>
              <a:ext cx="1954447" cy="5278254"/>
            </a:xfrm>
            <a:prstGeom prst="rect">
              <a:avLst/>
            </a:prstGeom>
            <a:noFill/>
          </p:spPr>
          <p:txBody>
            <a:bodyPr wrap="square">
              <a:spAutoFit/>
            </a:bodyPr>
            <a:lstStyle/>
            <a:p>
              <a:pPr algn="ctr"/>
              <a:r>
                <a:rPr lang="en-AU" sz="1400" b="1" dirty="0"/>
                <a:t>NSOs role in the net zero story </a:t>
              </a:r>
              <a:r>
                <a:rPr lang="en-AU" sz="1400" dirty="0"/>
                <a:t>could be thought of as a measurement journey of increasing complexity</a:t>
              </a:r>
            </a:p>
            <a:p>
              <a:pPr algn="ctr"/>
              <a:endParaRPr lang="en-AU" sz="1400" dirty="0"/>
            </a:p>
            <a:p>
              <a:pPr algn="ctr"/>
              <a:endParaRPr lang="en-US" sz="1400" dirty="0"/>
            </a:p>
            <a:p>
              <a:pPr algn="ctr"/>
              <a:r>
                <a:rPr lang="en-US" sz="1400" dirty="0"/>
                <a:t>There will be a wide range of measures and statistics </a:t>
              </a:r>
              <a:r>
                <a:rPr lang="en-US" sz="1400" b="1" dirty="0"/>
                <a:t>beyond GHG emissions</a:t>
              </a:r>
              <a:r>
                <a:rPr lang="en-US" sz="1400" dirty="0"/>
                <a:t>.</a:t>
              </a:r>
            </a:p>
            <a:p>
              <a:pPr algn="ctr"/>
              <a:endParaRPr lang="en-AU" sz="1400" dirty="0"/>
            </a:p>
            <a:p>
              <a:pPr algn="ctr"/>
              <a:endParaRPr lang="en-US" sz="1400" dirty="0"/>
            </a:p>
            <a:p>
              <a:pPr algn="ctr"/>
              <a:r>
                <a:rPr lang="en-US" sz="1400" dirty="0"/>
                <a:t>Indicators of wider impacts are often the responsibility of NSOs.</a:t>
              </a:r>
            </a:p>
            <a:p>
              <a:pPr algn="ctr"/>
              <a:endParaRPr lang="en-US" sz="1400" dirty="0"/>
            </a:p>
            <a:p>
              <a:pPr algn="ctr"/>
              <a:endParaRPr lang="en-AU" sz="1400" dirty="0"/>
            </a:p>
          </p:txBody>
        </p:sp>
        <p:sp>
          <p:nvSpPr>
            <p:cNvPr id="4" name="Oval 3">
              <a:extLst>
                <a:ext uri="{FF2B5EF4-FFF2-40B4-BE49-F238E27FC236}">
                  <a16:creationId xmlns:a16="http://schemas.microsoft.com/office/drawing/2014/main" id="{E8C966E3-0A13-0857-1BA9-45912F4A4842}"/>
                </a:ext>
              </a:extLst>
            </p:cNvPr>
            <p:cNvSpPr/>
            <p:nvPr/>
          </p:nvSpPr>
          <p:spPr>
            <a:xfrm flipH="1" flipV="1">
              <a:off x="2711023" y="1967909"/>
              <a:ext cx="335272" cy="44537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cxnSp>
          <p:nvCxnSpPr>
            <p:cNvPr id="5" name="Straight Connector 4">
              <a:extLst>
                <a:ext uri="{FF2B5EF4-FFF2-40B4-BE49-F238E27FC236}">
                  <a16:creationId xmlns:a16="http://schemas.microsoft.com/office/drawing/2014/main" id="{C9CD1851-02A8-7D67-7836-15673A17A5E6}"/>
                </a:ext>
              </a:extLst>
            </p:cNvPr>
            <p:cNvCxnSpPr>
              <a:cxnSpLocks/>
            </p:cNvCxnSpPr>
            <p:nvPr/>
          </p:nvCxnSpPr>
          <p:spPr>
            <a:xfrm>
              <a:off x="3358639" y="2178012"/>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8B1AFF7-85B4-00CF-7334-CBC1C621C86F}"/>
                </a:ext>
              </a:extLst>
            </p:cNvPr>
            <p:cNvCxnSpPr>
              <a:cxnSpLocks/>
            </p:cNvCxnSpPr>
            <p:nvPr/>
          </p:nvCxnSpPr>
          <p:spPr>
            <a:xfrm>
              <a:off x="3358639" y="4350109"/>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B1F41DDD-D82B-EEC1-CE2F-8C98EF87A2C7}"/>
              </a:ext>
            </a:extLst>
          </p:cNvPr>
          <p:cNvGrpSpPr/>
          <p:nvPr/>
        </p:nvGrpSpPr>
        <p:grpSpPr>
          <a:xfrm>
            <a:off x="328009" y="398172"/>
            <a:ext cx="1801821" cy="1801820"/>
            <a:chOff x="477553" y="398172"/>
            <a:chExt cx="1801821" cy="1801820"/>
          </a:xfrm>
        </p:grpSpPr>
        <p:pic>
          <p:nvPicPr>
            <p:cNvPr id="10" name="Graphic 9">
              <a:extLst>
                <a:ext uri="{FF2B5EF4-FFF2-40B4-BE49-F238E27FC236}">
                  <a16:creationId xmlns:a16="http://schemas.microsoft.com/office/drawing/2014/main" id="{5690DACC-2449-C5AD-D084-76582C4FC5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1" name="TextBox 10">
              <a:extLst>
                <a:ext uri="{FF2B5EF4-FFF2-40B4-BE49-F238E27FC236}">
                  <a16:creationId xmlns:a16="http://schemas.microsoft.com/office/drawing/2014/main" id="{A299E853-E0A5-D95D-12B7-D3E7E802BED8}"/>
                </a:ext>
              </a:extLst>
            </p:cNvPr>
            <p:cNvSpPr txBox="1"/>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22" name="Slide Number Placeholder 21">
            <a:extLst>
              <a:ext uri="{FF2B5EF4-FFF2-40B4-BE49-F238E27FC236}">
                <a16:creationId xmlns:a16="http://schemas.microsoft.com/office/drawing/2014/main" id="{B7AC5819-1587-E17B-476A-D690451FFDF1}"/>
              </a:ext>
            </a:extLst>
          </p:cNvPr>
          <p:cNvSpPr>
            <a:spLocks noGrp="1"/>
          </p:cNvSpPr>
          <p:nvPr>
            <p:ph type="sldNum" sz="quarter" idx="12"/>
          </p:nvPr>
        </p:nvSpPr>
        <p:spPr>
          <a:xfrm>
            <a:off x="8602813" y="6318645"/>
            <a:ext cx="2743200" cy="365125"/>
          </a:xfrm>
        </p:spPr>
        <p:txBody>
          <a:bodyPr/>
          <a:lstStyle/>
          <a:p>
            <a:fld id="{EC9EE9FD-178F-43FD-BA99-B0AF5E5C5A5F}" type="slidenum">
              <a:rPr lang="en-AU" smtClean="0"/>
              <a:t>12</a:t>
            </a:fld>
            <a:endParaRPr lang="en-AU" dirty="0"/>
          </a:p>
        </p:txBody>
      </p:sp>
      <p:sp>
        <p:nvSpPr>
          <p:cNvPr id="13" name="Arrow: Circular 12">
            <a:extLst>
              <a:ext uri="{FF2B5EF4-FFF2-40B4-BE49-F238E27FC236}">
                <a16:creationId xmlns:a16="http://schemas.microsoft.com/office/drawing/2014/main" id="{F2A94B01-5D64-0530-43FB-F9BC944D85FF}"/>
              </a:ext>
            </a:extLst>
          </p:cNvPr>
          <p:cNvSpPr/>
          <p:nvPr/>
        </p:nvSpPr>
        <p:spPr>
          <a:xfrm rot="1112498">
            <a:off x="3797918" y="2907470"/>
            <a:ext cx="1859074" cy="1805002"/>
          </a:xfrm>
          <a:prstGeom prst="circularArrow">
            <a:avLst>
              <a:gd name="adj1" fmla="val 23190"/>
              <a:gd name="adj2" fmla="val 734251"/>
              <a:gd name="adj3" fmla="val 19604078"/>
              <a:gd name="adj4" fmla="val 10721638"/>
              <a:gd name="adj5" fmla="val 11595"/>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Circular 15">
            <a:extLst>
              <a:ext uri="{FF2B5EF4-FFF2-40B4-BE49-F238E27FC236}">
                <a16:creationId xmlns:a16="http://schemas.microsoft.com/office/drawing/2014/main" id="{A8EFF28A-55EE-A43D-ACE9-190EFF897227}"/>
              </a:ext>
            </a:extLst>
          </p:cNvPr>
          <p:cNvSpPr/>
          <p:nvPr/>
        </p:nvSpPr>
        <p:spPr>
          <a:xfrm rot="9743284" flipH="1">
            <a:off x="5325544" y="2803239"/>
            <a:ext cx="1857600" cy="1803600"/>
          </a:xfrm>
          <a:prstGeom prst="circularArrow">
            <a:avLst>
              <a:gd name="adj1" fmla="val 23190"/>
              <a:gd name="adj2" fmla="val 734251"/>
              <a:gd name="adj3" fmla="val 19604078"/>
              <a:gd name="adj4" fmla="val 10721638"/>
              <a:gd name="adj5" fmla="val 11595"/>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Oval 16">
            <a:extLst>
              <a:ext uri="{FF2B5EF4-FFF2-40B4-BE49-F238E27FC236}">
                <a16:creationId xmlns:a16="http://schemas.microsoft.com/office/drawing/2014/main" id="{39590D71-9145-6097-C815-BE0F28DFA262}"/>
              </a:ext>
            </a:extLst>
          </p:cNvPr>
          <p:cNvSpPr/>
          <p:nvPr/>
        </p:nvSpPr>
        <p:spPr>
          <a:xfrm>
            <a:off x="4386332" y="3452304"/>
            <a:ext cx="638175" cy="637200"/>
          </a:xfrm>
          <a:prstGeom prst="ellipse">
            <a:avLst/>
          </a:prstGeom>
          <a:solidFill>
            <a:srgbClr val="4E93D7"/>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a:extLst>
              <a:ext uri="{FF2B5EF4-FFF2-40B4-BE49-F238E27FC236}">
                <a16:creationId xmlns:a16="http://schemas.microsoft.com/office/drawing/2014/main" id="{0CDD4015-D274-360B-CFEA-66FB66C12D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72803" y="3564742"/>
            <a:ext cx="469546" cy="382627"/>
          </a:xfrm>
          <a:prstGeom prst="rect">
            <a:avLst/>
          </a:prstGeom>
        </p:spPr>
      </p:pic>
      <p:sp>
        <p:nvSpPr>
          <p:cNvPr id="19" name="TextBox 18">
            <a:extLst>
              <a:ext uri="{FF2B5EF4-FFF2-40B4-BE49-F238E27FC236}">
                <a16:creationId xmlns:a16="http://schemas.microsoft.com/office/drawing/2014/main" id="{4D0A732F-A03A-2F20-D6C5-D59736866E91}"/>
              </a:ext>
            </a:extLst>
          </p:cNvPr>
          <p:cNvSpPr txBox="1"/>
          <p:nvPr/>
        </p:nvSpPr>
        <p:spPr>
          <a:xfrm>
            <a:off x="4063317" y="4201942"/>
            <a:ext cx="1284204" cy="338554"/>
          </a:xfrm>
          <a:prstGeom prst="rect">
            <a:avLst/>
          </a:prstGeom>
          <a:noFill/>
        </p:spPr>
        <p:txBody>
          <a:bodyPr wrap="square" rtlCol="0">
            <a:spAutoFit/>
          </a:bodyPr>
          <a:lstStyle/>
          <a:p>
            <a:pPr algn="ctr"/>
            <a:r>
              <a:rPr lang="en-AU" sz="1600" b="1" dirty="0">
                <a:latin typeface="+mj-lt"/>
              </a:rPr>
              <a:t>Emissions</a:t>
            </a:r>
          </a:p>
        </p:txBody>
      </p:sp>
      <p:sp>
        <p:nvSpPr>
          <p:cNvPr id="21" name="TextBox 20">
            <a:extLst>
              <a:ext uri="{FF2B5EF4-FFF2-40B4-BE49-F238E27FC236}">
                <a16:creationId xmlns:a16="http://schemas.microsoft.com/office/drawing/2014/main" id="{B5A3D66F-DED4-6EC6-F546-1B5BE6F5017C}"/>
              </a:ext>
            </a:extLst>
          </p:cNvPr>
          <p:cNvSpPr txBox="1"/>
          <p:nvPr/>
        </p:nvSpPr>
        <p:spPr>
          <a:xfrm rot="10800000" flipH="1" flipV="1">
            <a:off x="3322584" y="4712864"/>
            <a:ext cx="2963095" cy="1021556"/>
          </a:xfrm>
          <a:prstGeom prst="roundRect">
            <a:avLst/>
          </a:prstGeom>
          <a:noFill/>
          <a:ln w="15875">
            <a:solidFill>
              <a:srgbClr val="87CCEB"/>
            </a:solidFill>
          </a:ln>
        </p:spPr>
        <p:txBody>
          <a:bodyPr wrap="square" rtlCol="0">
            <a:spAutoFit/>
          </a:bodyPr>
          <a:lstStyle/>
          <a:p>
            <a:r>
              <a:rPr lang="en-AU" sz="900" b="1" dirty="0">
                <a:latin typeface="+mj-lt"/>
              </a:rPr>
              <a:t>Example indicators</a:t>
            </a:r>
          </a:p>
          <a:p>
            <a:pPr marL="285750" indent="-285750">
              <a:buFont typeface="Arial" panose="020B0604020202020204" pitchFamily="34" charset="0"/>
              <a:buChar char="•"/>
            </a:pPr>
            <a:r>
              <a:rPr lang="en-AU" sz="900" dirty="0">
                <a:latin typeface="+mj-lt"/>
              </a:rPr>
              <a:t>Territorial / Activity GHG inventories</a:t>
            </a:r>
          </a:p>
          <a:p>
            <a:pPr marL="285750" indent="-285750">
              <a:buFont typeface="Arial" panose="020B0604020202020204" pitchFamily="34" charset="0"/>
              <a:buChar char="•"/>
            </a:pPr>
            <a:r>
              <a:rPr lang="en-AU" sz="900" dirty="0">
                <a:latin typeface="+mj-lt"/>
              </a:rPr>
              <a:t>Residential / Sector Air Emission Accounts </a:t>
            </a:r>
          </a:p>
          <a:p>
            <a:pPr marL="285750" indent="-285750">
              <a:buFont typeface="Arial" panose="020B0604020202020204" pitchFamily="34" charset="0"/>
              <a:buChar char="•"/>
            </a:pPr>
            <a:r>
              <a:rPr lang="en-AU" sz="900" dirty="0">
                <a:latin typeface="+mj-lt"/>
              </a:rPr>
              <a:t>Consumption (footprint) based GHG emissions </a:t>
            </a:r>
          </a:p>
          <a:p>
            <a:pPr marL="285750" indent="-285750">
              <a:buFont typeface="Arial" panose="020B0604020202020204" pitchFamily="34" charset="0"/>
              <a:buChar char="•"/>
            </a:pPr>
            <a:r>
              <a:rPr lang="en-AU" sz="900" dirty="0">
                <a:latin typeface="+mj-lt"/>
              </a:rPr>
              <a:t>Carbon stock accounts (GHG emission with offsets, incl LULUCF carbon sink)</a:t>
            </a:r>
          </a:p>
        </p:txBody>
      </p:sp>
      <p:sp>
        <p:nvSpPr>
          <p:cNvPr id="24" name="Oval 23">
            <a:extLst>
              <a:ext uri="{FF2B5EF4-FFF2-40B4-BE49-F238E27FC236}">
                <a16:creationId xmlns:a16="http://schemas.microsoft.com/office/drawing/2014/main" id="{3AE40097-43A9-F940-038A-D6CF636BB474}"/>
              </a:ext>
            </a:extLst>
          </p:cNvPr>
          <p:cNvSpPr/>
          <p:nvPr/>
        </p:nvSpPr>
        <p:spPr>
          <a:xfrm>
            <a:off x="5935256" y="3452304"/>
            <a:ext cx="638175" cy="6372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Graphic 28" descr="Renewable Energy outline">
            <a:extLst>
              <a:ext uri="{FF2B5EF4-FFF2-40B4-BE49-F238E27FC236}">
                <a16:creationId xmlns:a16="http://schemas.microsoft.com/office/drawing/2014/main" id="{DE29437E-DD7A-4AC8-8014-9427BB7BC1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43995" y="3446492"/>
            <a:ext cx="619125" cy="619125"/>
          </a:xfrm>
          <a:prstGeom prst="rect">
            <a:avLst/>
          </a:prstGeom>
        </p:spPr>
      </p:pic>
      <p:sp>
        <p:nvSpPr>
          <p:cNvPr id="30" name="TextBox 29">
            <a:extLst>
              <a:ext uri="{FF2B5EF4-FFF2-40B4-BE49-F238E27FC236}">
                <a16:creationId xmlns:a16="http://schemas.microsoft.com/office/drawing/2014/main" id="{A169082B-242A-0217-B19B-9FC5091F2A71}"/>
              </a:ext>
            </a:extLst>
          </p:cNvPr>
          <p:cNvSpPr txBox="1"/>
          <p:nvPr/>
        </p:nvSpPr>
        <p:spPr>
          <a:xfrm>
            <a:off x="5648284" y="3010551"/>
            <a:ext cx="1284204" cy="338554"/>
          </a:xfrm>
          <a:prstGeom prst="rect">
            <a:avLst/>
          </a:prstGeom>
          <a:noFill/>
        </p:spPr>
        <p:txBody>
          <a:bodyPr wrap="square" rtlCol="0">
            <a:spAutoFit/>
          </a:bodyPr>
          <a:lstStyle/>
          <a:p>
            <a:pPr algn="ctr"/>
            <a:r>
              <a:rPr lang="en-AU" sz="1600" b="1" dirty="0">
                <a:latin typeface="+mj-lt"/>
              </a:rPr>
              <a:t>Mitigation</a:t>
            </a:r>
          </a:p>
        </p:txBody>
      </p:sp>
      <p:sp>
        <p:nvSpPr>
          <p:cNvPr id="31" name="TextBox 30">
            <a:extLst>
              <a:ext uri="{FF2B5EF4-FFF2-40B4-BE49-F238E27FC236}">
                <a16:creationId xmlns:a16="http://schemas.microsoft.com/office/drawing/2014/main" id="{F732CD47-F45A-AF0C-BFDC-B8C2791DBEFD}"/>
              </a:ext>
            </a:extLst>
          </p:cNvPr>
          <p:cNvSpPr txBox="1"/>
          <p:nvPr/>
        </p:nvSpPr>
        <p:spPr>
          <a:xfrm rot="10800000" flipH="1" flipV="1">
            <a:off x="5291049" y="1857100"/>
            <a:ext cx="2457840" cy="715089"/>
          </a:xfrm>
          <a:prstGeom prst="roundRect">
            <a:avLst/>
          </a:prstGeom>
          <a:noFill/>
          <a:ln w="15875">
            <a:solidFill>
              <a:srgbClr val="87CCEB"/>
            </a:solidFill>
          </a:ln>
        </p:spPr>
        <p:txBody>
          <a:bodyPr wrap="square" rtlCol="0">
            <a:spAutoFit/>
          </a:bodyPr>
          <a:lstStyle/>
          <a:p>
            <a:r>
              <a:rPr lang="en-AU" sz="900" b="1" dirty="0">
                <a:latin typeface="+mj-lt"/>
              </a:rPr>
              <a:t>Example indicators</a:t>
            </a:r>
          </a:p>
          <a:p>
            <a:pPr marL="285750" indent="-285750">
              <a:buFont typeface="Arial" panose="020B0604020202020204" pitchFamily="34" charset="0"/>
              <a:buChar char="•"/>
            </a:pPr>
            <a:r>
              <a:rPr lang="en-AU" sz="900" dirty="0">
                <a:latin typeface="+mj-lt"/>
              </a:rPr>
              <a:t>Renewable energy consumption</a:t>
            </a:r>
          </a:p>
          <a:p>
            <a:pPr marL="285750" indent="-285750">
              <a:buFont typeface="Arial" panose="020B0604020202020204" pitchFamily="34" charset="0"/>
              <a:buChar char="•"/>
            </a:pPr>
            <a:r>
              <a:rPr lang="en-AU" sz="900" dirty="0">
                <a:latin typeface="+mj-lt"/>
              </a:rPr>
              <a:t>Number of hybrid or electric vehicles</a:t>
            </a:r>
          </a:p>
          <a:p>
            <a:pPr marL="285750" indent="-285750">
              <a:buFont typeface="Arial" panose="020B0604020202020204" pitchFamily="34" charset="0"/>
              <a:buChar char="•"/>
            </a:pPr>
            <a:r>
              <a:rPr lang="en-AU" sz="900" dirty="0">
                <a:latin typeface="+mj-lt"/>
              </a:rPr>
              <a:t>Trade in low carbon technology</a:t>
            </a:r>
          </a:p>
        </p:txBody>
      </p:sp>
      <p:sp>
        <p:nvSpPr>
          <p:cNvPr id="33" name="Arrow: Circular 32">
            <a:extLst>
              <a:ext uri="{FF2B5EF4-FFF2-40B4-BE49-F238E27FC236}">
                <a16:creationId xmlns:a16="http://schemas.microsoft.com/office/drawing/2014/main" id="{9926611A-DF45-27E9-CC69-2E4022930604}"/>
              </a:ext>
            </a:extLst>
          </p:cNvPr>
          <p:cNvSpPr/>
          <p:nvPr/>
        </p:nvSpPr>
        <p:spPr>
          <a:xfrm rot="1112498">
            <a:off x="6826621" y="2918317"/>
            <a:ext cx="1859074" cy="1805002"/>
          </a:xfrm>
          <a:prstGeom prst="circularArrow">
            <a:avLst>
              <a:gd name="adj1" fmla="val 23190"/>
              <a:gd name="adj2" fmla="val 734251"/>
              <a:gd name="adj3" fmla="val 19604078"/>
              <a:gd name="adj4" fmla="val 10721638"/>
              <a:gd name="adj5" fmla="val 11595"/>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4" name="Oval 33">
            <a:extLst>
              <a:ext uri="{FF2B5EF4-FFF2-40B4-BE49-F238E27FC236}">
                <a16:creationId xmlns:a16="http://schemas.microsoft.com/office/drawing/2014/main" id="{909300BA-672D-1171-5702-62CA576FBCF9}"/>
              </a:ext>
            </a:extLst>
          </p:cNvPr>
          <p:cNvSpPr/>
          <p:nvPr/>
        </p:nvSpPr>
        <p:spPr>
          <a:xfrm>
            <a:off x="7419011" y="3437454"/>
            <a:ext cx="638175" cy="637200"/>
          </a:xfrm>
          <a:prstGeom prst="ellipse">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5" name="Graphic 34">
            <a:extLst>
              <a:ext uri="{FF2B5EF4-FFF2-40B4-BE49-F238E27FC236}">
                <a16:creationId xmlns:a16="http://schemas.microsoft.com/office/drawing/2014/main" id="{7F928E1D-2EE6-2114-4BF3-EBF090A6C9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2956" y="3515762"/>
            <a:ext cx="510284" cy="510284"/>
          </a:xfrm>
          <a:prstGeom prst="rect">
            <a:avLst/>
          </a:prstGeom>
        </p:spPr>
      </p:pic>
      <p:sp>
        <p:nvSpPr>
          <p:cNvPr id="36" name="TextBox 35">
            <a:extLst>
              <a:ext uri="{FF2B5EF4-FFF2-40B4-BE49-F238E27FC236}">
                <a16:creationId xmlns:a16="http://schemas.microsoft.com/office/drawing/2014/main" id="{B730F87B-0A7B-4F05-33CA-5237CE1687AA}"/>
              </a:ext>
            </a:extLst>
          </p:cNvPr>
          <p:cNvSpPr txBox="1"/>
          <p:nvPr/>
        </p:nvSpPr>
        <p:spPr>
          <a:xfrm>
            <a:off x="7085043" y="4201942"/>
            <a:ext cx="1284204" cy="338554"/>
          </a:xfrm>
          <a:prstGeom prst="rect">
            <a:avLst/>
          </a:prstGeom>
          <a:noFill/>
        </p:spPr>
        <p:txBody>
          <a:bodyPr wrap="square" rtlCol="0">
            <a:spAutoFit/>
          </a:bodyPr>
          <a:lstStyle/>
          <a:p>
            <a:pPr algn="ctr"/>
            <a:r>
              <a:rPr lang="en-AU" sz="1600" b="1" dirty="0">
                <a:latin typeface="+mj-lt"/>
              </a:rPr>
              <a:t>Adaptation</a:t>
            </a:r>
          </a:p>
        </p:txBody>
      </p:sp>
      <p:sp>
        <p:nvSpPr>
          <p:cNvPr id="37" name="TextBox 36">
            <a:extLst>
              <a:ext uri="{FF2B5EF4-FFF2-40B4-BE49-F238E27FC236}">
                <a16:creationId xmlns:a16="http://schemas.microsoft.com/office/drawing/2014/main" id="{A076AA89-E1B2-187C-2DFB-6371509A607D}"/>
              </a:ext>
            </a:extLst>
          </p:cNvPr>
          <p:cNvSpPr txBox="1"/>
          <p:nvPr/>
        </p:nvSpPr>
        <p:spPr>
          <a:xfrm rot="10800000" flipH="1" flipV="1">
            <a:off x="6884751" y="4724774"/>
            <a:ext cx="2316244" cy="868323"/>
          </a:xfrm>
          <a:prstGeom prst="roundRect">
            <a:avLst/>
          </a:prstGeom>
          <a:noFill/>
          <a:ln w="15875">
            <a:solidFill>
              <a:srgbClr val="87CCEB"/>
            </a:solidFill>
          </a:ln>
        </p:spPr>
        <p:txBody>
          <a:bodyPr wrap="square" rtlCol="0">
            <a:spAutoFit/>
          </a:bodyPr>
          <a:lstStyle/>
          <a:p>
            <a:r>
              <a:rPr lang="en-AU" sz="900" b="1" dirty="0">
                <a:latin typeface="+mj-lt"/>
              </a:rPr>
              <a:t>Example indicators</a:t>
            </a:r>
          </a:p>
          <a:p>
            <a:pPr marL="285750" indent="-285750">
              <a:buFont typeface="Arial" panose="020B0604020202020204" pitchFamily="34" charset="0"/>
              <a:buChar char="•"/>
            </a:pPr>
            <a:r>
              <a:rPr lang="en-AU" sz="900" dirty="0">
                <a:latin typeface="+mj-lt"/>
              </a:rPr>
              <a:t>Number of dwellings with adequacy of building  materials</a:t>
            </a:r>
          </a:p>
          <a:p>
            <a:pPr marL="285750" indent="-285750">
              <a:buFont typeface="Arial" panose="020B0604020202020204" pitchFamily="34" charset="0"/>
              <a:buChar char="•"/>
            </a:pPr>
            <a:r>
              <a:rPr lang="en-AU" sz="900" dirty="0">
                <a:latin typeface="+mj-lt"/>
              </a:rPr>
              <a:t>Green urban areas</a:t>
            </a:r>
          </a:p>
          <a:p>
            <a:pPr marL="285750" indent="-285750">
              <a:buFont typeface="Arial" panose="020B0604020202020204" pitchFamily="34" charset="0"/>
              <a:buChar char="•"/>
            </a:pPr>
            <a:r>
              <a:rPr lang="en-AU" sz="900" dirty="0">
                <a:latin typeface="+mj-lt"/>
              </a:rPr>
              <a:t>Restored ecosystems</a:t>
            </a:r>
          </a:p>
        </p:txBody>
      </p:sp>
      <p:sp>
        <p:nvSpPr>
          <p:cNvPr id="38" name="Arrow: Circular 37">
            <a:extLst>
              <a:ext uri="{FF2B5EF4-FFF2-40B4-BE49-F238E27FC236}">
                <a16:creationId xmlns:a16="http://schemas.microsoft.com/office/drawing/2014/main" id="{27FECE00-BBDA-C21B-1089-B7DBD08C36B1}"/>
              </a:ext>
            </a:extLst>
          </p:cNvPr>
          <p:cNvSpPr/>
          <p:nvPr/>
        </p:nvSpPr>
        <p:spPr>
          <a:xfrm rot="9743284" flipH="1">
            <a:off x="8305588" y="2782862"/>
            <a:ext cx="1857600" cy="1803600"/>
          </a:xfrm>
          <a:prstGeom prst="circularArrow">
            <a:avLst>
              <a:gd name="adj1" fmla="val 23190"/>
              <a:gd name="adj2" fmla="val 734251"/>
              <a:gd name="adj3" fmla="val 19604078"/>
              <a:gd name="adj4" fmla="val 10721638"/>
              <a:gd name="adj5" fmla="val 11595"/>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39" name="Oval 38">
            <a:extLst>
              <a:ext uri="{FF2B5EF4-FFF2-40B4-BE49-F238E27FC236}">
                <a16:creationId xmlns:a16="http://schemas.microsoft.com/office/drawing/2014/main" id="{43C53B02-83E5-E608-E802-9241FDA059A7}"/>
              </a:ext>
            </a:extLst>
          </p:cNvPr>
          <p:cNvSpPr/>
          <p:nvPr/>
        </p:nvSpPr>
        <p:spPr>
          <a:xfrm>
            <a:off x="8881908" y="3437454"/>
            <a:ext cx="638175" cy="637200"/>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a:extLst>
              <a:ext uri="{FF2B5EF4-FFF2-40B4-BE49-F238E27FC236}">
                <a16:creationId xmlns:a16="http://schemas.microsoft.com/office/drawing/2014/main" id="{078B756B-5D06-1251-C077-E17869FC47AE}"/>
              </a:ext>
            </a:extLst>
          </p:cNvPr>
          <p:cNvSpPr txBox="1"/>
          <p:nvPr/>
        </p:nvSpPr>
        <p:spPr>
          <a:xfrm rot="10800000" flipH="1" flipV="1">
            <a:off x="8315123" y="1858677"/>
            <a:ext cx="1902645" cy="715089"/>
          </a:xfrm>
          <a:prstGeom prst="roundRect">
            <a:avLst/>
          </a:prstGeom>
          <a:noFill/>
          <a:ln w="15875">
            <a:solidFill>
              <a:srgbClr val="87CCEB"/>
            </a:solidFill>
          </a:ln>
        </p:spPr>
        <p:txBody>
          <a:bodyPr wrap="square" rtlCol="0">
            <a:spAutoFit/>
          </a:bodyPr>
          <a:lstStyle/>
          <a:p>
            <a:r>
              <a:rPr lang="en-AU" sz="900" b="1" dirty="0">
                <a:latin typeface="+mj-lt"/>
              </a:rPr>
              <a:t>Analytical examples</a:t>
            </a:r>
          </a:p>
          <a:p>
            <a:pPr marL="285750" indent="-285750">
              <a:buFont typeface="Arial" panose="020B0604020202020204" pitchFamily="34" charset="0"/>
              <a:buChar char="•"/>
            </a:pPr>
            <a:r>
              <a:rPr lang="en-AU" sz="900" dirty="0">
                <a:latin typeface="+mj-lt"/>
              </a:rPr>
              <a:t>Productivity</a:t>
            </a:r>
          </a:p>
          <a:p>
            <a:pPr marL="285750" indent="-285750">
              <a:buFont typeface="Arial" panose="020B0604020202020204" pitchFamily="34" charset="0"/>
              <a:buChar char="•"/>
            </a:pPr>
            <a:r>
              <a:rPr lang="en-AU" sz="900" dirty="0">
                <a:latin typeface="+mj-lt"/>
              </a:rPr>
              <a:t>Regional footprints</a:t>
            </a:r>
          </a:p>
          <a:p>
            <a:pPr marL="285750" indent="-285750">
              <a:buFont typeface="Arial" panose="020B0604020202020204" pitchFamily="34" charset="0"/>
              <a:buChar char="•"/>
            </a:pPr>
            <a:r>
              <a:rPr lang="en-AU" sz="900" dirty="0">
                <a:latin typeface="+mj-lt"/>
              </a:rPr>
              <a:t>Price impacts </a:t>
            </a:r>
          </a:p>
        </p:txBody>
      </p:sp>
      <p:sp>
        <p:nvSpPr>
          <p:cNvPr id="41" name="TextBox 40">
            <a:extLst>
              <a:ext uri="{FF2B5EF4-FFF2-40B4-BE49-F238E27FC236}">
                <a16:creationId xmlns:a16="http://schemas.microsoft.com/office/drawing/2014/main" id="{60170FDD-7338-2C86-E320-FC26F810D3E5}"/>
              </a:ext>
            </a:extLst>
          </p:cNvPr>
          <p:cNvSpPr txBox="1"/>
          <p:nvPr/>
        </p:nvSpPr>
        <p:spPr>
          <a:xfrm>
            <a:off x="8494362" y="3010551"/>
            <a:ext cx="1480051" cy="338554"/>
          </a:xfrm>
          <a:prstGeom prst="rect">
            <a:avLst/>
          </a:prstGeom>
          <a:noFill/>
        </p:spPr>
        <p:txBody>
          <a:bodyPr wrap="square" rtlCol="0">
            <a:spAutoFit/>
          </a:bodyPr>
          <a:lstStyle/>
          <a:p>
            <a:pPr algn="ctr"/>
            <a:r>
              <a:rPr lang="en-AU" sz="1600" b="1" dirty="0">
                <a:latin typeface="+mj-lt"/>
              </a:rPr>
              <a:t>Wider Impacts</a:t>
            </a:r>
          </a:p>
        </p:txBody>
      </p:sp>
      <p:pic>
        <p:nvPicPr>
          <p:cNvPr id="43" name="Graphic 42" descr="Ripple outline">
            <a:extLst>
              <a:ext uri="{FF2B5EF4-FFF2-40B4-BE49-F238E27FC236}">
                <a16:creationId xmlns:a16="http://schemas.microsoft.com/office/drawing/2014/main" id="{52E6EF4B-D9EA-76C6-D4C6-9E068C5B6F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49196" y="3483912"/>
            <a:ext cx="510830" cy="510830"/>
          </a:xfrm>
          <a:prstGeom prst="rect">
            <a:avLst/>
          </a:prstGeom>
        </p:spPr>
      </p:pic>
      <p:cxnSp>
        <p:nvCxnSpPr>
          <p:cNvPr id="6" name="Straight Connector 5">
            <a:extLst>
              <a:ext uri="{FF2B5EF4-FFF2-40B4-BE49-F238E27FC236}">
                <a16:creationId xmlns:a16="http://schemas.microsoft.com/office/drawing/2014/main" id="{181CD4C5-C25B-4311-7B9C-46E94A3D7D90}"/>
              </a:ext>
            </a:extLst>
          </p:cNvPr>
          <p:cNvCxnSpPr>
            <a:cxnSpLocks/>
          </p:cNvCxnSpPr>
          <p:nvPr/>
        </p:nvCxnSpPr>
        <p:spPr>
          <a:xfrm>
            <a:off x="789948" y="5375269"/>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5FE6C69-04AD-88B3-9CB0-962F0CFBCF8B}"/>
              </a:ext>
            </a:extLst>
          </p:cNvPr>
          <p:cNvCxnSpPr>
            <a:cxnSpLocks/>
          </p:cNvCxnSpPr>
          <p:nvPr/>
        </p:nvCxnSpPr>
        <p:spPr>
          <a:xfrm>
            <a:off x="799473" y="6470644"/>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6888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ED5A-5F91-9664-6911-D909F931F0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943A4B-44B0-CC50-3905-F478CE951DC1}"/>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9" name="Group 8">
            <a:extLst>
              <a:ext uri="{FF2B5EF4-FFF2-40B4-BE49-F238E27FC236}">
                <a16:creationId xmlns:a16="http://schemas.microsoft.com/office/drawing/2014/main" id="{C37EB0DC-3E86-079F-5508-3CEB0FF061B5}"/>
              </a:ext>
            </a:extLst>
          </p:cNvPr>
          <p:cNvGrpSpPr>
            <a:grpSpLocks noGrp="1" noUngrp="1" noRot="1" noMove="1" noResize="1"/>
          </p:cNvGrpSpPr>
          <p:nvPr/>
        </p:nvGrpSpPr>
        <p:grpSpPr>
          <a:xfrm>
            <a:off x="328009" y="398172"/>
            <a:ext cx="1801821" cy="1801820"/>
            <a:chOff x="477553" y="398172"/>
            <a:chExt cx="1801821" cy="1801820"/>
          </a:xfrm>
        </p:grpSpPr>
        <p:pic>
          <p:nvPicPr>
            <p:cNvPr id="10" name="Graphic 9">
              <a:extLst>
                <a:ext uri="{FF2B5EF4-FFF2-40B4-BE49-F238E27FC236}">
                  <a16:creationId xmlns:a16="http://schemas.microsoft.com/office/drawing/2014/main" id="{3182B293-5082-BE6D-9AB8-8C83B05E2462}"/>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2" name="TextBox 11">
              <a:extLst>
                <a:ext uri="{FF2B5EF4-FFF2-40B4-BE49-F238E27FC236}">
                  <a16:creationId xmlns:a16="http://schemas.microsoft.com/office/drawing/2014/main" id="{15DBFED4-9BF6-B119-E3D1-703043FEC763}"/>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14" name="TextBox 13">
            <a:extLst>
              <a:ext uri="{FF2B5EF4-FFF2-40B4-BE49-F238E27FC236}">
                <a16:creationId xmlns:a16="http://schemas.microsoft.com/office/drawing/2014/main" id="{0B6DAAC3-F53C-44C8-B70E-169AA2B83B83}"/>
              </a:ext>
            </a:extLst>
          </p:cNvPr>
          <p:cNvSpPr txBox="1"/>
          <p:nvPr/>
        </p:nvSpPr>
        <p:spPr>
          <a:xfrm>
            <a:off x="2880000" y="1050649"/>
            <a:ext cx="6939658" cy="461665"/>
          </a:xfrm>
          <a:prstGeom prst="rect">
            <a:avLst/>
          </a:prstGeom>
          <a:solidFill>
            <a:schemeClr val="bg1"/>
          </a:solidFill>
          <a:ln w="12700">
            <a:solidFill>
              <a:schemeClr val="bg1"/>
            </a:solidFill>
          </a:ln>
        </p:spPr>
        <p:txBody>
          <a:bodyPr wrap="square" lIns="0" tIns="45720" rIns="91440" bIns="45720" rtlCol="0" anchor="t">
            <a:spAutoFit/>
          </a:bodyPr>
          <a:lstStyle/>
          <a:p>
            <a:pPr lvl="0">
              <a:defRPr/>
            </a:pPr>
            <a:r>
              <a:rPr lang="en-AU" sz="2400" b="1" dirty="0">
                <a:latin typeface="+mj-lt"/>
              </a:rPr>
              <a:t>Emission measurement approaches</a:t>
            </a:r>
            <a:endParaRPr lang="en-US" sz="2400" b="1" dirty="0">
              <a:latin typeface="+mj-lt"/>
            </a:endParaRPr>
          </a:p>
        </p:txBody>
      </p:sp>
      <p:sp>
        <p:nvSpPr>
          <p:cNvPr id="15" name="TextBox 14">
            <a:extLst>
              <a:ext uri="{FF2B5EF4-FFF2-40B4-BE49-F238E27FC236}">
                <a16:creationId xmlns:a16="http://schemas.microsoft.com/office/drawing/2014/main" id="{7A50B3BE-F55B-6E8E-398C-0D3B3F0A3DD2}"/>
              </a:ext>
            </a:extLst>
          </p:cNvPr>
          <p:cNvSpPr txBox="1"/>
          <p:nvPr/>
        </p:nvSpPr>
        <p:spPr>
          <a:xfrm>
            <a:off x="316654" y="4349776"/>
            <a:ext cx="1918922" cy="1600438"/>
          </a:xfrm>
          <a:prstGeom prst="rect">
            <a:avLst/>
          </a:prstGeom>
          <a:noFill/>
        </p:spPr>
        <p:txBody>
          <a:bodyPr wrap="square">
            <a:spAutoFit/>
          </a:bodyPr>
          <a:lstStyle/>
          <a:p>
            <a:pPr algn="ctr"/>
            <a:r>
              <a:rPr lang="en-US" sz="1400" b="1" dirty="0">
                <a:latin typeface="+mj-lt"/>
              </a:rPr>
              <a:t>There are different ways to measure emissions. </a:t>
            </a:r>
            <a:r>
              <a:rPr lang="en-US" sz="1400" dirty="0">
                <a:latin typeface="+mj-lt"/>
              </a:rPr>
              <a:t>The different measurement approaches meet different information needs.</a:t>
            </a:r>
          </a:p>
        </p:txBody>
      </p:sp>
      <p:cxnSp>
        <p:nvCxnSpPr>
          <p:cNvPr id="17" name="Straight Connector 16">
            <a:extLst>
              <a:ext uri="{FF2B5EF4-FFF2-40B4-BE49-F238E27FC236}">
                <a16:creationId xmlns:a16="http://schemas.microsoft.com/office/drawing/2014/main" id="{A751E692-07F3-BF74-CF17-94DCCE2E00C3}"/>
              </a:ext>
            </a:extLst>
          </p:cNvPr>
          <p:cNvCxnSpPr>
            <a:cxnSpLocks/>
          </p:cNvCxnSpPr>
          <p:nvPr/>
        </p:nvCxnSpPr>
        <p:spPr>
          <a:xfrm>
            <a:off x="946506" y="418214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2BD0EEA-9124-4FDB-C0B4-07776F6DC08B}"/>
              </a:ext>
            </a:extLst>
          </p:cNvPr>
          <p:cNvCxnSpPr>
            <a:cxnSpLocks/>
          </p:cNvCxnSpPr>
          <p:nvPr/>
        </p:nvCxnSpPr>
        <p:spPr>
          <a:xfrm>
            <a:off x="946506" y="6087028"/>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406F3001-6A18-1CAC-3B01-320CCF0DD862}"/>
              </a:ext>
            </a:extLst>
          </p:cNvPr>
          <p:cNvSpPr/>
          <p:nvPr/>
        </p:nvSpPr>
        <p:spPr>
          <a:xfrm flipH="1" flipV="1">
            <a:off x="432662" y="4014504"/>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sp>
        <p:nvSpPr>
          <p:cNvPr id="5" name="Slide Number Placeholder 4">
            <a:extLst>
              <a:ext uri="{FF2B5EF4-FFF2-40B4-BE49-F238E27FC236}">
                <a16:creationId xmlns:a16="http://schemas.microsoft.com/office/drawing/2014/main" id="{640F641D-AD5D-A171-6E4C-85E49963F17F}"/>
              </a:ext>
            </a:extLst>
          </p:cNvPr>
          <p:cNvSpPr>
            <a:spLocks noGrp="1"/>
          </p:cNvSpPr>
          <p:nvPr>
            <p:ph type="sldNum" sz="quarter" idx="12"/>
          </p:nvPr>
        </p:nvSpPr>
        <p:spPr/>
        <p:txBody>
          <a:bodyPr/>
          <a:lstStyle/>
          <a:p>
            <a:fld id="{EC9EE9FD-178F-43FD-BA99-B0AF5E5C5A5F}" type="slidenum">
              <a:rPr lang="en-AU" smtClean="0"/>
              <a:t>13</a:t>
            </a:fld>
            <a:endParaRPr lang="en-AU"/>
          </a:p>
        </p:txBody>
      </p:sp>
      <p:sp>
        <p:nvSpPr>
          <p:cNvPr id="3" name="Rectangle: Rounded Corners 2">
            <a:extLst>
              <a:ext uri="{FF2B5EF4-FFF2-40B4-BE49-F238E27FC236}">
                <a16:creationId xmlns:a16="http://schemas.microsoft.com/office/drawing/2014/main" id="{A477CB46-1195-9F83-664E-F0E4CA7E71E6}"/>
              </a:ext>
            </a:extLst>
          </p:cNvPr>
          <p:cNvSpPr/>
          <p:nvPr/>
        </p:nvSpPr>
        <p:spPr>
          <a:xfrm>
            <a:off x="7203180" y="1614070"/>
            <a:ext cx="1752600" cy="100012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Approaches to measuring GHG emissions</a:t>
            </a:r>
          </a:p>
        </p:txBody>
      </p:sp>
      <p:sp>
        <p:nvSpPr>
          <p:cNvPr id="25" name="Rectangle: Rounded Corners 24">
            <a:extLst>
              <a:ext uri="{FF2B5EF4-FFF2-40B4-BE49-F238E27FC236}">
                <a16:creationId xmlns:a16="http://schemas.microsoft.com/office/drawing/2014/main" id="{7B1F48A3-1F62-A489-25BD-F8C921498C98}"/>
              </a:ext>
            </a:extLst>
          </p:cNvPr>
          <p:cNvSpPr/>
          <p:nvPr/>
        </p:nvSpPr>
        <p:spPr>
          <a:xfrm>
            <a:off x="6056673" y="3173868"/>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Production basis</a:t>
            </a:r>
          </a:p>
        </p:txBody>
      </p:sp>
      <p:sp>
        <p:nvSpPr>
          <p:cNvPr id="27" name="Rectangle: Rounded Corners 26">
            <a:extLst>
              <a:ext uri="{FF2B5EF4-FFF2-40B4-BE49-F238E27FC236}">
                <a16:creationId xmlns:a16="http://schemas.microsoft.com/office/drawing/2014/main" id="{73A4D832-5331-ECBF-07A4-99051D141A00}"/>
              </a:ext>
            </a:extLst>
          </p:cNvPr>
          <p:cNvSpPr/>
          <p:nvPr/>
        </p:nvSpPr>
        <p:spPr>
          <a:xfrm>
            <a:off x="8666523" y="3173868"/>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Domestic final demand basis</a:t>
            </a:r>
          </a:p>
        </p:txBody>
      </p:sp>
      <p:grpSp>
        <p:nvGrpSpPr>
          <p:cNvPr id="38" name="Group 37">
            <a:extLst>
              <a:ext uri="{FF2B5EF4-FFF2-40B4-BE49-F238E27FC236}">
                <a16:creationId xmlns:a16="http://schemas.microsoft.com/office/drawing/2014/main" id="{45292656-DFC8-8B11-E15F-42B62388565C}"/>
              </a:ext>
            </a:extLst>
          </p:cNvPr>
          <p:cNvGrpSpPr/>
          <p:nvPr/>
        </p:nvGrpSpPr>
        <p:grpSpPr>
          <a:xfrm>
            <a:off x="6774555" y="2614195"/>
            <a:ext cx="2609850" cy="559673"/>
            <a:chOff x="6774555" y="2614195"/>
            <a:chExt cx="2609850" cy="559673"/>
          </a:xfrm>
        </p:grpSpPr>
        <p:cxnSp>
          <p:nvCxnSpPr>
            <p:cNvPr id="22" name="Straight Connector 21">
              <a:extLst>
                <a:ext uri="{FF2B5EF4-FFF2-40B4-BE49-F238E27FC236}">
                  <a16:creationId xmlns:a16="http://schemas.microsoft.com/office/drawing/2014/main" id="{0F7F2338-153C-4D31-26BD-1830765C2AE8}"/>
                </a:ext>
              </a:extLst>
            </p:cNvPr>
            <p:cNvCxnSpPr>
              <a:cxnSpLocks/>
              <a:stCxn id="3" idx="2"/>
            </p:cNvCxnSpPr>
            <p:nvPr/>
          </p:nvCxnSpPr>
          <p:spPr>
            <a:xfrm>
              <a:off x="8079480" y="2614195"/>
              <a:ext cx="0" cy="270311"/>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D823622-0196-9FF3-CBF0-7CB13839DB4B}"/>
                </a:ext>
              </a:extLst>
            </p:cNvPr>
            <p:cNvCxnSpPr/>
            <p:nvPr/>
          </p:nvCxnSpPr>
          <p:spPr>
            <a:xfrm>
              <a:off x="6774555" y="2894031"/>
              <a:ext cx="2609850" cy="0"/>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A673724-B36E-2B4B-4B26-5DC5446A0D69}"/>
                </a:ext>
              </a:extLst>
            </p:cNvPr>
            <p:cNvCxnSpPr/>
            <p:nvPr/>
          </p:nvCxnSpPr>
          <p:spPr>
            <a:xfrm>
              <a:off x="6774555" y="2894031"/>
              <a:ext cx="0" cy="270311"/>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3022D49-6474-2227-AF7E-74A3A30C6644}"/>
                </a:ext>
              </a:extLst>
            </p:cNvPr>
            <p:cNvCxnSpPr>
              <a:cxnSpLocks/>
              <a:endCxn id="27" idx="0"/>
            </p:cNvCxnSpPr>
            <p:nvPr/>
          </p:nvCxnSpPr>
          <p:spPr>
            <a:xfrm>
              <a:off x="9384405" y="2884506"/>
              <a:ext cx="0" cy="289362"/>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grpSp>
      <p:sp>
        <p:nvSpPr>
          <p:cNvPr id="32" name="Rectangle: Rounded Corners 31">
            <a:extLst>
              <a:ext uri="{FF2B5EF4-FFF2-40B4-BE49-F238E27FC236}">
                <a16:creationId xmlns:a16="http://schemas.microsoft.com/office/drawing/2014/main" id="{EDD0FD63-B64C-AE31-35EE-46365053049E}"/>
              </a:ext>
            </a:extLst>
          </p:cNvPr>
          <p:cNvSpPr/>
          <p:nvPr/>
        </p:nvSpPr>
        <p:spPr>
          <a:xfrm>
            <a:off x="5217205" y="4240208"/>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Territory principle</a:t>
            </a:r>
          </a:p>
        </p:txBody>
      </p:sp>
      <p:sp>
        <p:nvSpPr>
          <p:cNvPr id="33" name="Rectangle: Rounded Corners 32">
            <a:extLst>
              <a:ext uri="{FF2B5EF4-FFF2-40B4-BE49-F238E27FC236}">
                <a16:creationId xmlns:a16="http://schemas.microsoft.com/office/drawing/2014/main" id="{B263FB1A-8D9F-7F58-7810-0AC8BE4FDFDC}"/>
              </a:ext>
            </a:extLst>
          </p:cNvPr>
          <p:cNvSpPr/>
          <p:nvPr/>
        </p:nvSpPr>
        <p:spPr>
          <a:xfrm>
            <a:off x="6890165" y="4240208"/>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Residence principle</a:t>
            </a:r>
          </a:p>
        </p:txBody>
      </p:sp>
      <p:sp>
        <p:nvSpPr>
          <p:cNvPr id="34" name="Rectangle: Rounded Corners 33">
            <a:extLst>
              <a:ext uri="{FF2B5EF4-FFF2-40B4-BE49-F238E27FC236}">
                <a16:creationId xmlns:a16="http://schemas.microsoft.com/office/drawing/2014/main" id="{FCD42D75-88B2-CF13-31D1-B7E575285A1B}"/>
              </a:ext>
            </a:extLst>
          </p:cNvPr>
          <p:cNvSpPr/>
          <p:nvPr/>
        </p:nvSpPr>
        <p:spPr>
          <a:xfrm>
            <a:off x="8669481" y="4240208"/>
            <a:ext cx="1443479"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Residence principle</a:t>
            </a:r>
          </a:p>
        </p:txBody>
      </p:sp>
      <p:sp>
        <p:nvSpPr>
          <p:cNvPr id="35" name="Rectangle: Rounded Corners 34">
            <a:extLst>
              <a:ext uri="{FF2B5EF4-FFF2-40B4-BE49-F238E27FC236}">
                <a16:creationId xmlns:a16="http://schemas.microsoft.com/office/drawing/2014/main" id="{66E3CFFD-9890-004D-9627-8B6CCA2A7B0E}"/>
              </a:ext>
            </a:extLst>
          </p:cNvPr>
          <p:cNvSpPr/>
          <p:nvPr/>
        </p:nvSpPr>
        <p:spPr>
          <a:xfrm>
            <a:off x="5209140" y="5288540"/>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GHG inventory</a:t>
            </a:r>
          </a:p>
        </p:txBody>
      </p:sp>
      <p:sp>
        <p:nvSpPr>
          <p:cNvPr id="36" name="Rectangle: Rounded Corners 35">
            <a:extLst>
              <a:ext uri="{FF2B5EF4-FFF2-40B4-BE49-F238E27FC236}">
                <a16:creationId xmlns:a16="http://schemas.microsoft.com/office/drawing/2014/main" id="{A89D004A-B7A3-13ED-25B1-A92A5625FEA6}"/>
              </a:ext>
            </a:extLst>
          </p:cNvPr>
          <p:cNvSpPr/>
          <p:nvPr/>
        </p:nvSpPr>
        <p:spPr>
          <a:xfrm>
            <a:off x="6890165" y="5288539"/>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Air Emission Accounts</a:t>
            </a:r>
          </a:p>
        </p:txBody>
      </p:sp>
      <p:sp>
        <p:nvSpPr>
          <p:cNvPr id="37" name="Rectangle: Rounded Corners 36">
            <a:extLst>
              <a:ext uri="{FF2B5EF4-FFF2-40B4-BE49-F238E27FC236}">
                <a16:creationId xmlns:a16="http://schemas.microsoft.com/office/drawing/2014/main" id="{BD2242AC-43AA-DF93-A41D-DF2F9326F815}"/>
              </a:ext>
            </a:extLst>
          </p:cNvPr>
          <p:cNvSpPr/>
          <p:nvPr/>
        </p:nvSpPr>
        <p:spPr>
          <a:xfrm>
            <a:off x="8677196" y="5290010"/>
            <a:ext cx="1435764" cy="818485"/>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mj-lt"/>
              </a:rPr>
              <a:t>Demand-based emissions (footprint)</a:t>
            </a:r>
          </a:p>
        </p:txBody>
      </p:sp>
      <p:grpSp>
        <p:nvGrpSpPr>
          <p:cNvPr id="47" name="Group 46">
            <a:extLst>
              <a:ext uri="{FF2B5EF4-FFF2-40B4-BE49-F238E27FC236}">
                <a16:creationId xmlns:a16="http://schemas.microsoft.com/office/drawing/2014/main" id="{884164FC-76D3-60D0-C0C8-AF01A96B9CD2}"/>
              </a:ext>
            </a:extLst>
          </p:cNvPr>
          <p:cNvGrpSpPr/>
          <p:nvPr/>
        </p:nvGrpSpPr>
        <p:grpSpPr>
          <a:xfrm>
            <a:off x="6056673" y="3981125"/>
            <a:ext cx="1414442" cy="270311"/>
            <a:chOff x="6774555" y="2614195"/>
            <a:chExt cx="2609850" cy="559673"/>
          </a:xfrm>
          <a:solidFill>
            <a:srgbClr val="E8F7FE"/>
          </a:solidFill>
        </p:grpSpPr>
        <p:cxnSp>
          <p:nvCxnSpPr>
            <p:cNvPr id="48" name="Straight Connector 47">
              <a:extLst>
                <a:ext uri="{FF2B5EF4-FFF2-40B4-BE49-F238E27FC236}">
                  <a16:creationId xmlns:a16="http://schemas.microsoft.com/office/drawing/2014/main" id="{C1E0C413-C644-6DAF-5F90-03DD42094049}"/>
                </a:ext>
              </a:extLst>
            </p:cNvPr>
            <p:cNvCxnSpPr>
              <a:cxnSpLocks/>
            </p:cNvCxnSpPr>
            <p:nvPr/>
          </p:nvCxnSpPr>
          <p:spPr>
            <a:xfrm>
              <a:off x="8079480" y="2614195"/>
              <a:ext cx="0" cy="270311"/>
            </a:xfrm>
            <a:prstGeom prst="line">
              <a:avLst/>
            </a:prstGeom>
            <a:grpFill/>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B84606D-E61A-2F83-49B3-603AF91431CF}"/>
                </a:ext>
              </a:extLst>
            </p:cNvPr>
            <p:cNvCxnSpPr/>
            <p:nvPr/>
          </p:nvCxnSpPr>
          <p:spPr>
            <a:xfrm>
              <a:off x="6774555" y="2894031"/>
              <a:ext cx="2609850" cy="0"/>
            </a:xfrm>
            <a:prstGeom prst="line">
              <a:avLst/>
            </a:prstGeom>
            <a:grpFill/>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9688C9E9-5347-4441-DBFE-23DAC6EACDE1}"/>
                </a:ext>
              </a:extLst>
            </p:cNvPr>
            <p:cNvCxnSpPr/>
            <p:nvPr/>
          </p:nvCxnSpPr>
          <p:spPr>
            <a:xfrm>
              <a:off x="6774555" y="2894031"/>
              <a:ext cx="0" cy="270311"/>
            </a:xfrm>
            <a:prstGeom prst="line">
              <a:avLst/>
            </a:prstGeom>
            <a:grpFill/>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6907984-A82C-923F-0224-ECC372D780C3}"/>
                </a:ext>
              </a:extLst>
            </p:cNvPr>
            <p:cNvCxnSpPr>
              <a:cxnSpLocks/>
            </p:cNvCxnSpPr>
            <p:nvPr/>
          </p:nvCxnSpPr>
          <p:spPr>
            <a:xfrm>
              <a:off x="9384405" y="2884506"/>
              <a:ext cx="0" cy="289362"/>
            </a:xfrm>
            <a:prstGeom prst="line">
              <a:avLst/>
            </a:prstGeom>
            <a:grpFill/>
            <a:ln>
              <a:solidFill>
                <a:srgbClr val="4E93D7"/>
              </a:solidFill>
            </a:ln>
          </p:spPr>
          <p:style>
            <a:lnRef idx="2">
              <a:schemeClr val="accent1"/>
            </a:lnRef>
            <a:fillRef idx="0">
              <a:schemeClr val="accent1"/>
            </a:fillRef>
            <a:effectRef idx="1">
              <a:schemeClr val="accent1"/>
            </a:effectRef>
            <a:fontRef idx="minor">
              <a:schemeClr val="tx1"/>
            </a:fontRef>
          </p:style>
        </p:cxnSp>
      </p:grpSp>
      <p:cxnSp>
        <p:nvCxnSpPr>
          <p:cNvPr id="55" name="Straight Connector 54">
            <a:extLst>
              <a:ext uri="{FF2B5EF4-FFF2-40B4-BE49-F238E27FC236}">
                <a16:creationId xmlns:a16="http://schemas.microsoft.com/office/drawing/2014/main" id="{A42FFD24-DD23-B1F5-87E3-255760E72E9D}"/>
              </a:ext>
            </a:extLst>
          </p:cNvPr>
          <p:cNvCxnSpPr/>
          <p:nvPr/>
        </p:nvCxnSpPr>
        <p:spPr>
          <a:xfrm>
            <a:off x="6096000" y="5058693"/>
            <a:ext cx="0" cy="229846"/>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6FC7B2D-2AB7-F690-367E-2543292CDB96}"/>
              </a:ext>
            </a:extLst>
          </p:cNvPr>
          <p:cNvCxnSpPr/>
          <p:nvPr/>
        </p:nvCxnSpPr>
        <p:spPr>
          <a:xfrm>
            <a:off x="7494041" y="5058693"/>
            <a:ext cx="0" cy="229846"/>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8C2698C-82AF-7A36-5E3E-EA5B9B59A7DD}"/>
              </a:ext>
            </a:extLst>
          </p:cNvPr>
          <p:cNvCxnSpPr/>
          <p:nvPr/>
        </p:nvCxnSpPr>
        <p:spPr>
          <a:xfrm>
            <a:off x="9404827" y="5058693"/>
            <a:ext cx="0" cy="229846"/>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6DFF11A-B5D2-2291-168F-D971EF9DD2C4}"/>
              </a:ext>
            </a:extLst>
          </p:cNvPr>
          <p:cNvCxnSpPr>
            <a:cxnSpLocks/>
            <a:endCxn id="34" idx="0"/>
          </p:cNvCxnSpPr>
          <p:nvPr/>
        </p:nvCxnSpPr>
        <p:spPr>
          <a:xfrm>
            <a:off x="9390736" y="3981125"/>
            <a:ext cx="485" cy="259083"/>
          </a:xfrm>
          <a:prstGeom prst="line">
            <a:avLst/>
          </a:prstGeom>
          <a:ln>
            <a:solidFill>
              <a:srgbClr val="4E93D7"/>
            </a:solidFill>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1590938B-D8C2-54DF-CF70-06EE536DF7EB}"/>
              </a:ext>
            </a:extLst>
          </p:cNvPr>
          <p:cNvSpPr txBox="1"/>
          <p:nvPr/>
        </p:nvSpPr>
        <p:spPr>
          <a:xfrm>
            <a:off x="3093135" y="6289360"/>
            <a:ext cx="7845798" cy="261610"/>
          </a:xfrm>
          <a:prstGeom prst="rect">
            <a:avLst/>
          </a:prstGeom>
          <a:noFill/>
        </p:spPr>
        <p:txBody>
          <a:bodyPr wrap="square" rtlCol="0">
            <a:spAutoFit/>
          </a:bodyPr>
          <a:lstStyle/>
          <a:p>
            <a:r>
              <a:rPr lang="en-AU" sz="1100" dirty="0"/>
              <a:t>Source: OECD, </a:t>
            </a:r>
            <a:r>
              <a:rPr lang="en-AU" sz="1100" i="1" dirty="0">
                <a:hlinkClick r:id="rId5"/>
              </a:rPr>
              <a:t>Greenhouse Gas Emissions data: Concepts and Data Availability</a:t>
            </a:r>
            <a:r>
              <a:rPr lang="en-AU" sz="1100" dirty="0"/>
              <a:t>. Adapted from (Statistics New Zealand, 2020</a:t>
            </a:r>
            <a:r>
              <a:rPr lang="en-AU" sz="700" dirty="0"/>
              <a:t>[4]</a:t>
            </a:r>
            <a:r>
              <a:rPr lang="en-AU" sz="1100" dirty="0"/>
              <a:t>)</a:t>
            </a:r>
          </a:p>
        </p:txBody>
      </p:sp>
    </p:spTree>
    <p:extLst>
      <p:ext uri="{BB962C8B-B14F-4D97-AF65-F5344CB8AC3E}">
        <p14:creationId xmlns:p14="http://schemas.microsoft.com/office/powerpoint/2010/main" val="4123568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9BE96-FC0D-94A6-7E3E-512C1E6B578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85B045-3144-C66F-8A5C-7A9DD62C62E9}"/>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EAB7F03-1597-0690-0055-498FE289D810}"/>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Emission measurement approaches - pathway</a:t>
            </a:r>
            <a:endParaRPr lang="en-US" sz="2400" b="1" dirty="0">
              <a:latin typeface="+mj-lt"/>
            </a:endParaRPr>
          </a:p>
        </p:txBody>
      </p:sp>
      <p:grpSp>
        <p:nvGrpSpPr>
          <p:cNvPr id="4" name="Group 3">
            <a:extLst>
              <a:ext uri="{FF2B5EF4-FFF2-40B4-BE49-F238E27FC236}">
                <a16:creationId xmlns:a16="http://schemas.microsoft.com/office/drawing/2014/main" id="{1BDAAC90-237C-CCE3-AF6B-6B2BD80979B4}"/>
              </a:ext>
            </a:extLst>
          </p:cNvPr>
          <p:cNvGrpSpPr>
            <a:grpSpLocks noGrp="1" noUngrp="1" noRot="1" noMove="1" noResize="1"/>
          </p:cNvGrpSpPr>
          <p:nvPr/>
        </p:nvGrpSpPr>
        <p:grpSpPr>
          <a:xfrm>
            <a:off x="328009" y="398172"/>
            <a:ext cx="1801821" cy="1801820"/>
            <a:chOff x="477553" y="398172"/>
            <a:chExt cx="1801821" cy="1801820"/>
          </a:xfrm>
        </p:grpSpPr>
        <p:pic>
          <p:nvPicPr>
            <p:cNvPr id="8" name="Graphic 7">
              <a:extLst>
                <a:ext uri="{FF2B5EF4-FFF2-40B4-BE49-F238E27FC236}">
                  <a16:creationId xmlns:a16="http://schemas.microsoft.com/office/drawing/2014/main" id="{BB601327-AAEA-249A-AFD9-52C63337BC4B}"/>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9" name="TextBox 8">
              <a:extLst>
                <a:ext uri="{FF2B5EF4-FFF2-40B4-BE49-F238E27FC236}">
                  <a16:creationId xmlns:a16="http://schemas.microsoft.com/office/drawing/2014/main" id="{57DC75E3-876D-3C65-16C1-BE393091F980}"/>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2" name="Slide Number Placeholder 1">
            <a:extLst>
              <a:ext uri="{FF2B5EF4-FFF2-40B4-BE49-F238E27FC236}">
                <a16:creationId xmlns:a16="http://schemas.microsoft.com/office/drawing/2014/main" id="{19163799-8E01-4C72-4F30-A1EFD918A1DC}"/>
              </a:ext>
            </a:extLst>
          </p:cNvPr>
          <p:cNvSpPr>
            <a:spLocks noGrp="1"/>
          </p:cNvSpPr>
          <p:nvPr>
            <p:ph type="sldNum" sz="quarter" idx="12"/>
          </p:nvPr>
        </p:nvSpPr>
        <p:spPr/>
        <p:txBody>
          <a:bodyPr/>
          <a:lstStyle/>
          <a:p>
            <a:fld id="{EC9EE9FD-178F-43FD-BA99-B0AF5E5C5A5F}" type="slidenum">
              <a:rPr lang="en-AU" smtClean="0"/>
              <a:t>14</a:t>
            </a:fld>
            <a:endParaRPr lang="en-AU"/>
          </a:p>
        </p:txBody>
      </p:sp>
      <p:sp>
        <p:nvSpPr>
          <p:cNvPr id="12" name="TextBox 11">
            <a:extLst>
              <a:ext uri="{FF2B5EF4-FFF2-40B4-BE49-F238E27FC236}">
                <a16:creationId xmlns:a16="http://schemas.microsoft.com/office/drawing/2014/main" id="{C91A0E0A-1697-0B59-44D8-318EDC5D7552}"/>
              </a:ext>
            </a:extLst>
          </p:cNvPr>
          <p:cNvSpPr txBox="1"/>
          <p:nvPr/>
        </p:nvSpPr>
        <p:spPr>
          <a:xfrm>
            <a:off x="2590800" y="6300216"/>
            <a:ext cx="8692895" cy="369332"/>
          </a:xfrm>
          <a:prstGeom prst="rect">
            <a:avLst/>
          </a:prstGeom>
          <a:noFill/>
        </p:spPr>
        <p:txBody>
          <a:bodyPr wrap="square" rtlCol="0">
            <a:spAutoFit/>
          </a:bodyPr>
          <a:lstStyle/>
          <a:p>
            <a:r>
              <a:rPr lang="en-AU" sz="900" dirty="0"/>
              <a:t>*The IMF has an Air Emission Accounts Tool to convert IPCC inventory emissions to ISIC sections. It is a Python-based tool that works with Excel inputs. Please contact the IMF to discuss access to the tool. </a:t>
            </a:r>
          </a:p>
        </p:txBody>
      </p:sp>
      <p:sp>
        <p:nvSpPr>
          <p:cNvPr id="3" name="Rectangle: Rounded Corners 2">
            <a:extLst>
              <a:ext uri="{FF2B5EF4-FFF2-40B4-BE49-F238E27FC236}">
                <a16:creationId xmlns:a16="http://schemas.microsoft.com/office/drawing/2014/main" id="{FC11BA9B-99E9-2F85-4D69-8EC72C83A3AF}"/>
              </a:ext>
            </a:extLst>
          </p:cNvPr>
          <p:cNvSpPr/>
          <p:nvPr/>
        </p:nvSpPr>
        <p:spPr>
          <a:xfrm>
            <a:off x="2567593" y="1962151"/>
            <a:ext cx="1413856" cy="762000"/>
          </a:xfrm>
          <a:prstGeom prst="roundRect">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mj-lt"/>
              </a:rPr>
              <a:t>Inventories</a:t>
            </a:r>
          </a:p>
          <a:p>
            <a:pPr algn="ctr"/>
            <a:endParaRPr lang="en-AU" sz="1400" dirty="0"/>
          </a:p>
        </p:txBody>
      </p:sp>
      <p:sp>
        <p:nvSpPr>
          <p:cNvPr id="10" name="Rectangle: Rounded Corners 9">
            <a:extLst>
              <a:ext uri="{FF2B5EF4-FFF2-40B4-BE49-F238E27FC236}">
                <a16:creationId xmlns:a16="http://schemas.microsoft.com/office/drawing/2014/main" id="{1AC87AC6-7ED9-10C4-E7C1-2D5B743FD231}"/>
              </a:ext>
            </a:extLst>
          </p:cNvPr>
          <p:cNvSpPr/>
          <p:nvPr/>
        </p:nvSpPr>
        <p:spPr>
          <a:xfrm>
            <a:off x="2830844" y="2485742"/>
            <a:ext cx="1575074" cy="3762547"/>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lvl="0" indent="-108000">
              <a:buFont typeface="Arial" panose="020B0604020202020204" pitchFamily="34" charset="0"/>
              <a:buChar char="•"/>
            </a:pPr>
            <a:r>
              <a:rPr lang="en-AU" sz="1100" dirty="0">
                <a:solidFill>
                  <a:schemeClr val="tx1"/>
                </a:solidFill>
                <a:latin typeface="+mj-lt"/>
              </a:rPr>
              <a:t>UNFCCC </a:t>
            </a:r>
          </a:p>
          <a:p>
            <a:pPr marL="108000" lvl="0" indent="-108000">
              <a:buFont typeface="Arial" panose="020B0604020202020204" pitchFamily="34" charset="0"/>
              <a:buChar char="•"/>
            </a:pPr>
            <a:r>
              <a:rPr lang="en-AU" sz="1100" dirty="0">
                <a:solidFill>
                  <a:schemeClr val="tx1"/>
                </a:solidFill>
                <a:latin typeface="+mj-lt"/>
              </a:rPr>
              <a:t>Required under the Paris Agreement according to the IPCC 2006 Guidelines</a:t>
            </a:r>
          </a:p>
          <a:p>
            <a:pPr marL="108000" lvl="0" indent="-108000">
              <a:buFont typeface="Arial" panose="020B0604020202020204" pitchFamily="34" charset="0"/>
              <a:buChar char="•"/>
            </a:pPr>
            <a:r>
              <a:rPr lang="en-AU" sz="1100" dirty="0">
                <a:solidFill>
                  <a:schemeClr val="tx1"/>
                </a:solidFill>
                <a:latin typeface="+mj-lt"/>
              </a:rPr>
              <a:t>Users: Gov, analysts,  business, </a:t>
            </a:r>
          </a:p>
          <a:p>
            <a:pPr marL="108000" lvl="0" indent="-108000">
              <a:buFont typeface="Arial" panose="020B0604020202020204" pitchFamily="34" charset="0"/>
              <a:buChar char="•"/>
            </a:pPr>
            <a:r>
              <a:rPr lang="en-AU" sz="1100" dirty="0">
                <a:solidFill>
                  <a:schemeClr val="tx1"/>
                </a:solidFill>
                <a:latin typeface="+mj-lt"/>
              </a:rPr>
              <a:t>Support mitigation policies and emission reduction targets </a:t>
            </a:r>
          </a:p>
          <a:p>
            <a:pPr marL="108000" lvl="0" indent="-108000">
              <a:buFont typeface="Arial" panose="020B0604020202020204" pitchFamily="34" charset="0"/>
              <a:buChar char="•"/>
            </a:pPr>
            <a:r>
              <a:rPr lang="en-AU" sz="1100" dirty="0">
                <a:solidFill>
                  <a:schemeClr val="tx1"/>
                </a:solidFill>
                <a:latin typeface="+mj-lt"/>
              </a:rPr>
              <a:t>Territory principle</a:t>
            </a:r>
          </a:p>
          <a:p>
            <a:pPr marL="108000" lvl="0" indent="-108000">
              <a:buFont typeface="Arial" panose="020B0604020202020204" pitchFamily="34" charset="0"/>
              <a:buChar char="•"/>
            </a:pPr>
            <a:r>
              <a:rPr lang="en-AU" sz="1100" dirty="0">
                <a:solidFill>
                  <a:schemeClr val="tx1"/>
                </a:solidFill>
                <a:latin typeface="+mj-lt"/>
              </a:rPr>
              <a:t>Usually  compiled by Environment departments.</a:t>
            </a:r>
          </a:p>
          <a:p>
            <a:pPr marL="108000" lvl="0" indent="-108000">
              <a:buFont typeface="Arial" panose="020B0604020202020204" pitchFamily="34" charset="0"/>
              <a:buChar char="•"/>
            </a:pPr>
            <a:endParaRPr lang="en-AU" sz="1100" dirty="0">
              <a:solidFill>
                <a:schemeClr val="tx1"/>
              </a:solidFill>
              <a:latin typeface="+mj-lt"/>
            </a:endParaRPr>
          </a:p>
          <a:p>
            <a:pPr marL="108000" lvl="0" indent="-108000">
              <a:buFont typeface="Arial" panose="020B0604020202020204" pitchFamily="34" charset="0"/>
              <a:buChar char="•"/>
            </a:pPr>
            <a:endParaRPr lang="en-AU" sz="1100" dirty="0">
              <a:solidFill>
                <a:schemeClr val="tx1"/>
              </a:solidFill>
              <a:latin typeface="+mj-lt"/>
            </a:endParaRPr>
          </a:p>
          <a:p>
            <a:pPr marL="108000" lvl="0" indent="-108000">
              <a:buFont typeface="Arial" panose="020B0604020202020204" pitchFamily="34" charset="0"/>
              <a:buChar char="•"/>
            </a:pPr>
            <a:endParaRPr lang="en-AU" sz="1100" dirty="0">
              <a:solidFill>
                <a:schemeClr val="tx1"/>
              </a:solidFill>
              <a:latin typeface="+mj-lt"/>
            </a:endParaRPr>
          </a:p>
          <a:p>
            <a:pPr marL="108000" lvl="0" indent="-108000">
              <a:buFont typeface="Arial" panose="020B0604020202020204" pitchFamily="34" charset="0"/>
              <a:buChar char="•"/>
            </a:pPr>
            <a:endParaRPr lang="en-AU" sz="1100" dirty="0">
              <a:solidFill>
                <a:schemeClr val="tx1"/>
              </a:solidFill>
              <a:latin typeface="+mj-lt"/>
            </a:endParaRPr>
          </a:p>
          <a:p>
            <a:pPr marL="108000" lvl="0" indent="-108000">
              <a:buFont typeface="Arial" panose="020B0604020202020204" pitchFamily="34" charset="0"/>
              <a:buChar char="•"/>
            </a:pPr>
            <a:endParaRPr lang="en-AU" sz="1050" dirty="0">
              <a:solidFill>
                <a:schemeClr val="tx1"/>
              </a:solidFill>
              <a:latin typeface="+mj-lt"/>
            </a:endParaRPr>
          </a:p>
        </p:txBody>
      </p:sp>
      <p:sp>
        <p:nvSpPr>
          <p:cNvPr id="27" name="Rectangle: Rounded Corners 26">
            <a:extLst>
              <a:ext uri="{FF2B5EF4-FFF2-40B4-BE49-F238E27FC236}">
                <a16:creationId xmlns:a16="http://schemas.microsoft.com/office/drawing/2014/main" id="{3684525C-6242-B4ED-284B-15344AFA5B2E}"/>
              </a:ext>
            </a:extLst>
          </p:cNvPr>
          <p:cNvSpPr/>
          <p:nvPr/>
        </p:nvSpPr>
        <p:spPr>
          <a:xfrm>
            <a:off x="4424967" y="1962151"/>
            <a:ext cx="1413857" cy="762000"/>
          </a:xfrm>
          <a:prstGeom prst="roundRect">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mj-lt"/>
              </a:rPr>
              <a:t>Air Emission Accounts </a:t>
            </a:r>
          </a:p>
          <a:p>
            <a:endParaRPr lang="en-AU" sz="1200" b="1" dirty="0">
              <a:solidFill>
                <a:schemeClr val="tx1"/>
              </a:solidFill>
              <a:latin typeface="+mj-lt"/>
            </a:endParaRPr>
          </a:p>
        </p:txBody>
      </p:sp>
      <p:sp>
        <p:nvSpPr>
          <p:cNvPr id="28" name="Rectangle: Rounded Corners 27">
            <a:extLst>
              <a:ext uri="{FF2B5EF4-FFF2-40B4-BE49-F238E27FC236}">
                <a16:creationId xmlns:a16="http://schemas.microsoft.com/office/drawing/2014/main" id="{659C524E-5FA1-5823-887E-29B792B1602D}"/>
              </a:ext>
            </a:extLst>
          </p:cNvPr>
          <p:cNvSpPr/>
          <p:nvPr/>
        </p:nvSpPr>
        <p:spPr>
          <a:xfrm>
            <a:off x="4688220" y="2485742"/>
            <a:ext cx="1575074" cy="3762547"/>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lvl="0" indent="-108000">
              <a:buFont typeface="Arial" panose="020B0604020202020204" pitchFamily="34" charset="0"/>
              <a:buChar char="•"/>
            </a:pPr>
            <a:r>
              <a:rPr lang="en-AU" sz="1100" dirty="0">
                <a:solidFill>
                  <a:schemeClr val="tx1"/>
                </a:solidFill>
                <a:latin typeface="+mj-lt"/>
              </a:rPr>
              <a:t>SEEA</a:t>
            </a:r>
          </a:p>
          <a:p>
            <a:pPr marL="108000" lvl="0" indent="-108000">
              <a:buFont typeface="Arial" panose="020B0604020202020204" pitchFamily="34" charset="0"/>
              <a:buChar char="•"/>
            </a:pPr>
            <a:r>
              <a:rPr lang="en-AU" sz="1100" dirty="0">
                <a:solidFill>
                  <a:schemeClr val="tx1"/>
                </a:solidFill>
                <a:latin typeface="+mj-lt"/>
              </a:rPr>
              <a:t>Required under the IMF Data Gap Initiative – Phase 3*</a:t>
            </a:r>
          </a:p>
          <a:p>
            <a:pPr marL="108000" lvl="0" indent="-108000">
              <a:buFont typeface="Arial" panose="020B0604020202020204" pitchFamily="34" charset="0"/>
              <a:buChar char="•"/>
            </a:pPr>
            <a:r>
              <a:rPr lang="en-AU" sz="1100" dirty="0">
                <a:solidFill>
                  <a:schemeClr val="tx1"/>
                </a:solidFill>
                <a:latin typeface="+mj-lt"/>
              </a:rPr>
              <a:t>Users: </a:t>
            </a:r>
            <a:r>
              <a:rPr lang="en-AU" sz="1100" dirty="0">
                <a:solidFill>
                  <a:schemeClr val="tx1"/>
                </a:solidFill>
              </a:rPr>
              <a:t>Gov,  analysts, business </a:t>
            </a:r>
            <a:endParaRPr lang="en-AU" sz="1100" dirty="0">
              <a:solidFill>
                <a:schemeClr val="tx1"/>
              </a:solidFill>
              <a:latin typeface="+mj-lt"/>
            </a:endParaRPr>
          </a:p>
          <a:p>
            <a:pPr marL="108000" lvl="0" indent="-108000">
              <a:buFont typeface="Arial" panose="020B0604020202020204" pitchFamily="34" charset="0"/>
              <a:buChar char="•"/>
            </a:pPr>
            <a:r>
              <a:rPr lang="en-AU" sz="1100" dirty="0">
                <a:solidFill>
                  <a:schemeClr val="tx1"/>
                </a:solidFill>
                <a:latin typeface="+mj-lt"/>
              </a:rPr>
              <a:t>Support compilation of consistent environment / economy data for policy, analysis and research</a:t>
            </a:r>
          </a:p>
          <a:p>
            <a:pPr marL="108000" lvl="0" indent="-108000">
              <a:buFont typeface="Arial" panose="020B0604020202020204" pitchFamily="34" charset="0"/>
              <a:buChar char="•"/>
            </a:pPr>
            <a:r>
              <a:rPr lang="en-AU" sz="1100" dirty="0">
                <a:solidFill>
                  <a:schemeClr val="tx1"/>
                </a:solidFill>
                <a:latin typeface="+mj-lt"/>
              </a:rPr>
              <a:t>Residence principle</a:t>
            </a:r>
          </a:p>
          <a:p>
            <a:pPr marL="108000" lvl="0" indent="-108000">
              <a:buFont typeface="Arial" panose="020B0604020202020204" pitchFamily="34" charset="0"/>
              <a:buChar char="•"/>
            </a:pPr>
            <a:r>
              <a:rPr lang="en-AU" sz="1100" dirty="0">
                <a:solidFill>
                  <a:schemeClr val="tx1"/>
                </a:solidFill>
                <a:latin typeface="+mj-lt"/>
              </a:rPr>
              <a:t>Usually compiled by NSO. </a:t>
            </a:r>
          </a:p>
          <a:p>
            <a:pPr marL="108000" lvl="0" indent="-108000">
              <a:buFont typeface="Arial" panose="020B0604020202020204" pitchFamily="34" charset="0"/>
              <a:buChar char="•"/>
            </a:pPr>
            <a:endParaRPr lang="en-AU" sz="1100" dirty="0">
              <a:solidFill>
                <a:schemeClr val="tx1"/>
              </a:solidFill>
              <a:latin typeface="+mj-lt"/>
            </a:endParaRPr>
          </a:p>
          <a:p>
            <a:pPr marL="108000" lvl="0" indent="-108000">
              <a:buFont typeface="Arial" panose="020B0604020202020204" pitchFamily="34" charset="0"/>
              <a:buChar char="•"/>
            </a:pPr>
            <a:endParaRPr lang="en-AU" sz="1100" dirty="0">
              <a:solidFill>
                <a:schemeClr val="tx1"/>
              </a:solidFill>
              <a:latin typeface="+mj-lt"/>
            </a:endParaRPr>
          </a:p>
        </p:txBody>
      </p:sp>
      <p:sp>
        <p:nvSpPr>
          <p:cNvPr id="29" name="Rectangle: Rounded Corners 28">
            <a:extLst>
              <a:ext uri="{FF2B5EF4-FFF2-40B4-BE49-F238E27FC236}">
                <a16:creationId xmlns:a16="http://schemas.microsoft.com/office/drawing/2014/main" id="{E76C5FDD-8B6A-EB45-BD41-D4BF89F20919}"/>
              </a:ext>
            </a:extLst>
          </p:cNvPr>
          <p:cNvSpPr/>
          <p:nvPr/>
        </p:nvSpPr>
        <p:spPr>
          <a:xfrm>
            <a:off x="6282342" y="1962152"/>
            <a:ext cx="1413857" cy="762000"/>
          </a:xfrm>
          <a:prstGeom prst="roundRect">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1100" b="1" dirty="0">
                <a:solidFill>
                  <a:schemeClr val="tx1"/>
                </a:solidFill>
              </a:rPr>
              <a:t>Demand / Use based emissions</a:t>
            </a:r>
          </a:p>
          <a:p>
            <a:pPr lvl="0"/>
            <a:r>
              <a:rPr lang="en-AU" sz="1100" b="1" dirty="0">
                <a:solidFill>
                  <a:schemeClr val="tx1"/>
                </a:solidFill>
              </a:rPr>
              <a:t> </a:t>
            </a:r>
            <a:endParaRPr lang="en-US" sz="1100" b="1" dirty="0">
              <a:solidFill>
                <a:schemeClr val="tx1"/>
              </a:solidFill>
            </a:endParaRPr>
          </a:p>
        </p:txBody>
      </p:sp>
      <p:sp>
        <p:nvSpPr>
          <p:cNvPr id="30" name="Rectangle: Rounded Corners 29">
            <a:extLst>
              <a:ext uri="{FF2B5EF4-FFF2-40B4-BE49-F238E27FC236}">
                <a16:creationId xmlns:a16="http://schemas.microsoft.com/office/drawing/2014/main" id="{2BCA7CD1-C9A0-9AC7-4C27-8B9AF29FDBFF}"/>
              </a:ext>
            </a:extLst>
          </p:cNvPr>
          <p:cNvSpPr/>
          <p:nvPr/>
        </p:nvSpPr>
        <p:spPr>
          <a:xfrm>
            <a:off x="6545594" y="2485743"/>
            <a:ext cx="1574684" cy="3762546"/>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en-AU" sz="1100" dirty="0">
                <a:solidFill>
                  <a:schemeClr val="tx1"/>
                </a:solidFill>
                <a:latin typeface="+mj-lt"/>
              </a:rPr>
              <a:t>Analytical tool to provide a more complete understanding of the carbon footprint, including emissions embodied in supply chains. </a:t>
            </a:r>
            <a:endParaRPr lang="en-US" sz="1100" dirty="0">
              <a:solidFill>
                <a:schemeClr val="tx1"/>
              </a:solidFill>
              <a:latin typeface="+mj-lt"/>
            </a:endParaRPr>
          </a:p>
          <a:p>
            <a:pPr marL="108000" indent="-108000">
              <a:buFont typeface="Arial" panose="020B0604020202020204" pitchFamily="34" charset="0"/>
              <a:buChar char="•"/>
            </a:pPr>
            <a:r>
              <a:rPr lang="en-AU" sz="1100" dirty="0">
                <a:solidFill>
                  <a:schemeClr val="tx1"/>
                </a:solidFill>
                <a:latin typeface="+mj-lt"/>
              </a:rPr>
              <a:t>Users: </a:t>
            </a:r>
            <a:r>
              <a:rPr lang="en-AU" sz="1100" dirty="0">
                <a:solidFill>
                  <a:schemeClr val="tx1"/>
                </a:solidFill>
              </a:rPr>
              <a:t>Gov,  analysts</a:t>
            </a:r>
            <a:endParaRPr lang="en-AU" sz="1100" dirty="0">
              <a:solidFill>
                <a:schemeClr val="tx1"/>
              </a:solidFill>
              <a:latin typeface="+mj-lt"/>
            </a:endParaRPr>
          </a:p>
          <a:p>
            <a:pPr marL="108000" indent="-108000">
              <a:buFont typeface="Arial" panose="020B0604020202020204" pitchFamily="34" charset="0"/>
              <a:buChar char="•"/>
            </a:pPr>
            <a:r>
              <a:rPr lang="en-AU" sz="1100" dirty="0">
                <a:solidFill>
                  <a:schemeClr val="tx1"/>
                </a:solidFill>
                <a:latin typeface="+mj-lt"/>
              </a:rPr>
              <a:t>Support mitigation strategies</a:t>
            </a:r>
          </a:p>
          <a:p>
            <a:pPr marL="108000" indent="-108000">
              <a:buFont typeface="Arial" panose="020B0604020202020204" pitchFamily="34" charset="0"/>
              <a:buChar char="•"/>
            </a:pPr>
            <a:r>
              <a:rPr lang="en-AU" sz="1100" dirty="0">
                <a:solidFill>
                  <a:schemeClr val="tx1"/>
                </a:solidFill>
                <a:latin typeface="+mj-lt"/>
              </a:rPr>
              <a:t>Residence principle </a:t>
            </a:r>
          </a:p>
          <a:p>
            <a:pPr marL="108000" indent="-108000">
              <a:buFont typeface="Arial" panose="020B0604020202020204" pitchFamily="34" charset="0"/>
              <a:buChar char="•"/>
            </a:pPr>
            <a:r>
              <a:rPr lang="en-AU" sz="1100" dirty="0">
                <a:solidFill>
                  <a:schemeClr val="tx1"/>
                </a:solidFill>
                <a:latin typeface="+mj-lt"/>
              </a:rPr>
              <a:t>Usually compiled by NSO. </a:t>
            </a:r>
          </a:p>
          <a:p>
            <a:pPr marL="108000" indent="-108000">
              <a:buFont typeface="Arial" panose="020B0604020202020204" pitchFamily="34" charset="0"/>
              <a:buChar char="•"/>
            </a:pPr>
            <a:endParaRPr lang="en-AU" sz="1100" dirty="0">
              <a:solidFill>
                <a:schemeClr val="tx1"/>
              </a:solidFill>
              <a:latin typeface="+mj-lt"/>
            </a:endParaRPr>
          </a:p>
          <a:p>
            <a:pPr marL="108000" lvl="0" indent="-108000">
              <a:buFont typeface="Arial" panose="020B0604020202020204" pitchFamily="34" charset="0"/>
              <a:buChar char="•"/>
            </a:pPr>
            <a:endParaRPr lang="en-AU" sz="1100" dirty="0">
              <a:solidFill>
                <a:schemeClr val="tx1"/>
              </a:solidFill>
              <a:latin typeface="+mj-lt"/>
            </a:endParaRPr>
          </a:p>
        </p:txBody>
      </p:sp>
      <p:sp>
        <p:nvSpPr>
          <p:cNvPr id="31" name="Rectangle: Rounded Corners 30">
            <a:extLst>
              <a:ext uri="{FF2B5EF4-FFF2-40B4-BE49-F238E27FC236}">
                <a16:creationId xmlns:a16="http://schemas.microsoft.com/office/drawing/2014/main" id="{7B68CAF8-9C9A-B7F6-2D54-94FCF9D3D7C3}"/>
              </a:ext>
            </a:extLst>
          </p:cNvPr>
          <p:cNvSpPr/>
          <p:nvPr/>
        </p:nvSpPr>
        <p:spPr>
          <a:xfrm>
            <a:off x="8139327" y="1946788"/>
            <a:ext cx="1413857" cy="762000"/>
          </a:xfrm>
          <a:prstGeom prst="roundRect">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1100" b="1" dirty="0">
                <a:solidFill>
                  <a:schemeClr val="tx1"/>
                </a:solidFill>
                <a:latin typeface="+mj-lt"/>
              </a:rPr>
              <a:t>Environmentally extended IO tables </a:t>
            </a:r>
            <a:endParaRPr lang="en-US" sz="1100" b="1" dirty="0">
              <a:solidFill>
                <a:schemeClr val="tx1"/>
              </a:solidFill>
              <a:latin typeface="+mj-lt"/>
            </a:endParaRPr>
          </a:p>
          <a:p>
            <a:pPr lvl="0"/>
            <a:r>
              <a:rPr lang="en-AU" sz="1100" b="1" dirty="0">
                <a:solidFill>
                  <a:schemeClr val="tx1"/>
                </a:solidFill>
              </a:rPr>
              <a:t> </a:t>
            </a:r>
            <a:endParaRPr lang="en-US" sz="1100" b="1" dirty="0">
              <a:solidFill>
                <a:schemeClr val="tx1"/>
              </a:solidFill>
            </a:endParaRPr>
          </a:p>
        </p:txBody>
      </p:sp>
      <p:sp>
        <p:nvSpPr>
          <p:cNvPr id="32" name="Rectangle: Rounded Corners 31">
            <a:extLst>
              <a:ext uri="{FF2B5EF4-FFF2-40B4-BE49-F238E27FC236}">
                <a16:creationId xmlns:a16="http://schemas.microsoft.com/office/drawing/2014/main" id="{AB03BBB0-D21F-B4FB-4039-4A5E047D18B5}"/>
              </a:ext>
            </a:extLst>
          </p:cNvPr>
          <p:cNvSpPr/>
          <p:nvPr/>
        </p:nvSpPr>
        <p:spPr>
          <a:xfrm>
            <a:off x="8402579" y="2470380"/>
            <a:ext cx="1574684" cy="3777910"/>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en-AU" sz="1100" dirty="0">
                <a:solidFill>
                  <a:schemeClr val="tx1"/>
                </a:solidFill>
                <a:latin typeface="+mj-lt"/>
              </a:rPr>
              <a:t>Analytical tool (SNA based) linking emissions to IO tables to generate emissions factors per unit of output etc </a:t>
            </a:r>
          </a:p>
          <a:p>
            <a:pPr marL="108000" indent="-108000">
              <a:buFont typeface="Arial" panose="020B0604020202020204" pitchFamily="34" charset="0"/>
              <a:buChar char="•"/>
            </a:pPr>
            <a:r>
              <a:rPr lang="en-AU" sz="1100" dirty="0">
                <a:solidFill>
                  <a:schemeClr val="tx1"/>
                </a:solidFill>
                <a:latin typeface="+mj-lt"/>
              </a:rPr>
              <a:t>Users: Gov, analysts</a:t>
            </a:r>
          </a:p>
          <a:p>
            <a:pPr marL="108000" indent="-108000">
              <a:buFont typeface="Arial" panose="020B0604020202020204" pitchFamily="34" charset="0"/>
              <a:buChar char="•"/>
            </a:pPr>
            <a:r>
              <a:rPr lang="en-AU" sz="1100" dirty="0">
                <a:solidFill>
                  <a:schemeClr val="tx1"/>
                </a:solidFill>
                <a:latin typeface="+mj-lt"/>
              </a:rPr>
              <a:t>Support research into impact of emissions </a:t>
            </a:r>
          </a:p>
          <a:p>
            <a:pPr marL="108000" indent="-108000">
              <a:buFont typeface="Arial" panose="020B0604020202020204" pitchFamily="34" charset="0"/>
              <a:buChar char="•"/>
            </a:pPr>
            <a:r>
              <a:rPr lang="en-AU" sz="1100" dirty="0">
                <a:solidFill>
                  <a:schemeClr val="tx1"/>
                </a:solidFill>
                <a:latin typeface="+mj-lt"/>
              </a:rPr>
              <a:t>Residence principle </a:t>
            </a:r>
          </a:p>
          <a:p>
            <a:pPr marL="108000" indent="-108000">
              <a:buFont typeface="Arial" panose="020B0604020202020204" pitchFamily="34" charset="0"/>
              <a:buChar char="•"/>
            </a:pPr>
            <a:r>
              <a:rPr lang="en-AU" sz="1100" dirty="0">
                <a:solidFill>
                  <a:schemeClr val="tx1"/>
                </a:solidFill>
                <a:latin typeface="+mj-lt"/>
              </a:rPr>
              <a:t>Usually compiled by NSOs or economic consultants. </a:t>
            </a:r>
          </a:p>
          <a:p>
            <a:pPr marL="108000" indent="-108000">
              <a:buFont typeface="Arial" panose="020B0604020202020204" pitchFamily="34" charset="0"/>
              <a:buChar char="•"/>
            </a:pPr>
            <a:endParaRPr lang="en-AU" sz="1100" dirty="0">
              <a:solidFill>
                <a:schemeClr val="tx1"/>
              </a:solidFill>
              <a:latin typeface="+mj-lt"/>
            </a:endParaRPr>
          </a:p>
        </p:txBody>
      </p:sp>
      <p:sp>
        <p:nvSpPr>
          <p:cNvPr id="33" name="Rectangle: Rounded Corners 32">
            <a:extLst>
              <a:ext uri="{FF2B5EF4-FFF2-40B4-BE49-F238E27FC236}">
                <a16:creationId xmlns:a16="http://schemas.microsoft.com/office/drawing/2014/main" id="{73614824-31BF-5EF5-DD30-18E82064DC56}"/>
              </a:ext>
            </a:extLst>
          </p:cNvPr>
          <p:cNvSpPr/>
          <p:nvPr/>
        </p:nvSpPr>
        <p:spPr>
          <a:xfrm>
            <a:off x="9996312" y="1946788"/>
            <a:ext cx="1413857" cy="762000"/>
          </a:xfrm>
          <a:prstGeom prst="roundRect">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AU" sz="1100" b="1" dirty="0">
                <a:solidFill>
                  <a:schemeClr val="tx1"/>
                </a:solidFill>
                <a:latin typeface="+mj-lt"/>
              </a:rPr>
              <a:t>Multi-Region IO tables </a:t>
            </a:r>
          </a:p>
          <a:p>
            <a:pPr lvl="0"/>
            <a:r>
              <a:rPr lang="en-AU" sz="1100" b="1" dirty="0">
                <a:solidFill>
                  <a:schemeClr val="tx1"/>
                </a:solidFill>
              </a:rPr>
              <a:t> </a:t>
            </a:r>
            <a:endParaRPr lang="en-US" sz="1100" b="1" dirty="0">
              <a:solidFill>
                <a:schemeClr val="tx1"/>
              </a:solidFill>
            </a:endParaRPr>
          </a:p>
        </p:txBody>
      </p:sp>
      <p:sp>
        <p:nvSpPr>
          <p:cNvPr id="34" name="Rectangle: Rounded Corners 33">
            <a:extLst>
              <a:ext uri="{FF2B5EF4-FFF2-40B4-BE49-F238E27FC236}">
                <a16:creationId xmlns:a16="http://schemas.microsoft.com/office/drawing/2014/main" id="{D92B8B0D-9A47-0C08-6E81-DFB93B62986D}"/>
              </a:ext>
            </a:extLst>
          </p:cNvPr>
          <p:cNvSpPr/>
          <p:nvPr/>
        </p:nvSpPr>
        <p:spPr>
          <a:xfrm>
            <a:off x="10259564" y="2470379"/>
            <a:ext cx="1574684" cy="3777910"/>
          </a:xfrm>
          <a:prstGeom prst="roundRect">
            <a:avLst/>
          </a:prstGeom>
          <a:solidFill>
            <a:srgbClr val="E8F7FE"/>
          </a:solidFill>
          <a:ln>
            <a:solidFill>
              <a:srgbClr val="4E93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indent="-108000">
              <a:buFont typeface="Arial" panose="020B0604020202020204" pitchFamily="34" charset="0"/>
              <a:buChar char="•"/>
            </a:pPr>
            <a:r>
              <a:rPr lang="en-AU" sz="1100" dirty="0">
                <a:solidFill>
                  <a:schemeClr val="tx1"/>
                </a:solidFill>
                <a:latin typeface="+mj-lt"/>
              </a:rPr>
              <a:t>Analytical tool (SNA based) linking emissions using international models </a:t>
            </a:r>
          </a:p>
          <a:p>
            <a:pPr marL="108000" indent="-108000">
              <a:buFont typeface="Arial" panose="020B0604020202020204" pitchFamily="34" charset="0"/>
              <a:buChar char="•"/>
            </a:pPr>
            <a:r>
              <a:rPr lang="en-AU" sz="1100" dirty="0">
                <a:solidFill>
                  <a:schemeClr val="tx1"/>
                </a:solidFill>
                <a:latin typeface="+mj-lt"/>
              </a:rPr>
              <a:t>Users: International analysts</a:t>
            </a:r>
          </a:p>
          <a:p>
            <a:pPr marL="108000" indent="-108000">
              <a:buFont typeface="Arial" panose="020B0604020202020204" pitchFamily="34" charset="0"/>
              <a:buChar char="•"/>
            </a:pPr>
            <a:r>
              <a:rPr lang="en-AU" sz="1100" dirty="0">
                <a:solidFill>
                  <a:schemeClr val="tx1"/>
                </a:solidFill>
                <a:latin typeface="+mj-lt"/>
              </a:rPr>
              <a:t>Support research into global and supply chain impacts </a:t>
            </a:r>
          </a:p>
          <a:p>
            <a:pPr marL="108000" indent="-108000">
              <a:buFont typeface="Arial" panose="020B0604020202020204" pitchFamily="34" charset="0"/>
              <a:buChar char="•"/>
            </a:pPr>
            <a:r>
              <a:rPr lang="en-AU" sz="1100" dirty="0">
                <a:solidFill>
                  <a:schemeClr val="tx1"/>
                </a:solidFill>
                <a:latin typeface="+mj-lt"/>
              </a:rPr>
              <a:t>Residence principle </a:t>
            </a:r>
          </a:p>
          <a:p>
            <a:pPr marL="108000" indent="-108000">
              <a:buFont typeface="Arial" panose="020B0604020202020204" pitchFamily="34" charset="0"/>
              <a:buChar char="•"/>
            </a:pPr>
            <a:r>
              <a:rPr lang="en-AU" sz="1100" dirty="0">
                <a:solidFill>
                  <a:schemeClr val="tx1"/>
                </a:solidFill>
                <a:latin typeface="+mj-lt"/>
              </a:rPr>
              <a:t>Usually compiled by international agencies. </a:t>
            </a:r>
          </a:p>
          <a:p>
            <a:pPr marL="108000" indent="-108000">
              <a:buFont typeface="Arial" panose="020B0604020202020204" pitchFamily="34" charset="0"/>
              <a:buChar char="•"/>
            </a:pPr>
            <a:endParaRPr lang="en-AU" sz="1100" dirty="0">
              <a:solidFill>
                <a:schemeClr val="tx1"/>
              </a:solidFill>
              <a:latin typeface="+mj-lt"/>
            </a:endParaRPr>
          </a:p>
          <a:p>
            <a:pPr marL="108000" indent="-108000">
              <a:buFont typeface="Arial" panose="020B0604020202020204" pitchFamily="34" charset="0"/>
              <a:buChar char="•"/>
            </a:pPr>
            <a:endParaRPr lang="en-AU" sz="1100" dirty="0">
              <a:solidFill>
                <a:schemeClr val="tx1"/>
              </a:solidFill>
              <a:latin typeface="+mj-lt"/>
            </a:endParaRPr>
          </a:p>
          <a:p>
            <a:pPr marL="108000" indent="-108000">
              <a:buFont typeface="Arial" panose="020B0604020202020204" pitchFamily="34" charset="0"/>
              <a:buChar char="•"/>
            </a:pPr>
            <a:endParaRPr lang="en-AU" sz="1100" dirty="0">
              <a:solidFill>
                <a:schemeClr val="tx1"/>
              </a:solidFill>
              <a:latin typeface="+mj-lt"/>
            </a:endParaRPr>
          </a:p>
          <a:p>
            <a:pPr marL="108000" indent="-108000">
              <a:buFont typeface="Arial" panose="020B0604020202020204" pitchFamily="34" charset="0"/>
              <a:buChar char="•"/>
            </a:pPr>
            <a:endParaRPr lang="en-AU" sz="1100" dirty="0">
              <a:solidFill>
                <a:schemeClr val="tx1"/>
              </a:solidFill>
              <a:latin typeface="+mj-lt"/>
            </a:endParaRPr>
          </a:p>
        </p:txBody>
      </p:sp>
      <p:sp>
        <p:nvSpPr>
          <p:cNvPr id="35" name="Arrow: Right 34">
            <a:extLst>
              <a:ext uri="{FF2B5EF4-FFF2-40B4-BE49-F238E27FC236}">
                <a16:creationId xmlns:a16="http://schemas.microsoft.com/office/drawing/2014/main" id="{1535B872-0E3E-B7F7-81EA-391506D26CB9}"/>
              </a:ext>
            </a:extLst>
          </p:cNvPr>
          <p:cNvSpPr/>
          <p:nvPr/>
        </p:nvSpPr>
        <p:spPr>
          <a:xfrm>
            <a:off x="3981449" y="2063890"/>
            <a:ext cx="276225" cy="330425"/>
          </a:xfrm>
          <a:prstGeom prst="rightArrow">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Arrow: Right 35">
            <a:extLst>
              <a:ext uri="{FF2B5EF4-FFF2-40B4-BE49-F238E27FC236}">
                <a16:creationId xmlns:a16="http://schemas.microsoft.com/office/drawing/2014/main" id="{0D60C90F-74B1-6602-0712-CE07D76B37DF}"/>
              </a:ext>
            </a:extLst>
          </p:cNvPr>
          <p:cNvSpPr/>
          <p:nvPr/>
        </p:nvSpPr>
        <p:spPr>
          <a:xfrm>
            <a:off x="5838824" y="2062956"/>
            <a:ext cx="276225" cy="330425"/>
          </a:xfrm>
          <a:prstGeom prst="rightArrow">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Arrow: Right 36">
            <a:extLst>
              <a:ext uri="{FF2B5EF4-FFF2-40B4-BE49-F238E27FC236}">
                <a16:creationId xmlns:a16="http://schemas.microsoft.com/office/drawing/2014/main" id="{BA27D7ED-DC2E-BE76-31FB-34A142F7B30C}"/>
              </a:ext>
            </a:extLst>
          </p:cNvPr>
          <p:cNvSpPr/>
          <p:nvPr/>
        </p:nvSpPr>
        <p:spPr>
          <a:xfrm>
            <a:off x="7696199" y="2062956"/>
            <a:ext cx="276225" cy="330425"/>
          </a:xfrm>
          <a:prstGeom prst="rightArrow">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Arrow: Right 37">
            <a:extLst>
              <a:ext uri="{FF2B5EF4-FFF2-40B4-BE49-F238E27FC236}">
                <a16:creationId xmlns:a16="http://schemas.microsoft.com/office/drawing/2014/main" id="{DC002175-1B28-71B1-F17A-D06A57AE8A4E}"/>
              </a:ext>
            </a:extLst>
          </p:cNvPr>
          <p:cNvSpPr/>
          <p:nvPr/>
        </p:nvSpPr>
        <p:spPr>
          <a:xfrm>
            <a:off x="9572233" y="2062956"/>
            <a:ext cx="276225" cy="330425"/>
          </a:xfrm>
          <a:prstGeom prst="rightArrow">
            <a:avLst/>
          </a:prstGeom>
          <a:solidFill>
            <a:srgbClr val="87CCEB"/>
          </a:solidFill>
          <a:ln>
            <a:solidFill>
              <a:srgbClr val="87CC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 name="Group 10">
            <a:extLst>
              <a:ext uri="{FF2B5EF4-FFF2-40B4-BE49-F238E27FC236}">
                <a16:creationId xmlns:a16="http://schemas.microsoft.com/office/drawing/2014/main" id="{0D499F54-9CE7-3BE8-8FA6-5619A4F27444}"/>
              </a:ext>
            </a:extLst>
          </p:cNvPr>
          <p:cNvGrpSpPr/>
          <p:nvPr/>
        </p:nvGrpSpPr>
        <p:grpSpPr>
          <a:xfrm>
            <a:off x="432662" y="4014504"/>
            <a:ext cx="1500974" cy="1495158"/>
            <a:chOff x="432662" y="4014504"/>
            <a:chExt cx="1500974" cy="1495158"/>
          </a:xfrm>
        </p:grpSpPr>
        <p:sp>
          <p:nvSpPr>
            <p:cNvPr id="7" name="Oval 6">
              <a:extLst>
                <a:ext uri="{FF2B5EF4-FFF2-40B4-BE49-F238E27FC236}">
                  <a16:creationId xmlns:a16="http://schemas.microsoft.com/office/drawing/2014/main" id="{B838E2BB-6701-E7E3-8032-0A99724B5506}"/>
                </a:ext>
              </a:extLst>
            </p:cNvPr>
            <p:cNvSpPr/>
            <p:nvPr/>
          </p:nvSpPr>
          <p:spPr>
            <a:xfrm flipH="1" flipV="1">
              <a:off x="432662" y="4014504"/>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sp>
          <p:nvSpPr>
            <p:cNvPr id="13" name="TextBox 12">
              <a:extLst>
                <a:ext uri="{FF2B5EF4-FFF2-40B4-BE49-F238E27FC236}">
                  <a16:creationId xmlns:a16="http://schemas.microsoft.com/office/drawing/2014/main" id="{893441EC-3CB8-E53D-9B23-EFC1EAADC8B1}"/>
                </a:ext>
              </a:extLst>
            </p:cNvPr>
            <p:cNvSpPr txBox="1"/>
            <p:nvPr/>
          </p:nvSpPr>
          <p:spPr>
            <a:xfrm>
              <a:off x="449655" y="4401666"/>
              <a:ext cx="1483981" cy="1107996"/>
            </a:xfrm>
            <a:prstGeom prst="rect">
              <a:avLst/>
            </a:prstGeom>
            <a:noFill/>
          </p:spPr>
          <p:txBody>
            <a:bodyPr wrap="square" rtlCol="0">
              <a:spAutoFit/>
            </a:bodyPr>
            <a:lstStyle/>
            <a:p>
              <a:pPr algn="ctr"/>
              <a:r>
                <a:rPr lang="en-US" sz="1200" b="1" dirty="0"/>
                <a:t>Emission measurement approaches pathway</a:t>
              </a:r>
              <a:endParaRPr lang="en-US" sz="1200" dirty="0"/>
            </a:p>
            <a:p>
              <a:endParaRPr lang="en-AU" dirty="0"/>
            </a:p>
          </p:txBody>
        </p:sp>
        <p:cxnSp>
          <p:nvCxnSpPr>
            <p:cNvPr id="14" name="Straight Connector 13">
              <a:extLst>
                <a:ext uri="{FF2B5EF4-FFF2-40B4-BE49-F238E27FC236}">
                  <a16:creationId xmlns:a16="http://schemas.microsoft.com/office/drawing/2014/main" id="{E20E2B83-D129-30EB-5298-6113BD6CA3D2}"/>
                </a:ext>
              </a:extLst>
            </p:cNvPr>
            <p:cNvCxnSpPr>
              <a:cxnSpLocks/>
            </p:cNvCxnSpPr>
            <p:nvPr/>
          </p:nvCxnSpPr>
          <p:spPr>
            <a:xfrm>
              <a:off x="946506" y="418214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9B05365-7060-6DFB-14AE-26657FBE0B67}"/>
                </a:ext>
              </a:extLst>
            </p:cNvPr>
            <p:cNvCxnSpPr>
              <a:cxnSpLocks/>
            </p:cNvCxnSpPr>
            <p:nvPr/>
          </p:nvCxnSpPr>
          <p:spPr>
            <a:xfrm>
              <a:off x="862035" y="5411216"/>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2483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788B2-31DF-9FA9-F41D-576F220D59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469B81-10FD-D152-EC25-D88D0451798E}"/>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a:p>
            <a:pPr algn="ctr"/>
            <a:endParaRPr lang="en-AU" sz="1200" b="1" dirty="0">
              <a:solidFill>
                <a:schemeClr val="tx1"/>
              </a:solidFill>
            </a:endParaRPr>
          </a:p>
        </p:txBody>
      </p:sp>
      <p:sp>
        <p:nvSpPr>
          <p:cNvPr id="4" name="TextBox 3">
            <a:extLst>
              <a:ext uri="{FF2B5EF4-FFF2-40B4-BE49-F238E27FC236}">
                <a16:creationId xmlns:a16="http://schemas.microsoft.com/office/drawing/2014/main" id="{B648905E-E112-13D1-5768-D74DF921ACBF}"/>
              </a:ext>
            </a:extLst>
          </p:cNvPr>
          <p:cNvSpPr txBox="1"/>
          <p:nvPr/>
        </p:nvSpPr>
        <p:spPr>
          <a:xfrm>
            <a:off x="2879999" y="1714976"/>
            <a:ext cx="5120708" cy="4093428"/>
          </a:xfrm>
          <a:prstGeom prst="rect">
            <a:avLst/>
          </a:prstGeom>
          <a:noFill/>
        </p:spPr>
        <p:txBody>
          <a:bodyPr wrap="square" lIns="0" rtlCol="0">
            <a:spAutoFit/>
          </a:bodyPr>
          <a:lstStyle>
            <a:defPPr>
              <a:defRPr lang="en-US"/>
            </a:defPPr>
            <a:lvl1pPr>
              <a:defRPr sz="1300">
                <a:latin typeface="+mj-lt"/>
              </a:defRPr>
            </a:lvl1pPr>
          </a:lstStyle>
          <a:p>
            <a:r>
              <a:rPr lang="en-AU" dirty="0"/>
              <a:t>The Global Set of Climate Change Statistics and Indicators (Global Set) is a comprehensive framework adopted by the UN Statistical Commission (UNSD) in 2022, providing a </a:t>
            </a:r>
            <a:r>
              <a:rPr lang="en-AU" b="1" dirty="0"/>
              <a:t>standardised structure of 158 indicators and 190 statistics to guide countries in developing their own national climate statistics programs. </a:t>
            </a:r>
          </a:p>
          <a:p>
            <a:endParaRPr lang="en-AU" dirty="0"/>
          </a:p>
          <a:p>
            <a:r>
              <a:rPr lang="en-AU" dirty="0"/>
              <a:t>It covers the five policy areas of the IPCC (drivers, impacts, vulnerability, mitigation and adaptation) which are broken down into 34 topics. It does this by </a:t>
            </a:r>
            <a:r>
              <a:rPr lang="en-AU" b="1" dirty="0"/>
              <a:t>connecting reporting requirements for the Paris Agreement and Sustainable Development Goals (SDGs)</a:t>
            </a:r>
            <a:r>
              <a:rPr lang="en-AU" dirty="0"/>
              <a:t> to indicators available within established frameworks such as: </a:t>
            </a:r>
          </a:p>
          <a:p>
            <a:pPr marL="285750" indent="-285750">
              <a:buFont typeface="Arial" panose="020B0604020202020204" pitchFamily="34" charset="0"/>
              <a:buChar char="•"/>
            </a:pPr>
            <a:r>
              <a:rPr lang="en-AU" dirty="0">
                <a:hlinkClick r:id="rId3"/>
              </a:rPr>
              <a:t>Paris Agreement </a:t>
            </a:r>
            <a:r>
              <a:rPr lang="en-AU" dirty="0"/>
              <a:t>/ </a:t>
            </a:r>
            <a:r>
              <a:rPr lang="en-AU" dirty="0">
                <a:hlinkClick r:id="rId4"/>
              </a:rPr>
              <a:t>IPCC</a:t>
            </a:r>
            <a:r>
              <a:rPr lang="en-AU" dirty="0"/>
              <a:t> </a:t>
            </a:r>
          </a:p>
          <a:p>
            <a:pPr marL="285750" indent="-285750">
              <a:buFont typeface="Arial" panose="020B0604020202020204" pitchFamily="34" charset="0"/>
              <a:buChar char="•"/>
            </a:pPr>
            <a:r>
              <a:rPr lang="en-AU" dirty="0">
                <a:hlinkClick r:id="rId5"/>
              </a:rPr>
              <a:t>Framework for the Development of Environment Statistics </a:t>
            </a:r>
            <a:r>
              <a:rPr lang="en-AU" dirty="0"/>
              <a:t>(FDES)</a:t>
            </a:r>
          </a:p>
          <a:p>
            <a:pPr marL="285750" indent="-285750">
              <a:buFont typeface="Arial" panose="020B0604020202020204" pitchFamily="34" charset="0"/>
              <a:buChar char="•"/>
            </a:pPr>
            <a:r>
              <a:rPr lang="en-AU" dirty="0">
                <a:hlinkClick r:id="rId6"/>
              </a:rPr>
              <a:t>System of Environmental-Economic Accounting </a:t>
            </a:r>
            <a:r>
              <a:rPr lang="en-AU" dirty="0"/>
              <a:t>(SEEA)</a:t>
            </a:r>
          </a:p>
          <a:p>
            <a:pPr marL="285750" indent="-285750">
              <a:buFont typeface="Arial" panose="020B0604020202020204" pitchFamily="34" charset="0"/>
              <a:buChar char="•"/>
            </a:pPr>
            <a:r>
              <a:rPr lang="en-AU" dirty="0">
                <a:hlinkClick r:id="rId7"/>
              </a:rPr>
              <a:t>Sendai Framework </a:t>
            </a:r>
            <a:endParaRPr lang="en-AU" dirty="0"/>
          </a:p>
          <a:p>
            <a:pPr marL="285750" indent="-285750">
              <a:buFont typeface="Arial" panose="020B0604020202020204" pitchFamily="34" charset="0"/>
              <a:buChar char="•"/>
            </a:pPr>
            <a:r>
              <a:rPr lang="en-AU" dirty="0">
                <a:hlinkClick r:id="rId8"/>
              </a:rPr>
              <a:t>Sustainable Development Goals</a:t>
            </a:r>
            <a:endParaRPr lang="en-AU" dirty="0"/>
          </a:p>
          <a:p>
            <a:pPr marL="285750" indent="-285750">
              <a:buFont typeface="Arial" panose="020B0604020202020204" pitchFamily="34" charset="0"/>
              <a:buChar char="•"/>
            </a:pPr>
            <a:r>
              <a:rPr lang="en-AU" dirty="0"/>
              <a:t>UNECE References (</a:t>
            </a:r>
            <a:r>
              <a:rPr lang="en-AU" dirty="0">
                <a:solidFill>
                  <a:srgbClr val="29A0DA"/>
                </a:solidFill>
                <a:hlinkClick r:id="rId9">
                  <a:extLst>
                    <a:ext uri="{A12FA001-AC4F-418D-AE19-62706E023703}">
                      <ahyp:hlinkClr xmlns:ahyp="http://schemas.microsoft.com/office/drawing/2018/hyperlinkcolor" val="tx"/>
                    </a:ext>
                  </a:extLst>
                </a:hlinkClick>
              </a:rPr>
              <a:t>Climate change-related statistics | UNECE</a:t>
            </a:r>
            <a:r>
              <a:rPr lang="en-AU" dirty="0"/>
              <a:t>)</a:t>
            </a:r>
          </a:p>
          <a:p>
            <a:pPr marL="285750" indent="-285750">
              <a:buFont typeface="Arial" panose="020B0604020202020204" pitchFamily="34" charset="0"/>
              <a:buChar char="•"/>
            </a:pPr>
            <a:r>
              <a:rPr lang="en-AU" dirty="0">
                <a:hlinkClick r:id="rId10"/>
              </a:rPr>
              <a:t>International Recommendations for Energy Statistics</a:t>
            </a:r>
            <a:endParaRPr lang="en-AU" dirty="0"/>
          </a:p>
          <a:p>
            <a:endParaRPr lang="en-AU" dirty="0"/>
          </a:p>
          <a:p>
            <a:endParaRPr lang="en-AU" dirty="0"/>
          </a:p>
        </p:txBody>
      </p:sp>
      <p:grpSp>
        <p:nvGrpSpPr>
          <p:cNvPr id="61" name="Group 60">
            <a:extLst>
              <a:ext uri="{FF2B5EF4-FFF2-40B4-BE49-F238E27FC236}">
                <a16:creationId xmlns:a16="http://schemas.microsoft.com/office/drawing/2014/main" id="{B7727443-872B-866E-17B2-127BC2929B81}"/>
              </a:ext>
            </a:extLst>
          </p:cNvPr>
          <p:cNvGrpSpPr/>
          <p:nvPr/>
        </p:nvGrpSpPr>
        <p:grpSpPr>
          <a:xfrm>
            <a:off x="328009" y="398172"/>
            <a:ext cx="1801821" cy="1801820"/>
            <a:chOff x="477553" y="398172"/>
            <a:chExt cx="1801821" cy="1801820"/>
          </a:xfrm>
        </p:grpSpPr>
        <p:pic>
          <p:nvPicPr>
            <p:cNvPr id="62" name="Graphic 61">
              <a:extLst>
                <a:ext uri="{FF2B5EF4-FFF2-40B4-BE49-F238E27FC236}">
                  <a16:creationId xmlns:a16="http://schemas.microsoft.com/office/drawing/2014/main" id="{1786A165-3A06-54E2-55C7-60798D30EE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553" y="398172"/>
              <a:ext cx="1801820" cy="1801820"/>
            </a:xfrm>
            <a:prstGeom prst="rect">
              <a:avLst/>
            </a:prstGeom>
          </p:spPr>
        </p:pic>
        <p:sp>
          <p:nvSpPr>
            <p:cNvPr id="63" name="TextBox 62">
              <a:extLst>
                <a:ext uri="{FF2B5EF4-FFF2-40B4-BE49-F238E27FC236}">
                  <a16:creationId xmlns:a16="http://schemas.microsoft.com/office/drawing/2014/main" id="{B68330DC-7C70-5752-0553-9DF2F2B76344}"/>
                </a:ext>
              </a:extLst>
            </p:cNvPr>
            <p:cNvSpPr txBox="1"/>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65" name="TextBox 64">
            <a:extLst>
              <a:ext uri="{FF2B5EF4-FFF2-40B4-BE49-F238E27FC236}">
                <a16:creationId xmlns:a16="http://schemas.microsoft.com/office/drawing/2014/main" id="{3143B4D0-C7FE-45B0-66C2-023B29A5221D}"/>
              </a:ext>
            </a:extLst>
          </p:cNvPr>
          <p:cNvSpPr txBox="1"/>
          <p:nvPr/>
        </p:nvSpPr>
        <p:spPr>
          <a:xfrm>
            <a:off x="2880000" y="1064611"/>
            <a:ext cx="5120707" cy="427618"/>
          </a:xfrm>
          <a:prstGeom prst="rect">
            <a:avLst/>
          </a:prstGeom>
          <a:noFill/>
          <a:ln w="12700">
            <a:noFill/>
          </a:ln>
        </p:spPr>
        <p:txBody>
          <a:bodyPr wrap="square" lIns="0" tIns="45720" rIns="91440" bIns="45720" rtlCol="0" anchor="t">
            <a:spAutoFit/>
          </a:bodyPr>
          <a:lstStyle/>
          <a:p>
            <a:pPr lvl="0">
              <a:lnSpc>
                <a:spcPts val="2600"/>
              </a:lnSpc>
              <a:defRPr/>
            </a:pPr>
            <a:r>
              <a:rPr lang="en-AU" sz="2400" b="1" dirty="0">
                <a:solidFill>
                  <a:srgbClr val="0B0C0C"/>
                </a:solidFill>
                <a:latin typeface="+mj-lt"/>
              </a:rPr>
              <a:t>Net Zero measurement framework</a:t>
            </a:r>
            <a:endParaRPr lang="en-US" sz="2400" b="1" dirty="0">
              <a:latin typeface="+mj-lt"/>
            </a:endParaRPr>
          </a:p>
        </p:txBody>
      </p:sp>
      <p:sp>
        <p:nvSpPr>
          <p:cNvPr id="3" name="Slide Number Placeholder 2">
            <a:extLst>
              <a:ext uri="{FF2B5EF4-FFF2-40B4-BE49-F238E27FC236}">
                <a16:creationId xmlns:a16="http://schemas.microsoft.com/office/drawing/2014/main" id="{2A1C88A4-DD11-3827-64AD-62BB893980FA}"/>
              </a:ext>
            </a:extLst>
          </p:cNvPr>
          <p:cNvSpPr>
            <a:spLocks noGrp="1"/>
          </p:cNvSpPr>
          <p:nvPr>
            <p:ph type="sldNum" sz="quarter" idx="12"/>
          </p:nvPr>
        </p:nvSpPr>
        <p:spPr/>
        <p:txBody>
          <a:bodyPr/>
          <a:lstStyle/>
          <a:p>
            <a:fld id="{EC9EE9FD-178F-43FD-BA99-B0AF5E5C5A5F}" type="slidenum">
              <a:rPr lang="en-AU" smtClean="0"/>
              <a:t>15</a:t>
            </a:fld>
            <a:endParaRPr lang="en-AU"/>
          </a:p>
        </p:txBody>
      </p:sp>
      <p:grpSp>
        <p:nvGrpSpPr>
          <p:cNvPr id="10" name="Group 9">
            <a:extLst>
              <a:ext uri="{FF2B5EF4-FFF2-40B4-BE49-F238E27FC236}">
                <a16:creationId xmlns:a16="http://schemas.microsoft.com/office/drawing/2014/main" id="{AAD84159-1202-0EA9-589B-160925EC85C5}"/>
              </a:ext>
            </a:extLst>
          </p:cNvPr>
          <p:cNvGrpSpPr/>
          <p:nvPr/>
        </p:nvGrpSpPr>
        <p:grpSpPr>
          <a:xfrm>
            <a:off x="8610600" y="2489201"/>
            <a:ext cx="3302000" cy="3703414"/>
            <a:chOff x="8784252" y="1239405"/>
            <a:chExt cx="3079738" cy="3245929"/>
          </a:xfrm>
        </p:grpSpPr>
        <p:sp>
          <p:nvSpPr>
            <p:cNvPr id="11" name="Teardrop 10">
              <a:extLst>
                <a:ext uri="{FF2B5EF4-FFF2-40B4-BE49-F238E27FC236}">
                  <a16:creationId xmlns:a16="http://schemas.microsoft.com/office/drawing/2014/main" id="{19CC3FE8-BF5D-47CA-3EB6-1414F7037819}"/>
                </a:ext>
              </a:extLst>
            </p:cNvPr>
            <p:cNvSpPr/>
            <p:nvPr/>
          </p:nvSpPr>
          <p:spPr>
            <a:xfrm rot="10800000">
              <a:off x="8784252" y="1239405"/>
              <a:ext cx="3079738" cy="3113203"/>
            </a:xfrm>
            <a:prstGeom prst="teardrop">
              <a:avLst/>
            </a:prstGeom>
            <a:solidFill>
              <a:schemeClr val="accent1">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6957072D-B057-AF9A-45DA-A4A43FD8FF33}"/>
                </a:ext>
              </a:extLst>
            </p:cNvPr>
            <p:cNvSpPr txBox="1"/>
            <p:nvPr/>
          </p:nvSpPr>
          <p:spPr>
            <a:xfrm>
              <a:off x="9095354" y="1807678"/>
              <a:ext cx="2416305" cy="2677656"/>
            </a:xfrm>
            <a:prstGeom prst="rect">
              <a:avLst/>
            </a:prstGeom>
            <a:noFill/>
            <a:ln>
              <a:noFill/>
            </a:ln>
          </p:spPr>
          <p:txBody>
            <a:bodyPr wrap="square" rtlCol="0">
              <a:spAutoFit/>
            </a:bodyPr>
            <a:lstStyle/>
            <a:p>
              <a:r>
                <a:rPr lang="en-AU" sz="1200" b="1" dirty="0">
                  <a:solidFill>
                    <a:schemeClr val="bg1"/>
                  </a:solidFill>
                  <a:latin typeface="+mj-lt"/>
                </a:rPr>
                <a:t>UNSD, in collaboration with the United Nations Framework Convention on Climate Change (UNFCCC) and the Expert Group on Environment Statistics (EGES), has developed the </a:t>
              </a:r>
              <a:r>
                <a:rPr lang="en-AU" sz="1200" b="1" dirty="0">
                  <a:latin typeface="+mj-lt"/>
                  <a:hlinkClick r:id="rId13"/>
                </a:rPr>
                <a:t>Climate Change Statistics and Indicators Self-Assessment Tool (CISAT) </a:t>
              </a:r>
              <a:r>
                <a:rPr lang="en-AU" sz="1200" b="1" dirty="0">
                  <a:latin typeface="+mj-lt"/>
                </a:rPr>
                <a:t>to support the implementation of the Global Set.</a:t>
              </a:r>
            </a:p>
            <a:p>
              <a:endParaRPr lang="en-AU" sz="1200" b="1" dirty="0">
                <a:latin typeface="+mj-lt"/>
              </a:endParaRPr>
            </a:p>
            <a:p>
              <a:r>
                <a:rPr lang="en-AU" sz="1200" dirty="0">
                  <a:latin typeface="+mj-lt"/>
                </a:rPr>
                <a:t>Countries can select and prioritise statistics and indicators most relevant to their national context. </a:t>
              </a:r>
              <a:endParaRPr lang="en-GB" sz="1200" dirty="0">
                <a:latin typeface="+mj-lt"/>
              </a:endParaRPr>
            </a:p>
          </p:txBody>
        </p:sp>
      </p:grpSp>
      <p:grpSp>
        <p:nvGrpSpPr>
          <p:cNvPr id="13" name="Group 12">
            <a:extLst>
              <a:ext uri="{FF2B5EF4-FFF2-40B4-BE49-F238E27FC236}">
                <a16:creationId xmlns:a16="http://schemas.microsoft.com/office/drawing/2014/main" id="{2F220AAA-FE61-B797-0AAD-2AC7AE4BAF04}"/>
              </a:ext>
            </a:extLst>
          </p:cNvPr>
          <p:cNvGrpSpPr/>
          <p:nvPr/>
        </p:nvGrpSpPr>
        <p:grpSpPr>
          <a:xfrm>
            <a:off x="2879999" y="5658877"/>
            <a:ext cx="4547628" cy="635905"/>
            <a:chOff x="1311773" y="5114857"/>
            <a:chExt cx="4547628" cy="635905"/>
          </a:xfrm>
        </p:grpSpPr>
        <p:pic>
          <p:nvPicPr>
            <p:cNvPr id="14" name="Graphic 13">
              <a:extLst>
                <a:ext uri="{FF2B5EF4-FFF2-40B4-BE49-F238E27FC236}">
                  <a16:creationId xmlns:a16="http://schemas.microsoft.com/office/drawing/2014/main" id="{732A5505-76DB-0C36-84BD-4C469B876E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2246" y="5114857"/>
              <a:ext cx="510284" cy="618526"/>
            </a:xfrm>
            <a:prstGeom prst="rect">
              <a:avLst/>
            </a:prstGeom>
          </p:spPr>
        </p:pic>
        <p:pic>
          <p:nvPicPr>
            <p:cNvPr id="15" name="Graphic 14">
              <a:extLst>
                <a:ext uri="{FF2B5EF4-FFF2-40B4-BE49-F238E27FC236}">
                  <a16:creationId xmlns:a16="http://schemas.microsoft.com/office/drawing/2014/main" id="{D6732BAA-CDD5-9174-94FF-1E6761DB748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28406" y="5207636"/>
              <a:ext cx="494821" cy="525747"/>
            </a:xfrm>
            <a:prstGeom prst="rect">
              <a:avLst/>
            </a:prstGeom>
          </p:spPr>
        </p:pic>
        <p:pic>
          <p:nvPicPr>
            <p:cNvPr id="19" name="Graphic 18">
              <a:extLst>
                <a:ext uri="{FF2B5EF4-FFF2-40B4-BE49-F238E27FC236}">
                  <a16:creationId xmlns:a16="http://schemas.microsoft.com/office/drawing/2014/main" id="{07A2DC3D-4A6C-6DD7-EDB2-C8E3FFA8B49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721183" y="5236646"/>
              <a:ext cx="630905" cy="514116"/>
            </a:xfrm>
            <a:prstGeom prst="rect">
              <a:avLst/>
            </a:prstGeom>
          </p:spPr>
        </p:pic>
        <p:pic>
          <p:nvPicPr>
            <p:cNvPr id="20" name="Graphic 19">
              <a:extLst>
                <a:ext uri="{FF2B5EF4-FFF2-40B4-BE49-F238E27FC236}">
                  <a16:creationId xmlns:a16="http://schemas.microsoft.com/office/drawing/2014/main" id="{07EDC99D-DC47-88BC-47DE-873E020DC3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68436" y="5223099"/>
              <a:ext cx="510284" cy="510284"/>
            </a:xfrm>
            <a:prstGeom prst="rect">
              <a:avLst/>
            </a:prstGeom>
          </p:spPr>
        </p:pic>
        <p:pic>
          <p:nvPicPr>
            <p:cNvPr id="21" name="Graphic 20">
              <a:extLst>
                <a:ext uri="{FF2B5EF4-FFF2-40B4-BE49-F238E27FC236}">
                  <a16:creationId xmlns:a16="http://schemas.microsoft.com/office/drawing/2014/main" id="{7460BFD1-EA59-BC6D-D699-6F960EAF6B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49117" y="5223099"/>
              <a:ext cx="510284" cy="510284"/>
            </a:xfrm>
            <a:prstGeom prst="rect">
              <a:avLst/>
            </a:prstGeom>
          </p:spPr>
        </p:pic>
        <p:pic>
          <p:nvPicPr>
            <p:cNvPr id="22" name="Graphic 21">
              <a:extLst>
                <a:ext uri="{FF2B5EF4-FFF2-40B4-BE49-F238E27FC236}">
                  <a16:creationId xmlns:a16="http://schemas.microsoft.com/office/drawing/2014/main" id="{CC1BB9A2-4E79-DF6D-DE20-E7BB015593F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11773" y="5223097"/>
              <a:ext cx="525750" cy="510286"/>
            </a:xfrm>
            <a:prstGeom prst="rect">
              <a:avLst/>
            </a:prstGeom>
          </p:spPr>
        </p:pic>
      </p:grpSp>
      <p:grpSp>
        <p:nvGrpSpPr>
          <p:cNvPr id="5" name="Group 4">
            <a:extLst>
              <a:ext uri="{FF2B5EF4-FFF2-40B4-BE49-F238E27FC236}">
                <a16:creationId xmlns:a16="http://schemas.microsoft.com/office/drawing/2014/main" id="{57ECD060-3049-D0B1-3603-F9C10135D55B}"/>
              </a:ext>
            </a:extLst>
          </p:cNvPr>
          <p:cNvGrpSpPr/>
          <p:nvPr/>
        </p:nvGrpSpPr>
        <p:grpSpPr>
          <a:xfrm>
            <a:off x="478432" y="3551671"/>
            <a:ext cx="1500974" cy="2910930"/>
            <a:chOff x="432662" y="4014504"/>
            <a:chExt cx="1500974" cy="2910930"/>
          </a:xfrm>
        </p:grpSpPr>
        <p:sp>
          <p:nvSpPr>
            <p:cNvPr id="6" name="Oval 5">
              <a:extLst>
                <a:ext uri="{FF2B5EF4-FFF2-40B4-BE49-F238E27FC236}">
                  <a16:creationId xmlns:a16="http://schemas.microsoft.com/office/drawing/2014/main" id="{FC6A9F39-41DD-A24E-FDC7-28ED82CA8F73}"/>
                </a:ext>
              </a:extLst>
            </p:cNvPr>
            <p:cNvSpPr/>
            <p:nvPr/>
          </p:nvSpPr>
          <p:spPr>
            <a:xfrm flipH="1" flipV="1">
              <a:off x="432662" y="4014504"/>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sp>
          <p:nvSpPr>
            <p:cNvPr id="7" name="TextBox 6">
              <a:extLst>
                <a:ext uri="{FF2B5EF4-FFF2-40B4-BE49-F238E27FC236}">
                  <a16:creationId xmlns:a16="http://schemas.microsoft.com/office/drawing/2014/main" id="{2978CAB8-4381-C150-B67C-845F84187D96}"/>
                </a:ext>
              </a:extLst>
            </p:cNvPr>
            <p:cNvSpPr txBox="1"/>
            <p:nvPr/>
          </p:nvSpPr>
          <p:spPr>
            <a:xfrm>
              <a:off x="449655" y="4401666"/>
              <a:ext cx="1483981" cy="2523768"/>
            </a:xfrm>
            <a:prstGeom prst="rect">
              <a:avLst/>
            </a:prstGeom>
            <a:noFill/>
          </p:spPr>
          <p:txBody>
            <a:bodyPr wrap="square" rtlCol="0">
              <a:spAutoFit/>
            </a:bodyPr>
            <a:lstStyle/>
            <a:p>
              <a:pPr algn="ctr"/>
              <a:r>
                <a:rPr lang="en-AU" sz="1400" dirty="0">
                  <a:latin typeface="+mj-lt"/>
                </a:rPr>
                <a:t>The Global Set of Climate Change Statistics and Indicators help identify </a:t>
              </a:r>
              <a:r>
                <a:rPr lang="en-AU" sz="1400" b="1" dirty="0">
                  <a:latin typeface="+mj-lt"/>
                </a:rPr>
                <a:t>emissions (drivers), mitigation and adaptation </a:t>
              </a:r>
              <a:r>
                <a:rPr lang="en-AU" sz="1400" dirty="0">
                  <a:latin typeface="+mj-lt"/>
                </a:rPr>
                <a:t>indicators</a:t>
              </a:r>
            </a:p>
            <a:p>
              <a:endParaRPr lang="en-AU" dirty="0"/>
            </a:p>
          </p:txBody>
        </p:sp>
        <p:cxnSp>
          <p:nvCxnSpPr>
            <p:cNvPr id="8" name="Straight Connector 7">
              <a:extLst>
                <a:ext uri="{FF2B5EF4-FFF2-40B4-BE49-F238E27FC236}">
                  <a16:creationId xmlns:a16="http://schemas.microsoft.com/office/drawing/2014/main" id="{D948348D-F6F5-DA6D-8E5A-B08B34545BEC}"/>
                </a:ext>
              </a:extLst>
            </p:cNvPr>
            <p:cNvCxnSpPr>
              <a:cxnSpLocks/>
            </p:cNvCxnSpPr>
            <p:nvPr/>
          </p:nvCxnSpPr>
          <p:spPr>
            <a:xfrm>
              <a:off x="946506" y="418214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FC4930E-CA29-852F-A55C-51F58B6222E1}"/>
                </a:ext>
              </a:extLst>
            </p:cNvPr>
            <p:cNvCxnSpPr>
              <a:cxnSpLocks/>
            </p:cNvCxnSpPr>
            <p:nvPr/>
          </p:nvCxnSpPr>
          <p:spPr>
            <a:xfrm>
              <a:off x="840657" y="6740236"/>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3064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EDB331-E4B5-F531-E7E5-86A592424B64}"/>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9" name="Group 8">
            <a:extLst>
              <a:ext uri="{FF2B5EF4-FFF2-40B4-BE49-F238E27FC236}">
                <a16:creationId xmlns:a16="http://schemas.microsoft.com/office/drawing/2014/main" id="{7B1562FB-191C-DF27-1C3A-9D50A1088D64}"/>
              </a:ext>
            </a:extLst>
          </p:cNvPr>
          <p:cNvGrpSpPr>
            <a:grpSpLocks noGrp="1" noUngrp="1" noRot="1" noMove="1" noResize="1"/>
          </p:cNvGrpSpPr>
          <p:nvPr/>
        </p:nvGrpSpPr>
        <p:grpSpPr>
          <a:xfrm>
            <a:off x="328009" y="398172"/>
            <a:ext cx="1801821" cy="1801820"/>
            <a:chOff x="477553" y="398172"/>
            <a:chExt cx="1801821" cy="1801820"/>
          </a:xfrm>
        </p:grpSpPr>
        <p:pic>
          <p:nvPicPr>
            <p:cNvPr id="10" name="Graphic 9">
              <a:extLst>
                <a:ext uri="{FF2B5EF4-FFF2-40B4-BE49-F238E27FC236}">
                  <a16:creationId xmlns:a16="http://schemas.microsoft.com/office/drawing/2014/main" id="{FE558F56-428C-D504-8ABF-151AA5097C1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2" name="TextBox 11">
              <a:extLst>
                <a:ext uri="{FF2B5EF4-FFF2-40B4-BE49-F238E27FC236}">
                  <a16:creationId xmlns:a16="http://schemas.microsoft.com/office/drawing/2014/main" id="{5784F5A7-59C5-0C97-5A68-19C75C11EF82}"/>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3" name="Content Placeholder 2">
            <a:extLst>
              <a:ext uri="{FF2B5EF4-FFF2-40B4-BE49-F238E27FC236}">
                <a16:creationId xmlns:a16="http://schemas.microsoft.com/office/drawing/2014/main" id="{8759A41E-8979-A0E4-E56B-C82AD148B45C}"/>
              </a:ext>
            </a:extLst>
          </p:cNvPr>
          <p:cNvSpPr>
            <a:spLocks noGrp="1"/>
          </p:cNvSpPr>
          <p:nvPr>
            <p:ph idx="4294967295"/>
          </p:nvPr>
        </p:nvSpPr>
        <p:spPr>
          <a:xfrm>
            <a:off x="2880000" y="3009857"/>
            <a:ext cx="3963205" cy="3111543"/>
          </a:xfrm>
        </p:spPr>
        <p:txBody>
          <a:bodyPr lIns="0">
            <a:noAutofit/>
          </a:bodyPr>
          <a:lstStyle/>
          <a:p>
            <a:pPr marL="0" indent="0">
              <a:lnSpc>
                <a:spcPct val="100000"/>
              </a:lnSpc>
              <a:spcBef>
                <a:spcPts val="0"/>
              </a:spcBef>
              <a:spcAft>
                <a:spcPts val="600"/>
              </a:spcAft>
              <a:buNone/>
            </a:pPr>
            <a:r>
              <a:rPr lang="en-AU" sz="1400" b="1" kern="100" dirty="0">
                <a:latin typeface="+mj-lt"/>
                <a:ea typeface="Calibri" panose="020F0502020204030204" pitchFamily="34" charset="0"/>
                <a:cs typeface="Times New Roman" panose="02020603050405020304" pitchFamily="18" charset="0"/>
              </a:rPr>
              <a:t>Emissions levels / reductions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Emissions / Carbon accounting (SNA basis)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Supply and use of energy products, including renewables (including behind the meter)</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Energy stocks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Carbon markets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Agriculture </a:t>
            </a:r>
            <a:endParaRPr lang="en-US" sz="1400" kern="100" dirty="0">
              <a:latin typeface="+mj-lt"/>
              <a:ea typeface="Calibri" panose="020F0502020204030204" pitchFamily="34" charset="0"/>
              <a:cs typeface="Times New Roman" panose="02020603050405020304" pitchFamily="18" charset="0"/>
            </a:endParaRP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Transport (including electric vehicles)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Building efficiency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Circular economy - </a:t>
            </a:r>
            <a:r>
              <a:rPr lang="en-US" sz="1400" kern="100" dirty="0">
                <a:solidFill>
                  <a:schemeClr val="tx1"/>
                </a:solidFill>
                <a:latin typeface="+mj-lt"/>
                <a:ea typeface="Calibri" panose="020F0502020204030204" pitchFamily="34" charset="0"/>
              </a:rPr>
              <a:t>materials kept in circulation </a:t>
            </a:r>
          </a:p>
          <a:p>
            <a:pPr>
              <a:lnSpc>
                <a:spcPct val="100000"/>
              </a:lnSpc>
              <a:spcBef>
                <a:spcPts val="200"/>
              </a:spcBef>
            </a:pPr>
            <a:r>
              <a:rPr lang="en-AU" sz="1400" kern="100" dirty="0">
                <a:latin typeface="+mj-lt"/>
                <a:ea typeface="Calibri" panose="020F0502020204030204" pitchFamily="34" charset="0"/>
                <a:cs typeface="Times New Roman" panose="02020603050405020304" pitchFamily="18" charset="0"/>
              </a:rPr>
              <a:t>Economic impacts, including decarbonisation analysis and energy decomposition</a:t>
            </a:r>
          </a:p>
          <a:p>
            <a:pPr>
              <a:spcBef>
                <a:spcPts val="600"/>
              </a:spcBef>
            </a:pPr>
            <a:endParaRPr lang="en-US" sz="1400" dirty="0">
              <a:latin typeface="+mj-lt"/>
            </a:endParaRPr>
          </a:p>
        </p:txBody>
      </p:sp>
      <p:sp>
        <p:nvSpPr>
          <p:cNvPr id="4" name="Content Placeholder 2">
            <a:extLst>
              <a:ext uri="{FF2B5EF4-FFF2-40B4-BE49-F238E27FC236}">
                <a16:creationId xmlns:a16="http://schemas.microsoft.com/office/drawing/2014/main" id="{C7D7E302-96D2-3CC2-D824-F78F5BD4D9B1}"/>
              </a:ext>
            </a:extLst>
          </p:cNvPr>
          <p:cNvSpPr txBox="1">
            <a:spLocks/>
          </p:cNvSpPr>
          <p:nvPr/>
        </p:nvSpPr>
        <p:spPr bwMode="auto">
          <a:xfrm>
            <a:off x="7045808" y="3009857"/>
            <a:ext cx="3365677" cy="3155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60960" rIns="121920" bIns="60960" numCol="1" anchor="t" anchorCtr="0" compatLnSpc="1">
            <a:prstTxWarp prst="textNoShape">
              <a:avLst/>
            </a:prstTxWarp>
          </a:bodyPr>
          <a:lstStyle>
            <a:lvl1pPr marL="266700" indent="-266700" algn="l" defTabSz="342900" rtl="0" eaLnBrk="1" fontAlgn="base" hangingPunct="1">
              <a:lnSpc>
                <a:spcPct val="90000"/>
              </a:lnSpc>
              <a:spcBef>
                <a:spcPct val="20000"/>
              </a:spcBef>
              <a:spcAft>
                <a:spcPct val="0"/>
              </a:spcAft>
              <a:buFont typeface="Lucida Grande" charset="0"/>
              <a:buChar char="–"/>
              <a:tabLst/>
              <a:defRPr sz="1600" b="0" i="0" kern="1200">
                <a:solidFill>
                  <a:srgbClr val="326297"/>
                </a:solidFill>
                <a:latin typeface="Calibri" panose="020F0502020204030204" pitchFamily="34" charset="0"/>
                <a:ea typeface="ＭＳ Ｐゴシック" charset="0"/>
                <a:cs typeface="Calibri" panose="020F0502020204030204" pitchFamily="34" charset="0"/>
              </a:defRPr>
            </a:lvl1pPr>
            <a:lvl2pPr marL="446088" indent="-179388" algn="l" defTabSz="342900" rtl="0" eaLnBrk="1" fontAlgn="base" hangingPunct="1">
              <a:lnSpc>
                <a:spcPct val="90000"/>
              </a:lnSpc>
              <a:spcBef>
                <a:spcPct val="20000"/>
              </a:spcBef>
              <a:spcAft>
                <a:spcPct val="0"/>
              </a:spcAft>
              <a:buFont typeface="Lucida Grande"/>
              <a:buChar char="–"/>
              <a:tabLst/>
              <a:defRPr sz="1600" b="0" i="0" kern="1200">
                <a:solidFill>
                  <a:srgbClr val="326297"/>
                </a:solidFill>
                <a:latin typeface="Calibri" panose="020F0502020204030204" pitchFamily="34" charset="0"/>
                <a:ea typeface="ＭＳ Ｐゴシック" charset="0"/>
                <a:cs typeface="Calibri" panose="020F0502020204030204" pitchFamily="34" charset="0"/>
              </a:defRPr>
            </a:lvl2pPr>
            <a:lvl3pPr marL="577850" indent="-131763" algn="l" defTabSz="342900" rtl="0" eaLnBrk="1" fontAlgn="base" hangingPunct="1">
              <a:lnSpc>
                <a:spcPct val="90000"/>
              </a:lnSpc>
              <a:spcBef>
                <a:spcPct val="20000"/>
              </a:spcBef>
              <a:spcAft>
                <a:spcPct val="0"/>
              </a:spcAft>
              <a:buFont typeface="Arial" charset="0"/>
              <a:buChar char="•"/>
              <a:tabLst/>
              <a:defRPr sz="1600" b="0" i="0" kern="1200">
                <a:solidFill>
                  <a:srgbClr val="326297"/>
                </a:solidFill>
                <a:latin typeface="Calibri" panose="020F0502020204030204" pitchFamily="34" charset="0"/>
                <a:ea typeface="ＭＳ Ｐゴシック" charset="0"/>
                <a:cs typeface="Calibri" panose="020F050202020403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Tw Cen MT"/>
                <a:ea typeface="ＭＳ Ｐゴシック" charset="0"/>
                <a:cs typeface="Tw Cen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nSpc>
                <a:spcPct val="107000"/>
              </a:lnSpc>
              <a:spcBef>
                <a:spcPts val="0"/>
              </a:spcBef>
              <a:spcAft>
                <a:spcPts val="600"/>
              </a:spcAft>
              <a:buNone/>
            </a:pPr>
            <a:r>
              <a:rPr lang="en-AU" sz="1400" b="1" kern="100" dirty="0">
                <a:solidFill>
                  <a:schemeClr val="tx1"/>
                </a:solidFill>
                <a:latin typeface="+mj-lt"/>
                <a:ea typeface="Calibri" panose="020F0502020204030204" pitchFamily="34" charset="0"/>
                <a:cs typeface="Times New Roman" panose="02020603050405020304" pitchFamily="18" charset="0"/>
              </a:rPr>
              <a:t>Impacts, adaptation and transition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Grid reliability and security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Energy prices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Household and business behavioural change (including for appliances)</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Energy investment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Energy equity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Regional analysis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Workforce - energy employment </a:t>
            </a:r>
            <a:endParaRPr lang="en-US" sz="1400" kern="100" dirty="0">
              <a:solidFill>
                <a:schemeClr val="tx1"/>
              </a:solidFill>
              <a:latin typeface="+mj-lt"/>
              <a:ea typeface="Calibri" panose="020F0502020204030204" pitchFamily="34" charset="0"/>
              <a:cs typeface="Times New Roman" panose="02020603050405020304" pitchFamily="18" charset="0"/>
            </a:endParaRP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Sustainable finance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Land use </a:t>
            </a:r>
          </a:p>
          <a:p>
            <a:pPr>
              <a:lnSpc>
                <a:spcPct val="107000"/>
              </a:lnSpc>
              <a:spcBef>
                <a:spcPts val="200"/>
              </a:spcBef>
              <a:buFont typeface="Arial" panose="020B0604020202020204" pitchFamily="34" charset="0"/>
              <a:buChar char="•"/>
            </a:pPr>
            <a:r>
              <a:rPr lang="en-AU" sz="1400" kern="100" dirty="0">
                <a:solidFill>
                  <a:schemeClr val="tx1"/>
                </a:solidFill>
                <a:latin typeface="+mj-lt"/>
                <a:ea typeface="Calibri" panose="020F0502020204030204" pitchFamily="34" charset="0"/>
                <a:cs typeface="Times New Roman" panose="02020603050405020304" pitchFamily="18" charset="0"/>
              </a:rPr>
              <a:t>Critical minerals</a:t>
            </a:r>
          </a:p>
        </p:txBody>
      </p:sp>
      <p:sp>
        <p:nvSpPr>
          <p:cNvPr id="6" name="TextBox 5">
            <a:extLst>
              <a:ext uri="{FF2B5EF4-FFF2-40B4-BE49-F238E27FC236}">
                <a16:creationId xmlns:a16="http://schemas.microsoft.com/office/drawing/2014/main" id="{36BB023B-036B-FEBA-B598-4BC406007E86}"/>
              </a:ext>
            </a:extLst>
          </p:cNvPr>
          <p:cNvSpPr txBox="1"/>
          <p:nvPr/>
        </p:nvSpPr>
        <p:spPr>
          <a:xfrm>
            <a:off x="2880000" y="1800000"/>
            <a:ext cx="7435550" cy="1031051"/>
          </a:xfrm>
          <a:prstGeom prst="rect">
            <a:avLst/>
          </a:prstGeom>
          <a:noFill/>
        </p:spPr>
        <p:txBody>
          <a:bodyPr wrap="square" lIns="0" rtlCol="0">
            <a:spAutoFit/>
          </a:bodyPr>
          <a:lstStyle/>
          <a:p>
            <a:pPr>
              <a:spcBef>
                <a:spcPts val="300"/>
              </a:spcBef>
            </a:pPr>
            <a:r>
              <a:rPr lang="en-AU" sz="1400" dirty="0">
                <a:latin typeface="+mj-lt"/>
              </a:rPr>
              <a:t>Net Zero’s reach is wide ranging. There are two main streams: </a:t>
            </a:r>
          </a:p>
          <a:p>
            <a:pPr marL="171450" indent="-171450">
              <a:spcBef>
                <a:spcPts val="300"/>
              </a:spcBef>
              <a:buFont typeface="Arial" panose="020B0604020202020204" pitchFamily="34" charset="0"/>
              <a:buChar char="•"/>
            </a:pPr>
            <a:r>
              <a:rPr lang="en-AU" sz="1400" dirty="0">
                <a:latin typeface="+mj-lt"/>
              </a:rPr>
              <a:t>emissions levels, sources of emissions, and actions to reduce emissions in specific sectors </a:t>
            </a:r>
          </a:p>
          <a:p>
            <a:pPr marL="171450" indent="-171450">
              <a:spcBef>
                <a:spcPts val="300"/>
              </a:spcBef>
              <a:buFont typeface="Arial" panose="020B0604020202020204" pitchFamily="34" charset="0"/>
              <a:buChar char="•"/>
            </a:pPr>
            <a:r>
              <a:rPr lang="en-AU" sz="1400" dirty="0">
                <a:latin typeface="+mj-lt"/>
              </a:rPr>
              <a:t>impacts, adaptation and transition – the move to net zero will have social, technological, workforce etc impacts that need to be planned for</a:t>
            </a:r>
            <a:endParaRPr lang="en-US" sz="1400" dirty="0">
              <a:latin typeface="+mj-lt"/>
            </a:endParaRPr>
          </a:p>
        </p:txBody>
      </p:sp>
      <p:sp>
        <p:nvSpPr>
          <p:cNvPr id="14" name="TextBox 13">
            <a:extLst>
              <a:ext uri="{FF2B5EF4-FFF2-40B4-BE49-F238E27FC236}">
                <a16:creationId xmlns:a16="http://schemas.microsoft.com/office/drawing/2014/main" id="{CD8F41FF-CC98-52B9-6C70-AFE78D88680B}"/>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latin typeface="+mj-lt"/>
              </a:rPr>
              <a:t>Wider impacts</a:t>
            </a:r>
            <a:endParaRPr lang="en-US" sz="2400" b="1" dirty="0">
              <a:latin typeface="+mj-lt"/>
            </a:endParaRPr>
          </a:p>
        </p:txBody>
      </p:sp>
      <p:sp>
        <p:nvSpPr>
          <p:cNvPr id="15" name="TextBox 14">
            <a:extLst>
              <a:ext uri="{FF2B5EF4-FFF2-40B4-BE49-F238E27FC236}">
                <a16:creationId xmlns:a16="http://schemas.microsoft.com/office/drawing/2014/main" id="{BBDFDDA9-60EE-DC7B-8599-A5BF43449044}"/>
              </a:ext>
            </a:extLst>
          </p:cNvPr>
          <p:cNvSpPr txBox="1"/>
          <p:nvPr/>
        </p:nvSpPr>
        <p:spPr>
          <a:xfrm>
            <a:off x="210910" y="4354969"/>
            <a:ext cx="2036021" cy="1600438"/>
          </a:xfrm>
          <a:prstGeom prst="rect">
            <a:avLst/>
          </a:prstGeom>
          <a:noFill/>
        </p:spPr>
        <p:txBody>
          <a:bodyPr wrap="square">
            <a:spAutoFit/>
          </a:bodyPr>
          <a:lstStyle/>
          <a:p>
            <a:pPr algn="ctr"/>
            <a:r>
              <a:rPr lang="en-US" sz="1400" b="1" dirty="0">
                <a:latin typeface="+mj-lt"/>
              </a:rPr>
              <a:t>Net Zero </a:t>
            </a:r>
            <a:r>
              <a:rPr lang="en-US" sz="1400" dirty="0">
                <a:latin typeface="+mj-lt"/>
              </a:rPr>
              <a:t>has wide ranging impacts and these are examples of areas where further analysis may be of relevance to NSO/NSS to inform policy making.</a:t>
            </a:r>
          </a:p>
        </p:txBody>
      </p:sp>
      <p:cxnSp>
        <p:nvCxnSpPr>
          <p:cNvPr id="17" name="Straight Connector 16">
            <a:extLst>
              <a:ext uri="{FF2B5EF4-FFF2-40B4-BE49-F238E27FC236}">
                <a16:creationId xmlns:a16="http://schemas.microsoft.com/office/drawing/2014/main" id="{24C323D1-8352-FF05-51ED-0C5082B39B18}"/>
              </a:ext>
            </a:extLst>
          </p:cNvPr>
          <p:cNvCxnSpPr>
            <a:cxnSpLocks/>
          </p:cNvCxnSpPr>
          <p:nvPr/>
        </p:nvCxnSpPr>
        <p:spPr>
          <a:xfrm>
            <a:off x="946506" y="418214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7BEF39C-3025-2B26-606A-FE6515BEDB50}"/>
              </a:ext>
            </a:extLst>
          </p:cNvPr>
          <p:cNvCxnSpPr>
            <a:cxnSpLocks/>
          </p:cNvCxnSpPr>
          <p:nvPr/>
        </p:nvCxnSpPr>
        <p:spPr>
          <a:xfrm>
            <a:off x="946506" y="6087028"/>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BC9166B7-7764-C11A-88EE-48E80E3C90A2}"/>
              </a:ext>
            </a:extLst>
          </p:cNvPr>
          <p:cNvSpPr/>
          <p:nvPr/>
        </p:nvSpPr>
        <p:spPr>
          <a:xfrm flipH="1" flipV="1">
            <a:off x="432662" y="4014504"/>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sp>
        <p:nvSpPr>
          <p:cNvPr id="5" name="Slide Number Placeholder 4">
            <a:extLst>
              <a:ext uri="{FF2B5EF4-FFF2-40B4-BE49-F238E27FC236}">
                <a16:creationId xmlns:a16="http://schemas.microsoft.com/office/drawing/2014/main" id="{1878CBAF-DCBE-9416-DB96-62ACF5E3EF08}"/>
              </a:ext>
            </a:extLst>
          </p:cNvPr>
          <p:cNvSpPr>
            <a:spLocks noGrp="1"/>
          </p:cNvSpPr>
          <p:nvPr>
            <p:ph type="sldNum" sz="quarter" idx="12"/>
          </p:nvPr>
        </p:nvSpPr>
        <p:spPr/>
        <p:txBody>
          <a:bodyPr/>
          <a:lstStyle/>
          <a:p>
            <a:fld id="{EC9EE9FD-178F-43FD-BA99-B0AF5E5C5A5F}" type="slidenum">
              <a:rPr lang="en-AU" smtClean="0"/>
              <a:t>16</a:t>
            </a:fld>
            <a:endParaRPr lang="en-AU"/>
          </a:p>
        </p:txBody>
      </p:sp>
    </p:spTree>
    <p:extLst>
      <p:ext uri="{BB962C8B-B14F-4D97-AF65-F5344CB8AC3E}">
        <p14:creationId xmlns:p14="http://schemas.microsoft.com/office/powerpoint/2010/main" val="349054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B55E3-7B96-4960-8D0E-D88CB82EBF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25103A8-DAFA-4C9F-408A-4BCBA5A66993}"/>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8F4548C9-7EF7-9DF7-948C-082AEF3C4F98}"/>
              </a:ext>
            </a:extLst>
          </p:cNvPr>
          <p:cNvSpPr txBox="1"/>
          <p:nvPr/>
        </p:nvSpPr>
        <p:spPr>
          <a:xfrm>
            <a:off x="2880000" y="865983"/>
            <a:ext cx="6676370" cy="761042"/>
          </a:xfrm>
          <a:prstGeom prst="rect">
            <a:avLst/>
          </a:prstGeom>
          <a:noFill/>
          <a:ln w="12700">
            <a:noFill/>
          </a:ln>
        </p:spPr>
        <p:txBody>
          <a:bodyPr wrap="square" lIns="0" tIns="45720" rIns="91440" bIns="45720" rtlCol="0" anchor="t">
            <a:spAutoFit/>
          </a:bodyPr>
          <a:lstStyle/>
          <a:p>
            <a:pPr>
              <a:lnSpc>
                <a:spcPts val="2600"/>
              </a:lnSpc>
              <a:defRPr/>
            </a:pPr>
            <a:r>
              <a:rPr kumimoji="0" lang="en-AU" sz="2400" b="1" i="0" u="none" strike="noStrike" kern="1200" cap="none" spc="0" normalizeH="0" baseline="0" noProof="0" dirty="0">
                <a:ln>
                  <a:noFill/>
                </a:ln>
                <a:solidFill>
                  <a:srgbClr val="0B0C0C"/>
                </a:solidFill>
                <a:effectLst/>
                <a:uLnTx/>
                <a:uFillTx/>
                <a:latin typeface="+mj-lt"/>
                <a:ea typeface="+mn-ea"/>
                <a:cs typeface="+mn-cs"/>
              </a:rPr>
              <a:t>Net Zero measurement journey</a:t>
            </a:r>
            <a:r>
              <a:rPr lang="en-AU" sz="2400" b="1" dirty="0">
                <a:solidFill>
                  <a:srgbClr val="0B0C0C"/>
                </a:solidFill>
                <a:latin typeface="+mj-lt"/>
              </a:rPr>
              <a:t>:</a:t>
            </a:r>
            <a:br>
              <a:rPr lang="en-AU" sz="2400" b="1" dirty="0">
                <a:solidFill>
                  <a:srgbClr val="0B0C0C"/>
                </a:solidFill>
                <a:latin typeface="+mj-lt"/>
              </a:rPr>
            </a:br>
            <a:endParaRPr lang="en-AU" sz="2400" b="1" dirty="0">
              <a:solidFill>
                <a:srgbClr val="000000"/>
              </a:solidFill>
              <a:latin typeface="+mj-lt"/>
            </a:endParaRPr>
          </a:p>
        </p:txBody>
      </p:sp>
      <p:graphicFrame>
        <p:nvGraphicFramePr>
          <p:cNvPr id="5" name="Table 4">
            <a:extLst>
              <a:ext uri="{FF2B5EF4-FFF2-40B4-BE49-F238E27FC236}">
                <a16:creationId xmlns:a16="http://schemas.microsoft.com/office/drawing/2014/main" id="{75FEA060-64A5-C6D4-C805-1B22315ED676}"/>
              </a:ext>
            </a:extLst>
          </p:cNvPr>
          <p:cNvGraphicFramePr>
            <a:graphicFrameLocks noGrp="1"/>
          </p:cNvGraphicFramePr>
          <p:nvPr>
            <p:extLst>
              <p:ext uri="{D42A27DB-BD31-4B8C-83A1-F6EECF244321}">
                <p14:modId xmlns:p14="http://schemas.microsoft.com/office/powerpoint/2010/main" val="4196543291"/>
              </p:ext>
            </p:extLst>
          </p:nvPr>
        </p:nvGraphicFramePr>
        <p:xfrm>
          <a:off x="2890502" y="2804844"/>
          <a:ext cx="8291976" cy="3685120"/>
        </p:xfrm>
        <a:graphic>
          <a:graphicData uri="http://schemas.openxmlformats.org/drawingml/2006/table">
            <a:tbl>
              <a:tblPr firstRow="1" firstCol="1" bandRow="1">
                <a:tableStyleId>{5C22544A-7EE6-4342-B048-85BDC9FD1C3A}</a:tableStyleId>
              </a:tblPr>
              <a:tblGrid>
                <a:gridCol w="3363359">
                  <a:extLst>
                    <a:ext uri="{9D8B030D-6E8A-4147-A177-3AD203B41FA5}">
                      <a16:colId xmlns:a16="http://schemas.microsoft.com/office/drawing/2014/main" val="951188426"/>
                    </a:ext>
                  </a:extLst>
                </a:gridCol>
                <a:gridCol w="2460121">
                  <a:extLst>
                    <a:ext uri="{9D8B030D-6E8A-4147-A177-3AD203B41FA5}">
                      <a16:colId xmlns:a16="http://schemas.microsoft.com/office/drawing/2014/main" val="392273985"/>
                    </a:ext>
                  </a:extLst>
                </a:gridCol>
                <a:gridCol w="2468496">
                  <a:extLst>
                    <a:ext uri="{9D8B030D-6E8A-4147-A177-3AD203B41FA5}">
                      <a16:colId xmlns:a16="http://schemas.microsoft.com/office/drawing/2014/main" val="1854473247"/>
                    </a:ext>
                  </a:extLst>
                </a:gridCol>
              </a:tblGrid>
              <a:tr h="442110">
                <a:tc>
                  <a:txBody>
                    <a:bodyPr/>
                    <a:lstStyle/>
                    <a:p>
                      <a:pPr marL="36000">
                        <a:lnSpc>
                          <a:spcPct val="100000"/>
                        </a:lnSpc>
                        <a:spcBef>
                          <a:spcPts val="0"/>
                        </a:spcBef>
                        <a:spcAft>
                          <a:spcPts val="100"/>
                        </a:spcAft>
                        <a:buNone/>
                      </a:pPr>
                      <a:r>
                        <a:rPr lang="en-AU" sz="1200" kern="100" dirty="0">
                          <a:solidFill>
                            <a:schemeClr val="bg1"/>
                          </a:solidFill>
                          <a:effectLst/>
                        </a:rPr>
                        <a:t>Examples </a:t>
                      </a:r>
                      <a:endParaRPr lang="en-AU"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44496" marR="44496" marT="72000" marB="72000" anchor="ctr">
                    <a:solidFill>
                      <a:schemeClr val="tx2">
                        <a:lumMod val="50000"/>
                        <a:lumOff val="50000"/>
                      </a:schemeClr>
                    </a:solidFill>
                  </a:tcPr>
                </a:tc>
                <a:tc>
                  <a:txBody>
                    <a:bodyPr/>
                    <a:lstStyle/>
                    <a:p>
                      <a:pPr algn="ctr">
                        <a:lnSpc>
                          <a:spcPct val="115000"/>
                        </a:lnSpc>
                        <a:spcAft>
                          <a:spcPts val="800"/>
                        </a:spcAft>
                        <a:buNone/>
                      </a:pPr>
                      <a:r>
                        <a:rPr lang="en-AU" sz="1200" kern="100" dirty="0">
                          <a:effectLst/>
                          <a:latin typeface="Aptos"/>
                          <a:ea typeface="Aptos" panose="020B0004020202020204" pitchFamily="34" charset="0"/>
                          <a:cs typeface="Times New Roman"/>
                        </a:rPr>
                        <a:t>Area</a:t>
                      </a:r>
                    </a:p>
                  </a:txBody>
                  <a:tcPr marL="44496" marR="44496" marT="72000" marB="72000" anchor="ctr">
                    <a:solidFill>
                      <a:schemeClr val="tx2">
                        <a:lumMod val="50000"/>
                        <a:lumOff val="50000"/>
                      </a:schemeClr>
                    </a:solidFill>
                  </a:tcPr>
                </a:tc>
                <a:tc>
                  <a:txBody>
                    <a:bodyPr/>
                    <a:lstStyle/>
                    <a:p>
                      <a:pPr algn="ctr">
                        <a:lnSpc>
                          <a:spcPct val="115000"/>
                        </a:lnSpc>
                        <a:spcAft>
                          <a:spcPts val="800"/>
                        </a:spcAft>
                        <a:buNone/>
                      </a:pPr>
                      <a:r>
                        <a:rPr lang="en-AU" sz="1200" kern="100" dirty="0">
                          <a:effectLst/>
                        </a:rPr>
                        <a:t>Methods Frameworks</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96" marR="44496" marT="72000" marB="72000" anchor="ctr">
                    <a:solidFill>
                      <a:schemeClr val="tx2">
                        <a:lumMod val="50000"/>
                        <a:lumOff val="50000"/>
                      </a:schemeClr>
                    </a:solidFill>
                  </a:tcPr>
                </a:tc>
                <a:extLst>
                  <a:ext uri="{0D108BD9-81ED-4DB2-BD59-A6C34878D82A}">
                    <a16:rowId xmlns:a16="http://schemas.microsoft.com/office/drawing/2014/main" val="3577660895"/>
                  </a:ext>
                </a:extLst>
              </a:tr>
              <a:tr h="0">
                <a:tc>
                  <a:txBody>
                    <a:bodyPr/>
                    <a:lstStyle/>
                    <a:p>
                      <a:pPr marL="36000" algn="l">
                        <a:lnSpc>
                          <a:spcPct val="100000"/>
                        </a:lnSpc>
                        <a:spcBef>
                          <a:spcPts val="0"/>
                        </a:spcBef>
                        <a:spcAft>
                          <a:spcPts val="0"/>
                        </a:spcAft>
                        <a:buNone/>
                      </a:pPr>
                      <a:r>
                        <a:rPr lang="en-AU" sz="1200" kern="100" dirty="0">
                          <a:solidFill>
                            <a:schemeClr val="tx1"/>
                          </a:solidFill>
                          <a:effectLst/>
                          <a:latin typeface="+mj-lt"/>
                          <a:ea typeface="Aptos" panose="020B0004020202020204" pitchFamily="34" charset="0"/>
                          <a:cs typeface="Times New Roman"/>
                        </a:rPr>
                        <a:t>NDC target </a:t>
                      </a:r>
                    </a:p>
                  </a:txBody>
                  <a:tcPr marL="44496" marR="44496" marT="108000" marB="108000" anchor="ctr">
                    <a:solidFill>
                      <a:schemeClr val="tx2">
                        <a:lumMod val="50000"/>
                        <a:lumOff val="50000"/>
                        <a:alpha val="30000"/>
                      </a:schemeClr>
                    </a:solidFill>
                  </a:tcP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Driver</a:t>
                      </a:r>
                    </a:p>
                  </a:txBody>
                  <a:tcPr marL="44496" marR="44496" marT="108000" marB="108000" anchor="ct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IPCC </a:t>
                      </a:r>
                    </a:p>
                  </a:txBody>
                  <a:tcPr marL="44496" marR="44496" marT="108000" marB="108000" anchor="ctr"/>
                </a:tc>
                <a:extLst>
                  <a:ext uri="{0D108BD9-81ED-4DB2-BD59-A6C34878D82A}">
                    <a16:rowId xmlns:a16="http://schemas.microsoft.com/office/drawing/2014/main" val="378817622"/>
                  </a:ext>
                </a:extLst>
              </a:tr>
              <a:tr h="0">
                <a:tc>
                  <a:txBody>
                    <a:bodyPr/>
                    <a:lstStyle/>
                    <a:p>
                      <a:pPr marL="36000" algn="l">
                        <a:lnSpc>
                          <a:spcPct val="100000"/>
                        </a:lnSpc>
                        <a:spcBef>
                          <a:spcPts val="0"/>
                        </a:spcBef>
                        <a:spcAft>
                          <a:spcPts val="0"/>
                        </a:spcAft>
                        <a:buNone/>
                      </a:pPr>
                      <a:r>
                        <a:rPr lang="en-AU" sz="1200" kern="0" dirty="0">
                          <a:solidFill>
                            <a:schemeClr val="tx1"/>
                          </a:solidFill>
                          <a:effectLst/>
                          <a:latin typeface="+mj-lt"/>
                        </a:rPr>
                        <a:t>Total GHG emissions per year (also by sector)</a:t>
                      </a:r>
                      <a:endParaRPr lang="en-AU" sz="1200" kern="100" dirty="0">
                        <a:solidFill>
                          <a:schemeClr val="tx1"/>
                        </a:solidFill>
                        <a:effectLst/>
                        <a:latin typeface="+mj-lt"/>
                        <a:ea typeface="Aptos" panose="020B0004020202020204" pitchFamily="34" charset="0"/>
                        <a:cs typeface="Times New Roman" panose="02020603050405020304" pitchFamily="18" charset="0"/>
                      </a:endParaRPr>
                    </a:p>
                  </a:txBody>
                  <a:tcPr marL="44496" marR="44496" marT="108000" marB="108000" anchor="ctr">
                    <a:solidFill>
                      <a:schemeClr val="tx2">
                        <a:lumMod val="50000"/>
                        <a:lumOff val="50000"/>
                        <a:alpha val="30000"/>
                      </a:schemeClr>
                    </a:solidFill>
                  </a:tcP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Driver, indicator 1</a:t>
                      </a:r>
                    </a:p>
                  </a:txBody>
                  <a:tcPr marL="44496" marR="44496" marT="108000" marB="108000" anchor="ct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CISAT– IPCC; SDG; UNECE; SEEA-CF</a:t>
                      </a:r>
                      <a:endParaRPr lang="en-US" sz="1200" dirty="0">
                        <a:latin typeface="+mj-lt"/>
                      </a:endParaRPr>
                    </a:p>
                  </a:txBody>
                  <a:tcPr marL="44496" marR="44496" marT="108000" marB="108000" anchor="ctr"/>
                </a:tc>
                <a:extLst>
                  <a:ext uri="{0D108BD9-81ED-4DB2-BD59-A6C34878D82A}">
                    <a16:rowId xmlns:a16="http://schemas.microsoft.com/office/drawing/2014/main" val="1991197860"/>
                  </a:ext>
                </a:extLst>
              </a:tr>
              <a:tr h="0">
                <a:tc>
                  <a:txBody>
                    <a:bodyPr/>
                    <a:lstStyle/>
                    <a:p>
                      <a:pPr marL="36000" algn="l">
                        <a:lnSpc>
                          <a:spcPct val="100000"/>
                        </a:lnSpc>
                        <a:spcBef>
                          <a:spcPts val="0"/>
                        </a:spcBef>
                        <a:spcAft>
                          <a:spcPts val="0"/>
                        </a:spcAft>
                        <a:buNone/>
                      </a:pPr>
                      <a:r>
                        <a:rPr lang="en-AU" sz="1200" kern="100" dirty="0">
                          <a:solidFill>
                            <a:schemeClr val="tx1"/>
                          </a:solidFill>
                          <a:effectLst/>
                          <a:latin typeface="+mj-lt"/>
                          <a:ea typeface="Aptos" panose="020B0004020202020204" pitchFamily="34" charset="0"/>
                          <a:cs typeface="Times New Roman"/>
                        </a:rPr>
                        <a:t>Total emissions of indirect greenhouse gases</a:t>
                      </a:r>
                    </a:p>
                  </a:txBody>
                  <a:tcPr marL="44496" marR="44496" marT="108000" marB="108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AU" sz="1200" kern="100" dirty="0">
                          <a:solidFill>
                            <a:schemeClr val="dk1"/>
                          </a:solidFill>
                          <a:effectLst/>
                          <a:latin typeface="+mn-lt"/>
                          <a:ea typeface="Aptos" panose="020B0004020202020204" pitchFamily="34" charset="0"/>
                          <a:cs typeface="Times New Roman"/>
                        </a:rPr>
                        <a:t>Driver, indicator 2</a:t>
                      </a:r>
                    </a:p>
                  </a:txBody>
                  <a:tcPr marL="44496" marR="44496" marT="108000" marB="108000" anchor="ctr"/>
                </a:tc>
                <a:tc>
                  <a:txBody>
                    <a:bodyPr/>
                    <a:lstStyle/>
                    <a:p>
                      <a:pPr algn="ctr">
                        <a:lnSpc>
                          <a:spcPct val="115000"/>
                        </a:lnSpc>
                        <a:spcAft>
                          <a:spcPts val="800"/>
                        </a:spcAft>
                        <a:buNone/>
                      </a:pPr>
                      <a:r>
                        <a:rPr lang="en-AU" sz="1200" kern="100" dirty="0">
                          <a:solidFill>
                            <a:schemeClr val="dk1"/>
                          </a:solidFill>
                          <a:effectLst/>
                          <a:latin typeface="+mn-lt"/>
                          <a:ea typeface="Aptos" panose="020B0004020202020204" pitchFamily="34" charset="0"/>
                          <a:cs typeface="Times New Roman"/>
                        </a:rPr>
                        <a:t>CISAT– IPCC; FDES</a:t>
                      </a:r>
                      <a:endParaRPr lang="en-AU" sz="1200" kern="100" dirty="0">
                        <a:effectLst/>
                        <a:latin typeface="+mj-lt"/>
                        <a:ea typeface="Aptos" panose="020B0004020202020204" pitchFamily="34" charset="0"/>
                        <a:cs typeface="Times New Roman"/>
                      </a:endParaRPr>
                    </a:p>
                  </a:txBody>
                  <a:tcPr marL="44496" marR="44496" marT="108000" marB="108000" anchor="ctr"/>
                </a:tc>
                <a:extLst>
                  <a:ext uri="{0D108BD9-81ED-4DB2-BD59-A6C34878D82A}">
                    <a16:rowId xmlns:a16="http://schemas.microsoft.com/office/drawing/2014/main" val="3204740006"/>
                  </a:ext>
                </a:extLst>
              </a:tr>
              <a:tr h="0">
                <a:tc>
                  <a:txBody>
                    <a:bodyPr/>
                    <a:lstStyle/>
                    <a:p>
                      <a:pPr marL="36000" algn="l">
                        <a:lnSpc>
                          <a:spcPct val="100000"/>
                        </a:lnSpc>
                        <a:spcBef>
                          <a:spcPts val="0"/>
                        </a:spcBef>
                        <a:spcAft>
                          <a:spcPts val="0"/>
                        </a:spcAft>
                        <a:buNone/>
                      </a:pPr>
                      <a:r>
                        <a:rPr lang="en-AU" sz="1200" kern="100" dirty="0">
                          <a:solidFill>
                            <a:schemeClr val="tx1"/>
                          </a:solidFill>
                          <a:effectLst/>
                          <a:latin typeface="+mj-lt"/>
                          <a:ea typeface="Aptos" panose="020B0004020202020204" pitchFamily="34" charset="0"/>
                          <a:cs typeface="Times New Roman"/>
                        </a:rPr>
                        <a:t>Greenhouse gas emissions from Land Use, Land-Use Change, and Forestry (LULUCF)</a:t>
                      </a:r>
                    </a:p>
                  </a:txBody>
                  <a:tcPr marL="44496" marR="44496" marT="108000" marB="108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AU" sz="1200" kern="100" dirty="0">
                          <a:solidFill>
                            <a:schemeClr val="dk1"/>
                          </a:solidFill>
                          <a:effectLst/>
                          <a:latin typeface="+mn-lt"/>
                          <a:ea typeface="Aptos" panose="020B0004020202020204" pitchFamily="34" charset="0"/>
                          <a:cs typeface="Times New Roman"/>
                        </a:rPr>
                        <a:t>Driver, indicator 3</a:t>
                      </a:r>
                    </a:p>
                  </a:txBody>
                  <a:tcPr marL="44496" marR="44496" marT="108000" marB="108000" anchor="ctr"/>
                </a:tc>
                <a:tc>
                  <a:txBody>
                    <a:bodyPr/>
                    <a:lstStyle/>
                    <a:p>
                      <a:pPr algn="ctr">
                        <a:lnSpc>
                          <a:spcPct val="115000"/>
                        </a:lnSpc>
                        <a:spcAft>
                          <a:spcPts val="800"/>
                        </a:spcAft>
                        <a:buNone/>
                      </a:pPr>
                      <a:r>
                        <a:rPr lang="en-AU" sz="1200" kern="100" dirty="0">
                          <a:solidFill>
                            <a:schemeClr val="dk1"/>
                          </a:solidFill>
                          <a:effectLst/>
                          <a:latin typeface="+mn-lt"/>
                          <a:ea typeface="Aptos" panose="020B0004020202020204" pitchFamily="34" charset="0"/>
                          <a:cs typeface="Times New Roman"/>
                        </a:rPr>
                        <a:t>CISAT– IPCC; SDG; UNECE; </a:t>
                      </a:r>
                      <a:endParaRPr lang="en-AU" sz="1200" kern="100" dirty="0">
                        <a:effectLst/>
                        <a:latin typeface="+mj-lt"/>
                        <a:ea typeface="Aptos" panose="020B0004020202020204" pitchFamily="34" charset="0"/>
                        <a:cs typeface="Times New Roman"/>
                      </a:endParaRPr>
                    </a:p>
                  </a:txBody>
                  <a:tcPr marL="44496" marR="44496" marT="108000" marB="108000" anchor="ctr"/>
                </a:tc>
                <a:extLst>
                  <a:ext uri="{0D108BD9-81ED-4DB2-BD59-A6C34878D82A}">
                    <a16:rowId xmlns:a16="http://schemas.microsoft.com/office/drawing/2014/main" val="3355730326"/>
                  </a:ext>
                </a:extLst>
              </a:tr>
              <a:tr h="0">
                <a:tc>
                  <a:txBody>
                    <a:bodyPr/>
                    <a:lstStyle/>
                    <a:p>
                      <a:pPr marL="36000" algn="l">
                        <a:lnSpc>
                          <a:spcPct val="100000"/>
                        </a:lnSpc>
                        <a:spcBef>
                          <a:spcPts val="0"/>
                        </a:spcBef>
                        <a:spcAft>
                          <a:spcPts val="0"/>
                        </a:spcAft>
                        <a:buNone/>
                      </a:pPr>
                      <a:r>
                        <a:rPr lang="en-AU" sz="1200" kern="100" dirty="0">
                          <a:solidFill>
                            <a:schemeClr val="tx1"/>
                          </a:solidFill>
                          <a:effectLst/>
                          <a:latin typeface="+mj-lt"/>
                          <a:ea typeface="Aptos" panose="020B0004020202020204" pitchFamily="34" charset="0"/>
                          <a:cs typeface="Times New Roman"/>
                        </a:rPr>
                        <a:t>Greenhouse gas emissions from the national economy</a:t>
                      </a:r>
                    </a:p>
                  </a:txBody>
                  <a:tcPr marL="44496" marR="44496" marT="108000" marB="108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AU" sz="1200" kern="100" dirty="0">
                          <a:solidFill>
                            <a:schemeClr val="dk1"/>
                          </a:solidFill>
                          <a:effectLst/>
                          <a:latin typeface="+mn-lt"/>
                          <a:ea typeface="Aptos" panose="020B0004020202020204" pitchFamily="34" charset="0"/>
                          <a:cs typeface="Times New Roman"/>
                        </a:rPr>
                        <a:t>Driver, indicator 4</a:t>
                      </a:r>
                    </a:p>
                  </a:txBody>
                  <a:tcPr marL="44496" marR="44496" marT="108000" marB="108000" anchor="ctr"/>
                </a:tc>
                <a:tc>
                  <a:txBody>
                    <a:bodyPr/>
                    <a:lstStyle/>
                    <a:p>
                      <a:pPr algn="ctr">
                        <a:lnSpc>
                          <a:spcPct val="115000"/>
                        </a:lnSpc>
                        <a:spcAft>
                          <a:spcPts val="800"/>
                        </a:spcAft>
                        <a:buNone/>
                      </a:pPr>
                      <a:r>
                        <a:rPr lang="en-AU" sz="1200" kern="100" dirty="0">
                          <a:solidFill>
                            <a:schemeClr val="dk1"/>
                          </a:solidFill>
                          <a:effectLst/>
                          <a:latin typeface="+mn-lt"/>
                          <a:ea typeface="Aptos" panose="020B0004020202020204" pitchFamily="34" charset="0"/>
                          <a:cs typeface="Times New Roman"/>
                        </a:rPr>
                        <a:t>SEEA-CF; UNECE</a:t>
                      </a:r>
                      <a:endParaRPr lang="en-AU" sz="1200" kern="100" dirty="0">
                        <a:effectLst/>
                        <a:latin typeface="+mj-lt"/>
                        <a:ea typeface="Aptos" panose="020B0004020202020204" pitchFamily="34" charset="0"/>
                        <a:cs typeface="Times New Roman"/>
                      </a:endParaRPr>
                    </a:p>
                  </a:txBody>
                  <a:tcPr marL="44496" marR="44496" marT="108000" marB="108000" anchor="ctr"/>
                </a:tc>
                <a:extLst>
                  <a:ext uri="{0D108BD9-81ED-4DB2-BD59-A6C34878D82A}">
                    <a16:rowId xmlns:a16="http://schemas.microsoft.com/office/drawing/2014/main" val="198517744"/>
                  </a:ext>
                </a:extLst>
              </a:tr>
              <a:tr h="0">
                <a:tc>
                  <a:txBody>
                    <a:bodyPr/>
                    <a:lstStyle/>
                    <a:p>
                      <a:pPr marL="36000" algn="l">
                        <a:lnSpc>
                          <a:spcPct val="100000"/>
                        </a:lnSpc>
                        <a:spcBef>
                          <a:spcPts val="0"/>
                        </a:spcBef>
                        <a:spcAft>
                          <a:spcPts val="0"/>
                        </a:spcAft>
                        <a:buNone/>
                      </a:pPr>
                      <a:r>
                        <a:rPr lang="en-AU" sz="1200" kern="100" dirty="0">
                          <a:solidFill>
                            <a:schemeClr val="tx1"/>
                          </a:solidFill>
                          <a:effectLst/>
                          <a:latin typeface="+mj-lt"/>
                          <a:ea typeface="Aptos" panose="020B0004020202020204" pitchFamily="34" charset="0"/>
                          <a:cs typeface="Times New Roman"/>
                        </a:rPr>
                        <a:t>Total primary energy production from fossil fuels </a:t>
                      </a:r>
                    </a:p>
                  </a:txBody>
                  <a:tcPr marL="44496" marR="44496" marT="108000" marB="108000" anchor="ctr">
                    <a:solidFill>
                      <a:schemeClr val="tx2">
                        <a:lumMod val="50000"/>
                        <a:lumOff val="50000"/>
                        <a:alpha val="30000"/>
                      </a:schemeClr>
                    </a:solidFill>
                  </a:tcP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Driver, indicator 10</a:t>
                      </a:r>
                    </a:p>
                  </a:txBody>
                  <a:tcPr marL="44496" marR="44496" marT="108000" marB="108000" anchor="ct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CISAT – IRES </a:t>
                      </a:r>
                    </a:p>
                  </a:txBody>
                  <a:tcPr marL="44496" marR="44496" marT="108000" marB="108000" anchor="ctr"/>
                </a:tc>
                <a:extLst>
                  <a:ext uri="{0D108BD9-81ED-4DB2-BD59-A6C34878D82A}">
                    <a16:rowId xmlns:a16="http://schemas.microsoft.com/office/drawing/2014/main" val="2044849938"/>
                  </a:ext>
                </a:extLst>
              </a:tr>
              <a:tr h="0">
                <a:tc>
                  <a:txBody>
                    <a:bodyPr/>
                    <a:lstStyle/>
                    <a:p>
                      <a:pPr marL="36000" algn="l">
                        <a:lnSpc>
                          <a:spcPct val="100000"/>
                        </a:lnSpc>
                        <a:spcBef>
                          <a:spcPts val="0"/>
                        </a:spcBef>
                        <a:spcAft>
                          <a:spcPts val="0"/>
                        </a:spcAft>
                        <a:buNone/>
                      </a:pPr>
                      <a:r>
                        <a:rPr lang="en-AU" sz="1200" kern="100" dirty="0">
                          <a:solidFill>
                            <a:schemeClr val="tx1"/>
                          </a:solidFill>
                          <a:effectLst/>
                          <a:latin typeface="+mj-lt"/>
                          <a:ea typeface="Aptos" panose="020B0004020202020204" pitchFamily="34" charset="0"/>
                          <a:cs typeface="Times New Roman"/>
                        </a:rPr>
                        <a:t>Number of live animals in livestock</a:t>
                      </a:r>
                    </a:p>
                  </a:txBody>
                  <a:tcPr marL="44496" marR="44496" marT="108000" marB="108000" anchor="ctr">
                    <a:solidFill>
                      <a:schemeClr val="tx2">
                        <a:lumMod val="50000"/>
                        <a:lumOff val="50000"/>
                        <a:alpha val="30000"/>
                      </a:schemeClr>
                    </a:solidFill>
                  </a:tcP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Driver, indicator 24</a:t>
                      </a:r>
                    </a:p>
                  </a:txBody>
                  <a:tcPr marL="44496" marR="44496" marT="108000" marB="108000" anchor="ct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a:rPr>
                        <a:t>CISAT - FDES</a:t>
                      </a:r>
                    </a:p>
                  </a:txBody>
                  <a:tcPr marL="44496" marR="44496" marT="108000" marB="108000" anchor="ctr"/>
                </a:tc>
                <a:extLst>
                  <a:ext uri="{0D108BD9-81ED-4DB2-BD59-A6C34878D82A}">
                    <a16:rowId xmlns:a16="http://schemas.microsoft.com/office/drawing/2014/main" val="2353660800"/>
                  </a:ext>
                </a:extLst>
              </a:tr>
            </a:tbl>
          </a:graphicData>
        </a:graphic>
      </p:graphicFrame>
      <p:sp>
        <p:nvSpPr>
          <p:cNvPr id="4" name="TextBox 3">
            <a:extLst>
              <a:ext uri="{FF2B5EF4-FFF2-40B4-BE49-F238E27FC236}">
                <a16:creationId xmlns:a16="http://schemas.microsoft.com/office/drawing/2014/main" id="{E0969542-43B7-3C43-91BB-A818E31205F1}"/>
              </a:ext>
            </a:extLst>
          </p:cNvPr>
          <p:cNvSpPr txBox="1"/>
          <p:nvPr/>
        </p:nvSpPr>
        <p:spPr>
          <a:xfrm>
            <a:off x="2880000" y="1461198"/>
            <a:ext cx="6531919" cy="1109773"/>
          </a:xfrm>
          <a:prstGeom prst="rect">
            <a:avLst/>
          </a:prstGeom>
          <a:noFill/>
        </p:spPr>
        <p:txBody>
          <a:bodyPr wrap="square" lIns="0" tIns="72000" bIns="72000" rtlCol="0">
            <a:spAutoFit/>
          </a:bodyPr>
          <a:lstStyle/>
          <a:p>
            <a:pPr defTabSz="0">
              <a:spcBef>
                <a:spcPts val="200"/>
              </a:spcBef>
              <a:spcAft>
                <a:spcPts val="200"/>
              </a:spcAft>
            </a:pPr>
            <a:r>
              <a:rPr lang="en-AU" sz="1400" dirty="0">
                <a:latin typeface="+mj-lt"/>
              </a:rPr>
              <a:t>Emissions:</a:t>
            </a:r>
          </a:p>
          <a:p>
            <a:pPr marL="285750" indent="-285750" defTabSz="0">
              <a:spcBef>
                <a:spcPts val="200"/>
              </a:spcBef>
              <a:spcAft>
                <a:spcPts val="200"/>
              </a:spcAft>
              <a:buFont typeface="Arial" panose="020B0604020202020204" pitchFamily="34" charset="0"/>
              <a:buChar char="•"/>
            </a:pPr>
            <a:r>
              <a:rPr lang="en-AU" sz="1400" dirty="0">
                <a:latin typeface="+mj-lt"/>
              </a:rPr>
              <a:t>Nationally Determined Contribution targets set by each country and indicators to limit global average temperatures to well below 2°C above pre-industrial levels. </a:t>
            </a:r>
          </a:p>
          <a:p>
            <a:pPr indent="-285750" defTabSz="0">
              <a:spcBef>
                <a:spcPts val="200"/>
              </a:spcBef>
              <a:spcAft>
                <a:spcPts val="200"/>
              </a:spcAft>
              <a:buFont typeface="Arial" panose="020B0604020202020204" pitchFamily="34" charset="0"/>
              <a:buChar char="•"/>
            </a:pPr>
            <a:r>
              <a:rPr lang="en-AU" sz="1400" dirty="0">
                <a:latin typeface="+mj-lt"/>
              </a:rPr>
              <a:t>Drivers</a:t>
            </a:r>
            <a:endParaRPr lang="en-AU" sz="1400" strike="sngStrike" dirty="0">
              <a:solidFill>
                <a:srgbClr val="FF0000"/>
              </a:solidFill>
              <a:latin typeface="+mj-lt"/>
            </a:endParaRPr>
          </a:p>
        </p:txBody>
      </p:sp>
      <p:sp>
        <p:nvSpPr>
          <p:cNvPr id="3" name="TextBox 2">
            <a:extLst>
              <a:ext uri="{FF2B5EF4-FFF2-40B4-BE49-F238E27FC236}">
                <a16:creationId xmlns:a16="http://schemas.microsoft.com/office/drawing/2014/main" id="{1E0FA64D-5387-DCE5-8834-9A4C547E33ED}"/>
              </a:ext>
            </a:extLst>
          </p:cNvPr>
          <p:cNvSpPr txBox="1"/>
          <p:nvPr/>
        </p:nvSpPr>
        <p:spPr>
          <a:xfrm>
            <a:off x="2890502" y="6411724"/>
            <a:ext cx="6335937" cy="446276"/>
          </a:xfrm>
          <a:prstGeom prst="rect">
            <a:avLst/>
          </a:prstGeom>
          <a:noFill/>
        </p:spPr>
        <p:txBody>
          <a:bodyPr wrap="square" lIns="0" rtlCol="0">
            <a:spAutoFit/>
          </a:bodyPr>
          <a:lstStyle/>
          <a:p>
            <a:r>
              <a:rPr lang="en-AU" sz="1100" dirty="0">
                <a:solidFill>
                  <a:srgbClr val="29A0DA"/>
                </a:solidFill>
                <a:latin typeface="+mj-lt"/>
                <a:hlinkClick r:id="rId3">
                  <a:extLst>
                    <a:ext uri="{A12FA001-AC4F-418D-AE19-62706E023703}">
                      <ahyp:hlinkClr xmlns:ahyp="http://schemas.microsoft.com/office/drawing/2018/hyperlinkcolor" val="tx"/>
                    </a:ext>
                  </a:extLst>
                </a:hlinkClick>
              </a:rPr>
              <a:t>Climate Change Statistics and Indicators Self-Assessment Tool (CISAT)</a:t>
            </a:r>
            <a:r>
              <a:rPr lang="en-AU" sz="1100" dirty="0">
                <a:solidFill>
                  <a:srgbClr val="29A0DA"/>
                </a:solidFill>
                <a:latin typeface="+mj-lt"/>
              </a:rPr>
              <a:t> </a:t>
            </a:r>
            <a:r>
              <a:rPr lang="en-AU" sz="1100" dirty="0">
                <a:latin typeface="+mj-lt"/>
              </a:rPr>
              <a:t>supports the implementation of the Global Set of Climate Change Statistics and Indicators.</a:t>
            </a:r>
          </a:p>
        </p:txBody>
      </p:sp>
      <p:grpSp>
        <p:nvGrpSpPr>
          <p:cNvPr id="13" name="Group 12">
            <a:extLst>
              <a:ext uri="{FF2B5EF4-FFF2-40B4-BE49-F238E27FC236}">
                <a16:creationId xmlns:a16="http://schemas.microsoft.com/office/drawing/2014/main" id="{3FAF06D8-5C96-5E5F-C96D-B018DCBB553F}"/>
              </a:ext>
            </a:extLst>
          </p:cNvPr>
          <p:cNvGrpSpPr>
            <a:grpSpLocks noGrp="1" noUngrp="1" noRot="1" noMove="1" noResize="1"/>
          </p:cNvGrpSpPr>
          <p:nvPr/>
        </p:nvGrpSpPr>
        <p:grpSpPr>
          <a:xfrm>
            <a:off x="328009" y="398172"/>
            <a:ext cx="1801821" cy="1801820"/>
            <a:chOff x="477553" y="398172"/>
            <a:chExt cx="1801821" cy="1801820"/>
          </a:xfrm>
        </p:grpSpPr>
        <p:pic>
          <p:nvPicPr>
            <p:cNvPr id="14" name="Graphic 13">
              <a:extLst>
                <a:ext uri="{FF2B5EF4-FFF2-40B4-BE49-F238E27FC236}">
                  <a16:creationId xmlns:a16="http://schemas.microsoft.com/office/drawing/2014/main" id="{5CA9BE4B-98B7-768D-72E8-9A39AC6A79F8}"/>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477553" y="398172"/>
              <a:ext cx="1801820" cy="1801820"/>
            </a:xfrm>
            <a:prstGeom prst="rect">
              <a:avLst/>
            </a:prstGeom>
          </p:spPr>
        </p:pic>
        <p:sp>
          <p:nvSpPr>
            <p:cNvPr id="15" name="TextBox 14">
              <a:extLst>
                <a:ext uri="{FF2B5EF4-FFF2-40B4-BE49-F238E27FC236}">
                  <a16:creationId xmlns:a16="http://schemas.microsoft.com/office/drawing/2014/main" id="{A802A1F1-7704-435E-E7A8-C0CAEA2EA568}"/>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18" name="TextBox 17">
            <a:extLst>
              <a:ext uri="{FF2B5EF4-FFF2-40B4-BE49-F238E27FC236}">
                <a16:creationId xmlns:a16="http://schemas.microsoft.com/office/drawing/2014/main" id="{608C517E-6A54-AA02-BAA8-4970FB717711}"/>
              </a:ext>
            </a:extLst>
          </p:cNvPr>
          <p:cNvSpPr txBox="1"/>
          <p:nvPr/>
        </p:nvSpPr>
        <p:spPr>
          <a:xfrm>
            <a:off x="251695" y="4169029"/>
            <a:ext cx="1954447" cy="1384995"/>
          </a:xfrm>
          <a:prstGeom prst="rect">
            <a:avLst/>
          </a:prstGeom>
          <a:noFill/>
        </p:spPr>
        <p:txBody>
          <a:bodyPr wrap="square">
            <a:spAutoFit/>
          </a:bodyPr>
          <a:lstStyle/>
          <a:p>
            <a:pPr algn="ctr"/>
            <a:r>
              <a:rPr lang="en-AU" sz="1400" b="1" dirty="0">
                <a:latin typeface="+mj-lt"/>
              </a:rPr>
              <a:t>Examples of net zero  measures/indicators</a:t>
            </a:r>
            <a:r>
              <a:rPr lang="en-AU" sz="1400" dirty="0">
                <a:latin typeface="+mj-lt"/>
              </a:rPr>
              <a:t>. See the Appendices for a more complete list of measures drawn from the Global Set.</a:t>
            </a:r>
          </a:p>
        </p:txBody>
      </p:sp>
      <p:cxnSp>
        <p:nvCxnSpPr>
          <p:cNvPr id="22" name="Straight Connector 21">
            <a:extLst>
              <a:ext uri="{FF2B5EF4-FFF2-40B4-BE49-F238E27FC236}">
                <a16:creationId xmlns:a16="http://schemas.microsoft.com/office/drawing/2014/main" id="{1C30C1AD-CD51-7DD2-16CB-78986184EBE0}"/>
              </a:ext>
            </a:extLst>
          </p:cNvPr>
          <p:cNvCxnSpPr>
            <a:cxnSpLocks/>
          </p:cNvCxnSpPr>
          <p:nvPr/>
        </p:nvCxnSpPr>
        <p:spPr>
          <a:xfrm>
            <a:off x="899309" y="399620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799B32F7-49A0-7A85-25C7-65EA88AA35CE}"/>
              </a:ext>
            </a:extLst>
          </p:cNvPr>
          <p:cNvCxnSpPr>
            <a:cxnSpLocks/>
          </p:cNvCxnSpPr>
          <p:nvPr/>
        </p:nvCxnSpPr>
        <p:spPr>
          <a:xfrm>
            <a:off x="899311" y="6291798"/>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70D6F14A-7724-89F6-C849-A8575453A02D}"/>
              </a:ext>
            </a:extLst>
          </p:cNvPr>
          <p:cNvSpPr/>
          <p:nvPr/>
        </p:nvSpPr>
        <p:spPr>
          <a:xfrm flipH="1" flipV="1">
            <a:off x="432662" y="3828564"/>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sp>
        <p:nvSpPr>
          <p:cNvPr id="7" name="Slide Number Placeholder 6">
            <a:extLst>
              <a:ext uri="{FF2B5EF4-FFF2-40B4-BE49-F238E27FC236}">
                <a16:creationId xmlns:a16="http://schemas.microsoft.com/office/drawing/2014/main" id="{F580FDF8-93B0-AD1B-1C87-628F2EEDA4AA}"/>
              </a:ext>
            </a:extLst>
          </p:cNvPr>
          <p:cNvSpPr>
            <a:spLocks noGrp="1"/>
          </p:cNvSpPr>
          <p:nvPr>
            <p:ph type="sldNum" sz="quarter" idx="12"/>
          </p:nvPr>
        </p:nvSpPr>
        <p:spPr/>
        <p:txBody>
          <a:bodyPr/>
          <a:lstStyle/>
          <a:p>
            <a:fld id="{EC9EE9FD-178F-43FD-BA99-B0AF5E5C5A5F}" type="slidenum">
              <a:rPr lang="en-AU" smtClean="0"/>
              <a:t>17</a:t>
            </a:fld>
            <a:endParaRPr lang="en-AU"/>
          </a:p>
        </p:txBody>
      </p:sp>
      <p:sp>
        <p:nvSpPr>
          <p:cNvPr id="9" name="TextBox 8">
            <a:extLst>
              <a:ext uri="{FF2B5EF4-FFF2-40B4-BE49-F238E27FC236}">
                <a16:creationId xmlns:a16="http://schemas.microsoft.com/office/drawing/2014/main" id="{44D56A2B-4B39-82F3-9B1E-596BB7568F08}"/>
              </a:ext>
            </a:extLst>
          </p:cNvPr>
          <p:cNvSpPr txBox="1"/>
          <p:nvPr/>
        </p:nvSpPr>
        <p:spPr>
          <a:xfrm>
            <a:off x="2780081" y="2509147"/>
            <a:ext cx="2675466" cy="307777"/>
          </a:xfrm>
          <a:prstGeom prst="rect">
            <a:avLst/>
          </a:prstGeom>
          <a:noFill/>
        </p:spPr>
        <p:txBody>
          <a:bodyPr wrap="square">
            <a:spAutoFit/>
          </a:bodyPr>
          <a:lstStyle/>
          <a:p>
            <a:pPr marL="36000">
              <a:lnSpc>
                <a:spcPct val="100000"/>
              </a:lnSpc>
              <a:spcBef>
                <a:spcPts val="0"/>
              </a:spcBef>
              <a:spcAft>
                <a:spcPts val="100"/>
              </a:spcAft>
              <a:buNone/>
            </a:pPr>
            <a:r>
              <a:rPr lang="en-AU" sz="1400" b="1" kern="1200" dirty="0">
                <a:latin typeface="+mj-lt"/>
                <a:ea typeface="+mn-ea"/>
                <a:cs typeface="+mn-cs"/>
              </a:rPr>
              <a:t>Net zero = Emissions </a:t>
            </a:r>
          </a:p>
        </p:txBody>
      </p:sp>
    </p:spTree>
    <p:extLst>
      <p:ext uri="{BB962C8B-B14F-4D97-AF65-F5344CB8AC3E}">
        <p14:creationId xmlns:p14="http://schemas.microsoft.com/office/powerpoint/2010/main" val="321529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2896-6F60-151F-1591-ED11E61E51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B11C9A-9DED-771E-E5FE-F208D22DD0C1}"/>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5" name="Table 4">
            <a:extLst>
              <a:ext uri="{FF2B5EF4-FFF2-40B4-BE49-F238E27FC236}">
                <a16:creationId xmlns:a16="http://schemas.microsoft.com/office/drawing/2014/main" id="{9483101C-40E4-8C8C-9CFB-9C1C0C1ECE60}"/>
              </a:ext>
            </a:extLst>
          </p:cNvPr>
          <p:cNvGraphicFramePr>
            <a:graphicFrameLocks/>
          </p:cNvGraphicFramePr>
          <p:nvPr/>
        </p:nvGraphicFramePr>
        <p:xfrm>
          <a:off x="2880000" y="1709642"/>
          <a:ext cx="8291976" cy="4751144"/>
        </p:xfrm>
        <a:graphic>
          <a:graphicData uri="http://schemas.openxmlformats.org/drawingml/2006/table">
            <a:tbl>
              <a:tblPr firstRow="1" firstCol="1" bandRow="1">
                <a:tableStyleId>{5C22544A-7EE6-4342-B048-85BDC9FD1C3A}</a:tableStyleId>
              </a:tblPr>
              <a:tblGrid>
                <a:gridCol w="3065599">
                  <a:extLst>
                    <a:ext uri="{9D8B030D-6E8A-4147-A177-3AD203B41FA5}">
                      <a16:colId xmlns:a16="http://schemas.microsoft.com/office/drawing/2014/main" val="951188426"/>
                    </a:ext>
                  </a:extLst>
                </a:gridCol>
                <a:gridCol w="2239925">
                  <a:extLst>
                    <a:ext uri="{9D8B030D-6E8A-4147-A177-3AD203B41FA5}">
                      <a16:colId xmlns:a16="http://schemas.microsoft.com/office/drawing/2014/main" val="392273985"/>
                    </a:ext>
                  </a:extLst>
                </a:gridCol>
                <a:gridCol w="2986452">
                  <a:extLst>
                    <a:ext uri="{9D8B030D-6E8A-4147-A177-3AD203B41FA5}">
                      <a16:colId xmlns:a16="http://schemas.microsoft.com/office/drawing/2014/main" val="1854473247"/>
                    </a:ext>
                  </a:extLst>
                </a:gridCol>
              </a:tblGrid>
              <a:tr h="314880">
                <a:tc>
                  <a:txBody>
                    <a:bodyPr/>
                    <a:lstStyle/>
                    <a:p>
                      <a:pPr>
                        <a:lnSpc>
                          <a:spcPct val="115000"/>
                        </a:lnSpc>
                        <a:spcAft>
                          <a:spcPts val="800"/>
                        </a:spcAft>
                        <a:buNone/>
                      </a:pPr>
                      <a:r>
                        <a:rPr lang="en-AU" sz="1200" kern="100" dirty="0">
                          <a:solidFill>
                            <a:schemeClr val="bg1"/>
                          </a:solidFill>
                          <a:effectLst/>
                          <a:latin typeface="+mj-lt"/>
                        </a:rPr>
                        <a:t>Examples </a:t>
                      </a:r>
                      <a:endParaRPr lang="en-AU" sz="1200" kern="100" dirty="0">
                        <a:solidFill>
                          <a:schemeClr val="bg1"/>
                        </a:solidFill>
                        <a:effectLst/>
                        <a:latin typeface="+mj-lt"/>
                        <a:ea typeface="Aptos" panose="020B0004020202020204" pitchFamily="34" charset="0"/>
                        <a:cs typeface="Times New Roman" panose="02020603050405020304" pitchFamily="18" charset="0"/>
                      </a:endParaRPr>
                    </a:p>
                  </a:txBody>
                  <a:tcPr marL="72000" marR="0" marT="72000" marB="72000">
                    <a:solidFill>
                      <a:schemeClr val="tx2">
                        <a:lumMod val="50000"/>
                        <a:lumOff val="50000"/>
                      </a:schemeClr>
                    </a:solidFill>
                  </a:tcPr>
                </a:tc>
                <a:tc>
                  <a:txBody>
                    <a:bodyPr/>
                    <a:lstStyle/>
                    <a:p>
                      <a:pPr algn="ctr">
                        <a:lnSpc>
                          <a:spcPct val="115000"/>
                        </a:lnSpc>
                        <a:spcAft>
                          <a:spcPts val="800"/>
                        </a:spcAft>
                        <a:buNone/>
                      </a:pPr>
                      <a:r>
                        <a:rPr lang="en-AU" sz="1200" kern="100" dirty="0">
                          <a:effectLst/>
                          <a:latin typeface="+mj-lt"/>
                          <a:ea typeface="Aptos" panose="020B0004020202020204" pitchFamily="34" charset="0"/>
                          <a:cs typeface="Times New Roman" panose="02020603050405020304" pitchFamily="18" charset="0"/>
                        </a:rPr>
                        <a:t>Area</a:t>
                      </a:r>
                    </a:p>
                  </a:txBody>
                  <a:tcPr marL="44496" marR="0" marT="72000" marB="72000" anchor="ctr">
                    <a:solidFill>
                      <a:schemeClr val="tx2">
                        <a:lumMod val="50000"/>
                        <a:lumOff val="50000"/>
                      </a:schemeClr>
                    </a:solidFill>
                  </a:tcPr>
                </a:tc>
                <a:tc>
                  <a:txBody>
                    <a:bodyPr/>
                    <a:lstStyle/>
                    <a:p>
                      <a:pPr algn="ctr">
                        <a:lnSpc>
                          <a:spcPct val="115000"/>
                        </a:lnSpc>
                        <a:spcAft>
                          <a:spcPts val="800"/>
                        </a:spcAft>
                        <a:buNone/>
                      </a:pPr>
                      <a:r>
                        <a:rPr lang="en-AU" sz="1200" kern="100" dirty="0">
                          <a:effectLst/>
                          <a:latin typeface="+mj-lt"/>
                        </a:rPr>
                        <a:t>Methods Frameworks</a:t>
                      </a:r>
                      <a:endParaRPr lang="en-AU" sz="1200" kern="100" dirty="0">
                        <a:effectLst/>
                        <a:latin typeface="+mj-lt"/>
                        <a:ea typeface="Aptos" panose="020B0004020202020204" pitchFamily="34" charset="0"/>
                        <a:cs typeface="Times New Roman" panose="02020603050405020304" pitchFamily="18" charset="0"/>
                      </a:endParaRPr>
                    </a:p>
                  </a:txBody>
                  <a:tcPr marL="44496" marR="0" marT="72000" marB="72000" anchor="ctr">
                    <a:solidFill>
                      <a:schemeClr val="tx2">
                        <a:lumMod val="50000"/>
                        <a:lumOff val="50000"/>
                      </a:schemeClr>
                    </a:solidFill>
                  </a:tcPr>
                </a:tc>
                <a:extLst>
                  <a:ext uri="{0D108BD9-81ED-4DB2-BD59-A6C34878D82A}">
                    <a16:rowId xmlns:a16="http://schemas.microsoft.com/office/drawing/2014/main" val="3577660895"/>
                  </a:ext>
                </a:extLst>
              </a:tr>
              <a:tr h="260198">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Production of renewable energy as proportion of total energy production </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Mitigation,  indicator 109</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CISAT - IRES</a:t>
                      </a:r>
                    </a:p>
                  </a:txBody>
                  <a:tcPr marL="44496" marR="44496" marT="72000" marB="36000" anchor="ctr"/>
                </a:tc>
                <a:extLst>
                  <a:ext uri="{0D108BD9-81ED-4DB2-BD59-A6C34878D82A}">
                    <a16:rowId xmlns:a16="http://schemas.microsoft.com/office/drawing/2014/main" val="1991197860"/>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Renewable energy share in the total final consumption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110</a:t>
                      </a:r>
                    </a:p>
                  </a:txBody>
                  <a:tcPr marL="44496" marR="44496" marT="72000" marB="3600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CISAT – IRES; SDG; UNECE</a:t>
                      </a:r>
                    </a:p>
                  </a:txBody>
                  <a:tcPr marL="44496" marR="44496" marT="72000" marB="36000" anchor="ctr"/>
                </a:tc>
                <a:extLst>
                  <a:ext uri="{0D108BD9-81ED-4DB2-BD59-A6C34878D82A}">
                    <a16:rowId xmlns:a16="http://schemas.microsoft.com/office/drawing/2014/main" val="236898312"/>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Non-fossil fuel energy consumption as a proportion of final energy consumption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111</a:t>
                      </a:r>
                    </a:p>
                  </a:txBody>
                  <a:tcPr marL="44496" marR="44496" marT="72000" marB="36000" anchor="ctr"/>
                </a:tc>
                <a:tc>
                  <a:txBody>
                    <a:bodyPr/>
                    <a:lstStyle/>
                    <a:p>
                      <a:pPr algn="ctr">
                        <a:lnSpc>
                          <a:spcPct val="115000"/>
                        </a:lnSpc>
                        <a:spcBef>
                          <a:spcPts val="300"/>
                        </a:spcBef>
                        <a:spcAft>
                          <a:spcPts val="300"/>
                        </a:spcAft>
                        <a:buNone/>
                      </a:pPr>
                      <a:r>
                        <a:rPr lang="en-AU" sz="1100" kern="100" dirty="0">
                          <a:solidFill>
                            <a:schemeClr val="dk1"/>
                          </a:solidFill>
                          <a:effectLst/>
                          <a:latin typeface="+mj-lt"/>
                          <a:ea typeface="Aptos" panose="020B0004020202020204" pitchFamily="34" charset="0"/>
                          <a:cs typeface="Times New Roman" panose="02020603050405020304" pitchFamily="18" charset="0"/>
                        </a:rPr>
                        <a:t>CISAT – IRES; SDG</a:t>
                      </a:r>
                      <a:endParaRPr lang="en-AU" sz="1100" kern="100" dirty="0">
                        <a:effectLst/>
                        <a:latin typeface="+mj-lt"/>
                        <a:ea typeface="Aptos" panose="020B0004020202020204" pitchFamily="34" charset="0"/>
                        <a:cs typeface="Times New Roman" panose="02020603050405020304" pitchFamily="18" charset="0"/>
                      </a:endParaRPr>
                    </a:p>
                  </a:txBody>
                  <a:tcPr marL="44496" marR="44496" marT="72000" marB="36000" anchor="ctr"/>
                </a:tc>
                <a:extLst>
                  <a:ext uri="{0D108BD9-81ED-4DB2-BD59-A6C34878D82A}">
                    <a16:rowId xmlns:a16="http://schemas.microsoft.com/office/drawing/2014/main" val="328188886"/>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Proportion of population with primary reliance on clean fuels and technology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112</a:t>
                      </a:r>
                    </a:p>
                  </a:txBody>
                  <a:tcPr marL="44496" marR="44496" marT="72000" marB="3600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CISAT – SDG</a:t>
                      </a:r>
                    </a:p>
                  </a:txBody>
                  <a:tcPr marL="44496" marR="44496" marT="72000" marB="36000" anchor="ctr"/>
                </a:tc>
                <a:extLst>
                  <a:ext uri="{0D108BD9-81ED-4DB2-BD59-A6C34878D82A}">
                    <a16:rowId xmlns:a16="http://schemas.microsoft.com/office/drawing/2014/main" val="764115480"/>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Climate change mitigation technology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120</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CISAT</a:t>
                      </a:r>
                    </a:p>
                  </a:txBody>
                  <a:tcPr marL="44496" marR="44496" marT="72000" marB="36000" anchor="ctr"/>
                </a:tc>
                <a:extLst>
                  <a:ext uri="{0D108BD9-81ED-4DB2-BD59-A6C34878D82A}">
                    <a16:rowId xmlns:a16="http://schemas.microsoft.com/office/drawing/2014/main" val="1167729443"/>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Trade in low carbon technology products </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Mitigation, indicator 121  </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CISAT – SEEA-CF</a:t>
                      </a:r>
                    </a:p>
                  </a:txBody>
                  <a:tcPr marL="44496" marR="44496" marT="72000" marB="36000" anchor="ctr"/>
                </a:tc>
                <a:extLst>
                  <a:ext uri="{0D108BD9-81ED-4DB2-BD59-A6C34878D82A}">
                    <a16:rowId xmlns:a16="http://schemas.microsoft.com/office/drawing/2014/main" val="785198597"/>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Greenhouse gas intensity of the economy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122</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CISAT – SEEA-CF; UNECE</a:t>
                      </a:r>
                    </a:p>
                  </a:txBody>
                  <a:tcPr marL="44496" marR="44496" marT="72000" marB="36000" anchor="ctr"/>
                </a:tc>
                <a:extLst>
                  <a:ext uri="{0D108BD9-81ED-4DB2-BD59-A6C34878D82A}">
                    <a16:rowId xmlns:a16="http://schemas.microsoft.com/office/drawing/2014/main" val="2044849938"/>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Rate of decrease of greenhouse gas emissions per unit of GDP</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123</a:t>
                      </a:r>
                    </a:p>
                  </a:txBody>
                  <a:tcPr marL="44496" marR="44496" marT="72000" marB="36000" anchor="ctr"/>
                </a:tc>
                <a:tc>
                  <a:txBody>
                    <a:bodyPr/>
                    <a:lstStyle/>
                    <a:p>
                      <a:pPr algn="ctr">
                        <a:lnSpc>
                          <a:spcPct val="115000"/>
                        </a:lnSpc>
                        <a:spcBef>
                          <a:spcPts val="300"/>
                        </a:spcBef>
                        <a:spcAft>
                          <a:spcPts val="300"/>
                        </a:spcAft>
                        <a:buNone/>
                      </a:pPr>
                      <a:r>
                        <a:rPr lang="en-AU" sz="1100" kern="100" dirty="0">
                          <a:solidFill>
                            <a:schemeClr val="dk1"/>
                          </a:solidFill>
                          <a:effectLst/>
                          <a:latin typeface="+mj-lt"/>
                          <a:ea typeface="Aptos" panose="020B0004020202020204" pitchFamily="34" charset="0"/>
                          <a:cs typeface="Times New Roman" panose="02020603050405020304" pitchFamily="18" charset="0"/>
                        </a:rPr>
                        <a:t>CISAT - IPCC</a:t>
                      </a:r>
                      <a:endParaRPr lang="en-AU" sz="1100" kern="100" dirty="0">
                        <a:effectLst/>
                        <a:latin typeface="+mj-lt"/>
                        <a:ea typeface="Aptos" panose="020B0004020202020204" pitchFamily="34" charset="0"/>
                        <a:cs typeface="Times New Roman" panose="02020603050405020304" pitchFamily="18" charset="0"/>
                      </a:endParaRPr>
                    </a:p>
                  </a:txBody>
                  <a:tcPr marL="44496" marR="44496" marT="72000" marB="36000" anchor="ctr"/>
                </a:tc>
                <a:extLst>
                  <a:ext uri="{0D108BD9-81ED-4DB2-BD59-A6C34878D82A}">
                    <a16:rowId xmlns:a16="http://schemas.microsoft.com/office/drawing/2014/main" val="1583138626"/>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Greenhouse gas removals (carbon sequestration)</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124</a:t>
                      </a:r>
                    </a:p>
                  </a:txBody>
                  <a:tcPr marL="44496" marR="44496" marT="72000" marB="36000" anchor="ct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CISAT – IPCC; SEEA-EA; UNECE</a:t>
                      </a:r>
                    </a:p>
                  </a:txBody>
                  <a:tcPr marL="44496" marR="44496" marT="72000" marB="36000" anchor="ctr"/>
                </a:tc>
                <a:extLst>
                  <a:ext uri="{0D108BD9-81ED-4DB2-BD59-A6C34878D82A}">
                    <a16:rowId xmlns:a16="http://schemas.microsoft.com/office/drawing/2014/main" val="3296588101"/>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Increase in forest area</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Mitigation, indicator 125</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CISAT – SEEA-CF; FDES</a:t>
                      </a:r>
                    </a:p>
                  </a:txBody>
                  <a:tcPr marL="44496" marR="44496" marT="72000" marB="36000" anchor="ctr"/>
                </a:tc>
                <a:extLst>
                  <a:ext uri="{0D108BD9-81ED-4DB2-BD59-A6C34878D82A}">
                    <a16:rowId xmlns:a16="http://schemas.microsoft.com/office/drawing/2014/main" val="1677390193"/>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Number of dwellings with adequacy of building materials defined by national of local standards </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Adaptation, indicator 147</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CISAT – FDES </a:t>
                      </a:r>
                    </a:p>
                  </a:txBody>
                  <a:tcPr marL="44496" marR="44496" marT="72000" marB="36000" anchor="ctr"/>
                </a:tc>
                <a:extLst>
                  <a:ext uri="{0D108BD9-81ED-4DB2-BD59-A6C34878D82A}">
                    <a16:rowId xmlns:a16="http://schemas.microsoft.com/office/drawing/2014/main" val="2353660800"/>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Progress towards sustainable forest management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lang="en-AU" sz="1100" kern="100" dirty="0">
                          <a:solidFill>
                            <a:schemeClr val="dk1"/>
                          </a:solidFill>
                          <a:effectLst/>
                          <a:latin typeface="+mj-lt"/>
                          <a:ea typeface="Aptos" panose="020B0004020202020204" pitchFamily="34" charset="0"/>
                          <a:cs typeface="Times New Roman" panose="02020603050405020304" pitchFamily="18" charset="0"/>
                        </a:rPr>
                        <a:t>Adaptation, indicator 149</a:t>
                      </a:r>
                    </a:p>
                  </a:txBody>
                  <a:tcPr marL="44496" marR="44496" marT="72000" marB="36000" anchor="ctr"/>
                </a:tc>
                <a:tc>
                  <a:txBody>
                    <a:bodyPr/>
                    <a:lstStyle/>
                    <a:p>
                      <a:pPr algn="ctr">
                        <a:lnSpc>
                          <a:spcPct val="115000"/>
                        </a:lnSpc>
                        <a:spcBef>
                          <a:spcPts val="300"/>
                        </a:spcBef>
                        <a:spcAft>
                          <a:spcPts val="300"/>
                        </a:spcAft>
                        <a:buNone/>
                      </a:pPr>
                      <a:r>
                        <a:rPr lang="en-AU" sz="1100" kern="100" dirty="0">
                          <a:solidFill>
                            <a:schemeClr val="dk1"/>
                          </a:solidFill>
                          <a:effectLst/>
                          <a:latin typeface="+mj-lt"/>
                          <a:ea typeface="Aptos" panose="020B0004020202020204" pitchFamily="34" charset="0"/>
                          <a:cs typeface="Times New Roman" panose="02020603050405020304" pitchFamily="18" charset="0"/>
                        </a:rPr>
                        <a:t>CISAT – SDG</a:t>
                      </a:r>
                      <a:endParaRPr lang="en-AU" sz="1100" kern="100" dirty="0">
                        <a:effectLst/>
                        <a:latin typeface="+mj-lt"/>
                        <a:ea typeface="Aptos" panose="020B0004020202020204" pitchFamily="34" charset="0"/>
                        <a:cs typeface="Times New Roman" panose="02020603050405020304" pitchFamily="18" charset="0"/>
                      </a:endParaRPr>
                    </a:p>
                  </a:txBody>
                  <a:tcPr marL="44496" marR="44496" marT="72000" marB="36000" anchor="ctr"/>
                </a:tc>
                <a:extLst>
                  <a:ext uri="{0D108BD9-81ED-4DB2-BD59-A6C34878D82A}">
                    <a16:rowId xmlns:a16="http://schemas.microsoft.com/office/drawing/2014/main" val="288217322"/>
                  </a:ext>
                </a:extLst>
              </a:tr>
            </a:tbl>
          </a:graphicData>
        </a:graphic>
      </p:graphicFrame>
      <p:sp>
        <p:nvSpPr>
          <p:cNvPr id="7" name="TextBox 6">
            <a:extLst>
              <a:ext uri="{FF2B5EF4-FFF2-40B4-BE49-F238E27FC236}">
                <a16:creationId xmlns:a16="http://schemas.microsoft.com/office/drawing/2014/main" id="{B0BEB440-5321-C88A-C126-65CCCB6A7B2F}"/>
              </a:ext>
            </a:extLst>
          </p:cNvPr>
          <p:cNvSpPr txBox="1"/>
          <p:nvPr/>
        </p:nvSpPr>
        <p:spPr>
          <a:xfrm>
            <a:off x="2880000" y="1361822"/>
            <a:ext cx="3130082" cy="307777"/>
          </a:xfrm>
          <a:prstGeom prst="rect">
            <a:avLst/>
          </a:prstGeom>
          <a:noFill/>
        </p:spPr>
        <p:txBody>
          <a:bodyPr wrap="square" lIns="0" rtlCol="0">
            <a:spAutoFit/>
          </a:bodyPr>
          <a:lstStyle/>
          <a:p>
            <a:r>
              <a:rPr lang="en-AU" sz="1400" b="1" dirty="0">
                <a:latin typeface="+mj-lt"/>
              </a:rPr>
              <a:t>Net zero = Adaptation and mitigation </a:t>
            </a:r>
          </a:p>
        </p:txBody>
      </p:sp>
      <p:sp>
        <p:nvSpPr>
          <p:cNvPr id="14" name="TextBox 13">
            <a:extLst>
              <a:ext uri="{FF2B5EF4-FFF2-40B4-BE49-F238E27FC236}">
                <a16:creationId xmlns:a16="http://schemas.microsoft.com/office/drawing/2014/main" id="{9598CEA0-1D26-4849-8730-9C5003DC5C28}"/>
              </a:ext>
            </a:extLst>
          </p:cNvPr>
          <p:cNvSpPr txBox="1"/>
          <p:nvPr/>
        </p:nvSpPr>
        <p:spPr>
          <a:xfrm>
            <a:off x="2880000" y="885968"/>
            <a:ext cx="6939658" cy="760144"/>
          </a:xfrm>
          <a:prstGeom prst="rect">
            <a:avLst/>
          </a:prstGeom>
          <a:noFill/>
          <a:ln w="12700">
            <a:noFill/>
          </a:ln>
        </p:spPr>
        <p:txBody>
          <a:bodyPr wrap="square" lIns="0" tIns="45720" rIns="91440" bIns="45720" rtlCol="0" anchor="t">
            <a:spAutoFit/>
          </a:bodyPr>
          <a:lstStyle/>
          <a:p>
            <a:pPr lvl="0">
              <a:lnSpc>
                <a:spcPts val="2600"/>
              </a:lnSpc>
              <a:defRPr/>
            </a:pPr>
            <a:r>
              <a:rPr lang="en-AU" sz="2400" b="1" dirty="0">
                <a:solidFill>
                  <a:srgbClr val="0B0C0C"/>
                </a:solidFill>
                <a:latin typeface="+mj-lt"/>
              </a:rPr>
              <a:t>Net Zero measurement journey:</a:t>
            </a:r>
            <a:br>
              <a:rPr lang="en-AU" sz="2400" b="1" dirty="0">
                <a:solidFill>
                  <a:srgbClr val="0B0C0C"/>
                </a:solidFill>
                <a:latin typeface="+mj-lt"/>
              </a:rPr>
            </a:br>
            <a:endParaRPr lang="en-US" sz="2400" b="1" dirty="0">
              <a:latin typeface="+mj-lt"/>
            </a:endParaRPr>
          </a:p>
        </p:txBody>
      </p:sp>
      <p:grpSp>
        <p:nvGrpSpPr>
          <p:cNvPr id="11" name="Group 10">
            <a:extLst>
              <a:ext uri="{FF2B5EF4-FFF2-40B4-BE49-F238E27FC236}">
                <a16:creationId xmlns:a16="http://schemas.microsoft.com/office/drawing/2014/main" id="{C92E2641-6167-A0C6-7553-597DFA90B28E}"/>
              </a:ext>
            </a:extLst>
          </p:cNvPr>
          <p:cNvGrpSpPr>
            <a:grpSpLocks noGrp="1" noUngrp="1" noRot="1" noMove="1" noResize="1"/>
          </p:cNvGrpSpPr>
          <p:nvPr/>
        </p:nvGrpSpPr>
        <p:grpSpPr>
          <a:xfrm>
            <a:off x="328009" y="398172"/>
            <a:ext cx="1801821" cy="1801820"/>
            <a:chOff x="477553" y="398172"/>
            <a:chExt cx="1801821" cy="1801820"/>
          </a:xfrm>
        </p:grpSpPr>
        <p:pic>
          <p:nvPicPr>
            <p:cNvPr id="12" name="Graphic 11">
              <a:extLst>
                <a:ext uri="{FF2B5EF4-FFF2-40B4-BE49-F238E27FC236}">
                  <a16:creationId xmlns:a16="http://schemas.microsoft.com/office/drawing/2014/main" id="{E89CDE82-73FD-1CBB-17AC-DA365FD0EF37}"/>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3" name="TextBox 12">
              <a:extLst>
                <a:ext uri="{FF2B5EF4-FFF2-40B4-BE49-F238E27FC236}">
                  <a16:creationId xmlns:a16="http://schemas.microsoft.com/office/drawing/2014/main" id="{49473412-6D2C-B436-A2B8-4CD1757715C7}"/>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4" name="Slide Number Placeholder 3">
            <a:extLst>
              <a:ext uri="{FF2B5EF4-FFF2-40B4-BE49-F238E27FC236}">
                <a16:creationId xmlns:a16="http://schemas.microsoft.com/office/drawing/2014/main" id="{22A57EC5-D91F-A54E-8D51-46487174BEFA}"/>
              </a:ext>
            </a:extLst>
          </p:cNvPr>
          <p:cNvSpPr>
            <a:spLocks noGrp="1"/>
          </p:cNvSpPr>
          <p:nvPr>
            <p:ph type="sldNum" sz="quarter" idx="12"/>
          </p:nvPr>
        </p:nvSpPr>
        <p:spPr/>
        <p:txBody>
          <a:bodyPr/>
          <a:lstStyle/>
          <a:p>
            <a:fld id="{EC9EE9FD-178F-43FD-BA99-B0AF5E5C5A5F}" type="slidenum">
              <a:rPr lang="en-AU" smtClean="0"/>
              <a:t>18</a:t>
            </a:fld>
            <a:endParaRPr lang="en-AU"/>
          </a:p>
        </p:txBody>
      </p:sp>
    </p:spTree>
    <p:extLst>
      <p:ext uri="{BB962C8B-B14F-4D97-AF65-F5344CB8AC3E}">
        <p14:creationId xmlns:p14="http://schemas.microsoft.com/office/powerpoint/2010/main" val="2143292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3E727-D3BA-98C4-AE3B-46B6AEC8A7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7540D8-01D2-43E2-3BBE-B2740AC6EEE5}"/>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10" name="Table 9">
            <a:extLst>
              <a:ext uri="{FF2B5EF4-FFF2-40B4-BE49-F238E27FC236}">
                <a16:creationId xmlns:a16="http://schemas.microsoft.com/office/drawing/2014/main" id="{D4FB1684-8EAA-A682-36D0-39781DA5A030}"/>
              </a:ext>
            </a:extLst>
          </p:cNvPr>
          <p:cNvGraphicFramePr>
            <a:graphicFrameLocks/>
          </p:cNvGraphicFramePr>
          <p:nvPr/>
        </p:nvGraphicFramePr>
        <p:xfrm>
          <a:off x="2880000" y="1934499"/>
          <a:ext cx="8291976" cy="2342899"/>
        </p:xfrm>
        <a:graphic>
          <a:graphicData uri="http://schemas.openxmlformats.org/drawingml/2006/table">
            <a:tbl>
              <a:tblPr firstRow="1" firstCol="1" bandRow="1">
                <a:tableStyleId>{5C22544A-7EE6-4342-B048-85BDC9FD1C3A}</a:tableStyleId>
              </a:tblPr>
              <a:tblGrid>
                <a:gridCol w="3066883">
                  <a:extLst>
                    <a:ext uri="{9D8B030D-6E8A-4147-A177-3AD203B41FA5}">
                      <a16:colId xmlns:a16="http://schemas.microsoft.com/office/drawing/2014/main" val="951188426"/>
                    </a:ext>
                  </a:extLst>
                </a:gridCol>
                <a:gridCol w="2232634">
                  <a:extLst>
                    <a:ext uri="{9D8B030D-6E8A-4147-A177-3AD203B41FA5}">
                      <a16:colId xmlns:a16="http://schemas.microsoft.com/office/drawing/2014/main" val="392273985"/>
                    </a:ext>
                  </a:extLst>
                </a:gridCol>
                <a:gridCol w="2992459">
                  <a:extLst>
                    <a:ext uri="{9D8B030D-6E8A-4147-A177-3AD203B41FA5}">
                      <a16:colId xmlns:a16="http://schemas.microsoft.com/office/drawing/2014/main" val="1854473247"/>
                    </a:ext>
                  </a:extLst>
                </a:gridCol>
              </a:tblGrid>
              <a:tr h="485497">
                <a:tc>
                  <a:txBody>
                    <a:bodyPr/>
                    <a:lstStyle/>
                    <a:p>
                      <a:pPr>
                        <a:lnSpc>
                          <a:spcPct val="115000"/>
                        </a:lnSpc>
                        <a:spcBef>
                          <a:spcPts val="600"/>
                        </a:spcBef>
                        <a:spcAft>
                          <a:spcPts val="600"/>
                        </a:spcAft>
                        <a:buNone/>
                      </a:pPr>
                      <a:r>
                        <a:rPr lang="en-AU" sz="1200" kern="100" dirty="0">
                          <a:solidFill>
                            <a:schemeClr val="bg1"/>
                          </a:solidFill>
                          <a:effectLst/>
                          <a:latin typeface="+mj-lt"/>
                        </a:rPr>
                        <a:t>Examples </a:t>
                      </a:r>
                      <a:endParaRPr lang="en-AU" sz="1200" kern="100" dirty="0">
                        <a:solidFill>
                          <a:schemeClr val="bg1"/>
                        </a:solidFill>
                        <a:effectLst/>
                        <a:latin typeface="+mj-lt"/>
                        <a:ea typeface="Aptos" panose="020B0004020202020204" pitchFamily="34" charset="0"/>
                        <a:cs typeface="Times New Roman" panose="02020603050405020304" pitchFamily="18" charset="0"/>
                      </a:endParaRPr>
                    </a:p>
                  </a:txBody>
                  <a:tcPr marL="72000" marR="44496" marT="72000" marB="72000" anchor="ctr">
                    <a:solidFill>
                      <a:schemeClr val="tx2">
                        <a:lumMod val="50000"/>
                        <a:lumOff val="50000"/>
                      </a:schemeClr>
                    </a:solidFill>
                  </a:tcPr>
                </a:tc>
                <a:tc>
                  <a:txBody>
                    <a:bodyPr/>
                    <a:lstStyle/>
                    <a:p>
                      <a:pPr algn="ctr">
                        <a:lnSpc>
                          <a:spcPct val="115000"/>
                        </a:lnSpc>
                        <a:spcBef>
                          <a:spcPts val="600"/>
                        </a:spcBef>
                        <a:spcAft>
                          <a:spcPts val="600"/>
                        </a:spcAft>
                        <a:buNone/>
                      </a:pPr>
                      <a:r>
                        <a:rPr lang="en-AU" sz="1200" kern="100" dirty="0">
                          <a:effectLst/>
                          <a:latin typeface="+mj-lt"/>
                          <a:ea typeface="Aptos" panose="020B0004020202020204" pitchFamily="34" charset="0"/>
                          <a:cs typeface="Times New Roman" panose="02020603050405020304" pitchFamily="18" charset="0"/>
                        </a:rPr>
                        <a:t>Area</a:t>
                      </a:r>
                    </a:p>
                  </a:txBody>
                  <a:tcPr marL="44496" marR="44496" marT="72000" marB="72000" anchor="ctr">
                    <a:solidFill>
                      <a:schemeClr val="tx2">
                        <a:lumMod val="50000"/>
                        <a:lumOff val="50000"/>
                      </a:schemeClr>
                    </a:solidFill>
                  </a:tcPr>
                </a:tc>
                <a:tc>
                  <a:txBody>
                    <a:bodyPr/>
                    <a:lstStyle/>
                    <a:p>
                      <a:pPr algn="ctr">
                        <a:lnSpc>
                          <a:spcPct val="115000"/>
                        </a:lnSpc>
                        <a:spcBef>
                          <a:spcPts val="600"/>
                        </a:spcBef>
                        <a:spcAft>
                          <a:spcPts val="600"/>
                        </a:spcAft>
                        <a:buNone/>
                      </a:pPr>
                      <a:r>
                        <a:rPr lang="en-AU" sz="1200" kern="100" dirty="0">
                          <a:effectLst/>
                          <a:latin typeface="+mj-lt"/>
                        </a:rPr>
                        <a:t>Methods Frameworks</a:t>
                      </a:r>
                      <a:endParaRPr lang="en-AU" sz="1200" kern="100" dirty="0">
                        <a:effectLst/>
                        <a:latin typeface="+mj-lt"/>
                        <a:ea typeface="Aptos" panose="020B0004020202020204" pitchFamily="34" charset="0"/>
                        <a:cs typeface="Times New Roman" panose="02020603050405020304" pitchFamily="18" charset="0"/>
                      </a:endParaRPr>
                    </a:p>
                  </a:txBody>
                  <a:tcPr marL="44496" marR="44496" marT="72000" marB="72000" anchor="ctr">
                    <a:solidFill>
                      <a:schemeClr val="tx2">
                        <a:lumMod val="50000"/>
                        <a:lumOff val="50000"/>
                      </a:schemeClr>
                    </a:solidFill>
                  </a:tcPr>
                </a:tc>
                <a:extLst>
                  <a:ext uri="{0D108BD9-81ED-4DB2-BD59-A6C34878D82A}">
                    <a16:rowId xmlns:a16="http://schemas.microsoft.com/office/drawing/2014/main" val="3577660895"/>
                  </a:ext>
                </a:extLst>
              </a:tr>
              <a:tr h="255149">
                <a:tc>
                  <a:txBody>
                    <a:bodyPr/>
                    <a:lstStyle/>
                    <a:p>
                      <a:pPr algn="l">
                        <a:lnSpc>
                          <a:spcPct val="100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Forest area as a proportion of total land area</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600"/>
                        </a:spcBef>
                        <a:spcAft>
                          <a:spcPts val="300"/>
                        </a:spcAft>
                        <a:buNone/>
                      </a:pPr>
                      <a:r>
                        <a:rPr lang="en-AU" sz="1100" kern="100" dirty="0">
                          <a:effectLst/>
                          <a:latin typeface="+mj-lt"/>
                          <a:ea typeface="Aptos" panose="020B0004020202020204" pitchFamily="34" charset="0"/>
                          <a:cs typeface="Times New Roman" panose="02020603050405020304" pitchFamily="18" charset="0"/>
                        </a:rPr>
                        <a:t>Impacts, indicator 31</a:t>
                      </a:r>
                    </a:p>
                  </a:txBody>
                  <a:tcPr marL="44496" marR="44496" marT="36000" marB="72000" anchor="ctr"/>
                </a:tc>
                <a:tc>
                  <a:txBody>
                    <a:bodyPr/>
                    <a:lstStyle/>
                    <a:p>
                      <a:pPr marL="0" marR="0" lvl="0" indent="0" algn="ctr" defTabSz="914400" rtl="0" eaLnBrk="1" fontAlgn="auto" latinLnBrk="0" hangingPunct="1">
                        <a:lnSpc>
                          <a:spcPct val="115000"/>
                        </a:lnSpc>
                        <a:spcBef>
                          <a:spcPts val="600"/>
                        </a:spcBef>
                        <a:spcAft>
                          <a:spcPts val="300"/>
                        </a:spcAft>
                        <a:buClrTx/>
                        <a:buSzTx/>
                        <a:buFontTx/>
                        <a:buNone/>
                        <a:tabLst/>
                        <a:defRPr/>
                      </a:pPr>
                      <a:r>
                        <a:rPr lang="en-AU" sz="1100" kern="100" dirty="0">
                          <a:effectLst/>
                          <a:latin typeface="+mj-lt"/>
                          <a:ea typeface="Aptos" panose="020B0004020202020204" pitchFamily="34" charset="0"/>
                          <a:cs typeface="Times New Roman" panose="02020603050405020304" pitchFamily="18" charset="0"/>
                        </a:rPr>
                        <a:t>CISAT – SDG; SEEA-CF</a:t>
                      </a:r>
                    </a:p>
                  </a:txBody>
                  <a:tcPr marL="44496" marR="44496" marT="36000" marB="72000" anchor="ctr"/>
                </a:tc>
                <a:extLst>
                  <a:ext uri="{0D108BD9-81ED-4DB2-BD59-A6C34878D82A}">
                    <a16:rowId xmlns:a16="http://schemas.microsoft.com/office/drawing/2014/main" val="1991197860"/>
                  </a:ext>
                </a:extLst>
              </a:tr>
              <a:tr h="255149">
                <a:tc>
                  <a:txBody>
                    <a:bodyPr/>
                    <a:lstStyle/>
                    <a:p>
                      <a:pPr algn="l">
                        <a:lnSpc>
                          <a:spcPct val="100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Ecosystem carbon stocks</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600"/>
                        </a:spcBef>
                        <a:spcAft>
                          <a:spcPts val="300"/>
                        </a:spcAft>
                        <a:buNone/>
                      </a:pPr>
                      <a:r>
                        <a:rPr lang="en-AU" sz="1100" kern="100" dirty="0">
                          <a:effectLst/>
                          <a:latin typeface="+mj-lt"/>
                          <a:ea typeface="Aptos" panose="020B0004020202020204" pitchFamily="34" charset="0"/>
                          <a:cs typeface="Times New Roman" panose="02020603050405020304" pitchFamily="18" charset="0"/>
                        </a:rPr>
                        <a:t>Vulnerability, indicator 90</a:t>
                      </a:r>
                    </a:p>
                  </a:txBody>
                  <a:tcPr marL="44496" marR="44496" marT="36000" marB="72000" anchor="ctr"/>
                </a:tc>
                <a:tc>
                  <a:txBody>
                    <a:bodyPr/>
                    <a:lstStyle/>
                    <a:p>
                      <a:pPr marL="0" marR="0" lvl="0" indent="0" algn="ctr" defTabSz="914400" rtl="0" eaLnBrk="1" fontAlgn="auto" latinLnBrk="0" hangingPunct="1">
                        <a:lnSpc>
                          <a:spcPct val="115000"/>
                        </a:lnSpc>
                        <a:spcBef>
                          <a:spcPts val="600"/>
                        </a:spcBef>
                        <a:spcAft>
                          <a:spcPts val="300"/>
                        </a:spcAft>
                        <a:buClrTx/>
                        <a:buSzTx/>
                        <a:buFontTx/>
                        <a:buNone/>
                        <a:tabLst/>
                        <a:defRPr/>
                      </a:pPr>
                      <a:r>
                        <a:rPr lang="en-AU" sz="1100" kern="100" dirty="0">
                          <a:effectLst/>
                          <a:latin typeface="+mj-lt"/>
                          <a:ea typeface="Aptos" panose="020B0004020202020204" pitchFamily="34" charset="0"/>
                          <a:cs typeface="Times New Roman" panose="02020603050405020304" pitchFamily="18" charset="0"/>
                        </a:rPr>
                        <a:t>CISAT – SEEA-EA</a:t>
                      </a:r>
                    </a:p>
                  </a:txBody>
                  <a:tcPr marL="44496" marR="44496" marT="36000" marB="72000" anchor="ctr"/>
                </a:tc>
                <a:extLst>
                  <a:ext uri="{0D108BD9-81ED-4DB2-BD59-A6C34878D82A}">
                    <a16:rowId xmlns:a16="http://schemas.microsoft.com/office/drawing/2014/main" val="2044849938"/>
                  </a:ext>
                </a:extLst>
              </a:tr>
              <a:tr h="388320">
                <a:tc>
                  <a:txBody>
                    <a:bodyPr/>
                    <a:lstStyle/>
                    <a:p>
                      <a:pPr algn="l">
                        <a:lnSpc>
                          <a:spcPct val="100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Regional and / or demographic analysis </a:t>
                      </a:r>
                      <a:br>
                        <a:rPr lang="en-AU" sz="1100" kern="100" dirty="0">
                          <a:solidFill>
                            <a:schemeClr val="tx1"/>
                          </a:solidFill>
                          <a:effectLst/>
                          <a:latin typeface="+mj-lt"/>
                          <a:ea typeface="Aptos" panose="020B0004020202020204" pitchFamily="34" charset="0"/>
                          <a:cs typeface="Times New Roman" panose="02020603050405020304" pitchFamily="18" charset="0"/>
                        </a:rPr>
                      </a:br>
                      <a:r>
                        <a:rPr lang="en-AU" sz="1100" kern="100" dirty="0">
                          <a:solidFill>
                            <a:schemeClr val="tx1"/>
                          </a:solidFill>
                          <a:effectLst/>
                          <a:latin typeface="+mj-lt"/>
                          <a:ea typeface="Aptos" panose="020B0004020202020204" pitchFamily="34" charset="0"/>
                          <a:cs typeface="Times New Roman" panose="02020603050405020304" pitchFamily="18" charset="0"/>
                        </a:rPr>
                        <a:t>of net zero impacts</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Vulnerability</a:t>
                      </a:r>
                    </a:p>
                  </a:txBody>
                  <a:tcPr marL="44496" marR="44496" marT="36000" marB="72000" anchor="ctr"/>
                </a:tc>
                <a:tc>
                  <a:txBody>
                    <a:bodyPr/>
                    <a:lstStyle/>
                    <a:p>
                      <a:pPr marL="0" marR="0" lvl="0" indent="0" algn="ctr" defTabSz="914400" rtl="0" eaLnBrk="1" fontAlgn="auto" latinLnBrk="0" hangingPunct="1">
                        <a:lnSpc>
                          <a:spcPct val="115000"/>
                        </a:lnSpc>
                        <a:spcBef>
                          <a:spcPts val="600"/>
                        </a:spcBef>
                        <a:spcAft>
                          <a:spcPts val="300"/>
                        </a:spcAft>
                        <a:buClrTx/>
                        <a:buSzTx/>
                        <a:buFontTx/>
                        <a:buNone/>
                        <a:tabLst/>
                        <a:defRPr/>
                      </a:pPr>
                      <a:r>
                        <a:rPr lang="en-AU" sz="1100" kern="100" dirty="0">
                          <a:solidFill>
                            <a:schemeClr val="tx1"/>
                          </a:solidFill>
                          <a:effectLst/>
                          <a:latin typeface="+mj-lt"/>
                          <a:ea typeface="Aptos" panose="020B0004020202020204" pitchFamily="34" charset="0"/>
                          <a:cs typeface="Times New Roman" panose="02020603050405020304" pitchFamily="18" charset="0"/>
                        </a:rPr>
                        <a:t>Broader measures – from NSO data holding</a:t>
                      </a:r>
                    </a:p>
                  </a:txBody>
                  <a:tcPr marL="44496" marR="44496" marT="36000" marB="72000" anchor="ctr"/>
                </a:tc>
                <a:extLst>
                  <a:ext uri="{0D108BD9-81ED-4DB2-BD59-A6C34878D82A}">
                    <a16:rowId xmlns:a16="http://schemas.microsoft.com/office/drawing/2014/main" val="2353660800"/>
                  </a:ext>
                </a:extLst>
              </a:tr>
              <a:tr h="388320">
                <a:tc>
                  <a:txBody>
                    <a:bodyPr/>
                    <a:lstStyle/>
                    <a:p>
                      <a:pPr algn="l">
                        <a:lnSpc>
                          <a:spcPct val="100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Productivity analysis of the changing</a:t>
                      </a:r>
                      <a:br>
                        <a:rPr lang="en-AU" sz="1100" kern="100" dirty="0">
                          <a:solidFill>
                            <a:schemeClr val="tx1"/>
                          </a:solidFill>
                          <a:effectLst/>
                          <a:latin typeface="+mj-lt"/>
                          <a:ea typeface="Aptos" panose="020B0004020202020204" pitchFamily="34" charset="0"/>
                          <a:cs typeface="Times New Roman" panose="02020603050405020304" pitchFamily="18" charset="0"/>
                        </a:rPr>
                      </a:br>
                      <a:r>
                        <a:rPr lang="en-AU" sz="1100" kern="100" dirty="0">
                          <a:solidFill>
                            <a:schemeClr val="tx1"/>
                          </a:solidFill>
                          <a:effectLst/>
                          <a:latin typeface="+mj-lt"/>
                          <a:ea typeface="Aptos" panose="020B0004020202020204" pitchFamily="34" charset="0"/>
                          <a:cs typeface="Times New Roman" panose="02020603050405020304" pitchFamily="18" charset="0"/>
                        </a:rPr>
                        <a:t>energy mix</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Impacts</a:t>
                      </a:r>
                    </a:p>
                  </a:txBody>
                  <a:tcPr marL="44496" marR="44496" marT="36000" marB="72000" anchor="ctr"/>
                </a:tc>
                <a:tc>
                  <a:txBody>
                    <a:bodyPr/>
                    <a:lstStyle/>
                    <a:p>
                      <a:pPr marL="0" marR="0" lvl="0" indent="0" algn="ctr" defTabSz="914400" rtl="0" eaLnBrk="1" fontAlgn="auto" latinLnBrk="0" hangingPunct="1">
                        <a:lnSpc>
                          <a:spcPct val="115000"/>
                        </a:lnSpc>
                        <a:spcBef>
                          <a:spcPts val="600"/>
                        </a:spcBef>
                        <a:spcAft>
                          <a:spcPts val="300"/>
                        </a:spcAft>
                        <a:buClrTx/>
                        <a:buSzTx/>
                        <a:buFontTx/>
                        <a:buNone/>
                        <a:tabLst/>
                        <a:defRPr/>
                      </a:pPr>
                      <a:r>
                        <a:rPr lang="en-AU" sz="1100" kern="100" dirty="0">
                          <a:solidFill>
                            <a:schemeClr val="tx1"/>
                          </a:solidFill>
                          <a:effectLst/>
                          <a:latin typeface="+mj-lt"/>
                          <a:ea typeface="Aptos" panose="020B0004020202020204" pitchFamily="34" charset="0"/>
                          <a:cs typeface="Times New Roman" panose="02020603050405020304" pitchFamily="18" charset="0"/>
                        </a:rPr>
                        <a:t>Broader measures – from NSO/other data holdings</a:t>
                      </a:r>
                    </a:p>
                  </a:txBody>
                  <a:tcPr marL="44496" marR="44496" marT="36000" marB="72000" anchor="ctr"/>
                </a:tc>
                <a:extLst>
                  <a:ext uri="{0D108BD9-81ED-4DB2-BD59-A6C34878D82A}">
                    <a16:rowId xmlns:a16="http://schemas.microsoft.com/office/drawing/2014/main" val="1897507753"/>
                  </a:ext>
                </a:extLst>
              </a:tr>
              <a:tr h="388320">
                <a:tc>
                  <a:txBody>
                    <a:bodyPr/>
                    <a:lstStyle/>
                    <a:p>
                      <a:pPr algn="l">
                        <a:lnSpc>
                          <a:spcPct val="100000"/>
                        </a:lnSpc>
                        <a:spcBef>
                          <a:spcPts val="6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Price impacts </a:t>
                      </a:r>
                    </a:p>
                  </a:txBody>
                  <a:tcPr marL="72000" marR="44496" marT="72000" marB="36000" anchor="ctr">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600"/>
                        </a:spcBef>
                        <a:spcAft>
                          <a:spcPts val="300"/>
                        </a:spcAft>
                        <a:buClrTx/>
                        <a:buSzTx/>
                        <a:buFontTx/>
                        <a:buNone/>
                        <a:tabLst/>
                        <a:defRPr/>
                      </a:pPr>
                      <a:r>
                        <a:rPr lang="en-AU" sz="1100" kern="100" dirty="0">
                          <a:solidFill>
                            <a:schemeClr val="tx1"/>
                          </a:solidFill>
                          <a:effectLst/>
                          <a:latin typeface="+mn-lt"/>
                          <a:ea typeface="Aptos" panose="020B0004020202020204" pitchFamily="34" charset="0"/>
                          <a:cs typeface="Times New Roman" panose="02020603050405020304" pitchFamily="18" charset="0"/>
                        </a:rPr>
                        <a:t>Impacts</a:t>
                      </a:r>
                    </a:p>
                  </a:txBody>
                  <a:tcPr marL="44496" marR="44496" marT="36000" marB="72000" anchor="ctr"/>
                </a:tc>
                <a:tc>
                  <a:txBody>
                    <a:bodyPr/>
                    <a:lstStyle/>
                    <a:p>
                      <a:pPr marL="0" marR="0" lvl="0" indent="0" algn="ctr" defTabSz="914400" rtl="0" eaLnBrk="1" fontAlgn="auto" latinLnBrk="0" hangingPunct="1">
                        <a:lnSpc>
                          <a:spcPct val="115000"/>
                        </a:lnSpc>
                        <a:spcBef>
                          <a:spcPts val="600"/>
                        </a:spcBef>
                        <a:spcAft>
                          <a:spcPts val="300"/>
                        </a:spcAft>
                        <a:buClrTx/>
                        <a:buSzTx/>
                        <a:buFontTx/>
                        <a:buNone/>
                        <a:tabLst/>
                        <a:defRPr/>
                      </a:pPr>
                      <a:r>
                        <a:rPr lang="en-AU" sz="1100" kern="100" dirty="0">
                          <a:solidFill>
                            <a:schemeClr val="tx1"/>
                          </a:solidFill>
                          <a:effectLst/>
                          <a:latin typeface="+mn-lt"/>
                          <a:ea typeface="Aptos" panose="020B0004020202020204" pitchFamily="34" charset="0"/>
                          <a:cs typeface="Times New Roman" panose="02020603050405020304" pitchFamily="18" charset="0"/>
                        </a:rPr>
                        <a:t>Broader measures – price indexes</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44496" marR="44496" marT="36000" marB="72000" anchor="ctr"/>
                </a:tc>
                <a:extLst>
                  <a:ext uri="{0D108BD9-81ED-4DB2-BD59-A6C34878D82A}">
                    <a16:rowId xmlns:a16="http://schemas.microsoft.com/office/drawing/2014/main" val="4148700763"/>
                  </a:ext>
                </a:extLst>
              </a:tr>
            </a:tbl>
          </a:graphicData>
        </a:graphic>
      </p:graphicFrame>
      <p:sp>
        <p:nvSpPr>
          <p:cNvPr id="14" name="TextBox 13">
            <a:extLst>
              <a:ext uri="{FF2B5EF4-FFF2-40B4-BE49-F238E27FC236}">
                <a16:creationId xmlns:a16="http://schemas.microsoft.com/office/drawing/2014/main" id="{4A3196F3-0381-FD28-3467-77E373C40F5F}"/>
              </a:ext>
            </a:extLst>
          </p:cNvPr>
          <p:cNvSpPr txBox="1"/>
          <p:nvPr/>
        </p:nvSpPr>
        <p:spPr>
          <a:xfrm>
            <a:off x="2880000" y="885968"/>
            <a:ext cx="6939658" cy="760144"/>
          </a:xfrm>
          <a:prstGeom prst="rect">
            <a:avLst/>
          </a:prstGeom>
          <a:noFill/>
          <a:ln w="12700">
            <a:noFill/>
          </a:ln>
        </p:spPr>
        <p:txBody>
          <a:bodyPr wrap="square" lIns="0" tIns="45720" rIns="91440" bIns="45720" rtlCol="0" anchor="t">
            <a:spAutoFit/>
          </a:bodyPr>
          <a:lstStyle/>
          <a:p>
            <a:pPr lvl="0">
              <a:lnSpc>
                <a:spcPts val="2600"/>
              </a:lnSpc>
              <a:defRPr/>
            </a:pPr>
            <a:r>
              <a:rPr lang="en-AU" sz="2400" b="1" dirty="0">
                <a:solidFill>
                  <a:srgbClr val="0B0C0C"/>
                </a:solidFill>
                <a:latin typeface="+mj-lt"/>
              </a:rPr>
              <a:t>Net Zero measurement journey:</a:t>
            </a:r>
            <a:br>
              <a:rPr lang="en-AU" sz="2400" b="1" dirty="0">
                <a:solidFill>
                  <a:srgbClr val="0B0C0C"/>
                </a:solidFill>
                <a:latin typeface="+mj-lt"/>
              </a:rPr>
            </a:br>
            <a:endParaRPr lang="en-US" sz="2400" b="1" dirty="0">
              <a:latin typeface="+mj-lt"/>
            </a:endParaRPr>
          </a:p>
        </p:txBody>
      </p:sp>
      <p:grpSp>
        <p:nvGrpSpPr>
          <p:cNvPr id="11" name="Group 10">
            <a:extLst>
              <a:ext uri="{FF2B5EF4-FFF2-40B4-BE49-F238E27FC236}">
                <a16:creationId xmlns:a16="http://schemas.microsoft.com/office/drawing/2014/main" id="{97BEC56B-1FD6-815F-AE45-78BAD8F08E1D}"/>
              </a:ext>
            </a:extLst>
          </p:cNvPr>
          <p:cNvGrpSpPr>
            <a:grpSpLocks noGrp="1" noUngrp="1" noRot="1" noMove="1" noResize="1"/>
          </p:cNvGrpSpPr>
          <p:nvPr/>
        </p:nvGrpSpPr>
        <p:grpSpPr>
          <a:xfrm>
            <a:off x="328009" y="398172"/>
            <a:ext cx="1801821" cy="1801820"/>
            <a:chOff x="477553" y="398172"/>
            <a:chExt cx="1801821" cy="1801820"/>
          </a:xfrm>
        </p:grpSpPr>
        <p:pic>
          <p:nvPicPr>
            <p:cNvPr id="12" name="Graphic 11">
              <a:extLst>
                <a:ext uri="{FF2B5EF4-FFF2-40B4-BE49-F238E27FC236}">
                  <a16:creationId xmlns:a16="http://schemas.microsoft.com/office/drawing/2014/main" id="{41FFA2F5-D4A2-5D10-5E84-C8A57111AA0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3" name="TextBox 12">
              <a:extLst>
                <a:ext uri="{FF2B5EF4-FFF2-40B4-BE49-F238E27FC236}">
                  <a16:creationId xmlns:a16="http://schemas.microsoft.com/office/drawing/2014/main" id="{6E7F8DA7-FBE5-3667-11C6-03FC5B1C829A}"/>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2</a:t>
              </a:r>
              <a:endParaRPr lang="en-US" sz="2400" b="1" dirty="0">
                <a:latin typeface="+mj-lt"/>
              </a:endParaRPr>
            </a:p>
          </p:txBody>
        </p:sp>
      </p:grpSp>
      <p:sp>
        <p:nvSpPr>
          <p:cNvPr id="15" name="TextBox 14">
            <a:extLst>
              <a:ext uri="{FF2B5EF4-FFF2-40B4-BE49-F238E27FC236}">
                <a16:creationId xmlns:a16="http://schemas.microsoft.com/office/drawing/2014/main" id="{3CAF93A1-0374-4662-6554-FFD59F6F90E2}"/>
              </a:ext>
            </a:extLst>
          </p:cNvPr>
          <p:cNvSpPr txBox="1"/>
          <p:nvPr/>
        </p:nvSpPr>
        <p:spPr>
          <a:xfrm>
            <a:off x="2880000" y="1425213"/>
            <a:ext cx="9125322" cy="307777"/>
          </a:xfrm>
          <a:prstGeom prst="rect">
            <a:avLst/>
          </a:prstGeom>
          <a:noFill/>
        </p:spPr>
        <p:txBody>
          <a:bodyPr wrap="square" lIns="0" rtlCol="0">
            <a:spAutoFit/>
          </a:bodyPr>
          <a:lstStyle/>
          <a:p>
            <a:r>
              <a:rPr lang="en-AU" sz="1400" b="1" dirty="0">
                <a:latin typeface="+mj-lt"/>
              </a:rPr>
              <a:t>Net zero = Broader analysis and indicators </a:t>
            </a:r>
          </a:p>
        </p:txBody>
      </p:sp>
      <p:sp>
        <p:nvSpPr>
          <p:cNvPr id="4" name="Slide Number Placeholder 3">
            <a:extLst>
              <a:ext uri="{FF2B5EF4-FFF2-40B4-BE49-F238E27FC236}">
                <a16:creationId xmlns:a16="http://schemas.microsoft.com/office/drawing/2014/main" id="{C39E19AB-4587-855D-4876-1BCE89A11924}"/>
              </a:ext>
            </a:extLst>
          </p:cNvPr>
          <p:cNvSpPr>
            <a:spLocks noGrp="1"/>
          </p:cNvSpPr>
          <p:nvPr>
            <p:ph type="sldNum" sz="quarter" idx="12"/>
          </p:nvPr>
        </p:nvSpPr>
        <p:spPr/>
        <p:txBody>
          <a:bodyPr/>
          <a:lstStyle/>
          <a:p>
            <a:fld id="{EC9EE9FD-178F-43FD-BA99-B0AF5E5C5A5F}" type="slidenum">
              <a:rPr lang="en-AU" smtClean="0"/>
              <a:t>19</a:t>
            </a:fld>
            <a:endParaRPr lang="en-AU"/>
          </a:p>
        </p:txBody>
      </p:sp>
    </p:spTree>
    <p:extLst>
      <p:ext uri="{BB962C8B-B14F-4D97-AF65-F5344CB8AC3E}">
        <p14:creationId xmlns:p14="http://schemas.microsoft.com/office/powerpoint/2010/main" val="342627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12E479-E01D-4226-1BBC-E26E94CB61E4}"/>
              </a:ext>
            </a:extLst>
          </p:cNvPr>
          <p:cNvSpPr txBox="1"/>
          <p:nvPr/>
        </p:nvSpPr>
        <p:spPr>
          <a:xfrm>
            <a:off x="2711023" y="1590772"/>
            <a:ext cx="7226797" cy="3247043"/>
          </a:xfrm>
          <a:prstGeom prst="rect">
            <a:avLst/>
          </a:prstGeom>
          <a:noFill/>
          <a:ln w="12700">
            <a:noFill/>
          </a:ln>
        </p:spPr>
        <p:txBody>
          <a:bodyPr wrap="square" lIns="91440" tIns="45720" rIns="91440" bIns="45720" rtlCol="0" anchor="t">
            <a:spAutoFit/>
          </a:bodyPr>
          <a:lstStyle/>
          <a:p>
            <a:pPr>
              <a:lnSpc>
                <a:spcPts val="1800"/>
              </a:lnSpc>
              <a:spcBef>
                <a:spcPts val="300"/>
              </a:spcBef>
              <a:spcAft>
                <a:spcPts val="1200"/>
              </a:spcAft>
              <a:defRPr/>
            </a:pPr>
            <a:r>
              <a:rPr lang="en-AU" sz="1600" b="1" dirty="0">
                <a:solidFill>
                  <a:srgbClr val="0B0C0C"/>
                </a:solidFill>
                <a:latin typeface="+mj-lt"/>
              </a:rPr>
              <a:t> Introduction</a:t>
            </a:r>
            <a:endParaRPr kumimoji="0" lang="en-AU" sz="1600" b="1" i="0" u="none" strike="noStrike" kern="1200" cap="none" spc="0" normalizeH="0" baseline="0" noProof="0" dirty="0">
              <a:ln>
                <a:noFill/>
              </a:ln>
              <a:solidFill>
                <a:srgbClr val="0B0C0C"/>
              </a:solidFill>
              <a:effectLst/>
              <a:uLnTx/>
              <a:uFillTx/>
              <a:latin typeface="+mj-lt"/>
              <a:ea typeface="+mn-ea"/>
              <a:cs typeface="+mn-cs"/>
            </a:endParaRPr>
          </a:p>
          <a:p>
            <a:pPr lvl="1">
              <a:lnSpc>
                <a:spcPts val="1900"/>
              </a:lnSpc>
              <a:spcBef>
                <a:spcPts val="300"/>
              </a:spcBef>
              <a:spcAft>
                <a:spcPts val="300"/>
              </a:spcAft>
              <a:defRPr/>
            </a:pPr>
            <a:r>
              <a:rPr kumimoji="0" lang="en-AU" sz="1600" b="1" i="0" u="none" strike="noStrike" kern="1200" cap="none" spc="0" normalizeH="0" baseline="0" noProof="0" dirty="0">
                <a:ln>
                  <a:noFill/>
                </a:ln>
                <a:solidFill>
                  <a:srgbClr val="0B0C0C"/>
                </a:solidFill>
                <a:effectLst/>
                <a:uLnTx/>
                <a:uFillTx/>
                <a:latin typeface="+mj-lt"/>
                <a:ea typeface="+mn-ea"/>
                <a:cs typeface="+mn-cs"/>
              </a:rPr>
              <a:t>Section 1: </a:t>
            </a:r>
            <a:r>
              <a:rPr kumimoji="0" lang="en-AU" sz="1600" b="0" i="0" u="none" strike="noStrike" kern="1200" cap="none" spc="0" normalizeH="0" baseline="0" noProof="0" dirty="0">
                <a:ln>
                  <a:noFill/>
                </a:ln>
                <a:solidFill>
                  <a:srgbClr val="0B0C0C"/>
                </a:solidFill>
                <a:effectLst/>
                <a:uLnTx/>
                <a:uFillTx/>
                <a:latin typeface="+mj-lt"/>
                <a:ea typeface="+mn-ea"/>
                <a:cs typeface="+mn-cs"/>
              </a:rPr>
              <a:t>	What is Net Zero and international commitments</a:t>
            </a:r>
            <a:endParaRPr lang="en-AU" sz="1600" b="0" i="0" u="none" strike="noStrike" kern="1200" cap="none" spc="0" normalizeH="0" baseline="0" noProof="0" dirty="0">
              <a:ln>
                <a:noFill/>
              </a:ln>
              <a:solidFill>
                <a:srgbClr val="0B0C0C"/>
              </a:solidFill>
              <a:effectLst/>
              <a:uLnTx/>
              <a:uFillTx/>
              <a:latin typeface="+mj-lt"/>
              <a:ea typeface="Calibri"/>
              <a:cs typeface="Calibri"/>
            </a:endParaRPr>
          </a:p>
          <a:p>
            <a:pPr lvl="1">
              <a:lnSpc>
                <a:spcPts val="1900"/>
              </a:lnSpc>
              <a:spcBef>
                <a:spcPts val="300"/>
              </a:spcBef>
              <a:spcAft>
                <a:spcPts val="300"/>
              </a:spcAft>
              <a:defRPr/>
            </a:pPr>
            <a:r>
              <a:rPr lang="en-AU" sz="1600" b="1" dirty="0">
                <a:solidFill>
                  <a:srgbClr val="0B0C0C"/>
                </a:solidFill>
                <a:latin typeface="+mj-lt"/>
              </a:rPr>
              <a:t>Section 2: </a:t>
            </a:r>
            <a:r>
              <a:rPr lang="en-AU" sz="1600" dirty="0">
                <a:solidFill>
                  <a:srgbClr val="0B0C0C"/>
                </a:solidFill>
                <a:latin typeface="+mj-lt"/>
              </a:rPr>
              <a:t>	Net Zero measurement journey</a:t>
            </a:r>
            <a:endParaRPr lang="en-AU" sz="1600" dirty="0">
              <a:latin typeface="+mj-lt"/>
            </a:endParaRPr>
          </a:p>
          <a:p>
            <a:pPr lvl="1">
              <a:lnSpc>
                <a:spcPts val="1900"/>
              </a:lnSpc>
              <a:spcBef>
                <a:spcPts val="300"/>
              </a:spcBef>
              <a:spcAft>
                <a:spcPts val="300"/>
              </a:spcAft>
              <a:defRPr/>
            </a:pPr>
            <a:r>
              <a:rPr lang="en-AU" sz="1600" b="1" dirty="0">
                <a:solidFill>
                  <a:srgbClr val="0B0C0C"/>
                </a:solidFill>
                <a:latin typeface="+mj-lt"/>
              </a:rPr>
              <a:t>Section 3</a:t>
            </a:r>
            <a:r>
              <a:rPr lang="en-AU" sz="1600" dirty="0">
                <a:solidFill>
                  <a:srgbClr val="0B0C0C"/>
                </a:solidFill>
                <a:latin typeface="+mj-lt"/>
              </a:rPr>
              <a:t>: 	The role of National Statistical Organisations and 			National Statistical Systems </a:t>
            </a:r>
            <a:endParaRPr lang="en-AU" sz="1600" dirty="0">
              <a:solidFill>
                <a:srgbClr val="0B0C0C"/>
              </a:solidFill>
              <a:latin typeface="+mj-lt"/>
              <a:ea typeface="Calibri"/>
              <a:cs typeface="Calibri"/>
            </a:endParaRPr>
          </a:p>
          <a:p>
            <a:pPr lvl="1">
              <a:lnSpc>
                <a:spcPts val="1900"/>
              </a:lnSpc>
              <a:spcBef>
                <a:spcPts val="300"/>
              </a:spcBef>
              <a:spcAft>
                <a:spcPts val="300"/>
              </a:spcAft>
              <a:defRPr/>
            </a:pPr>
            <a:r>
              <a:rPr lang="en-AU" sz="1600" b="1" dirty="0">
                <a:solidFill>
                  <a:srgbClr val="0B0C0C"/>
                </a:solidFill>
                <a:latin typeface="+mj-lt"/>
              </a:rPr>
              <a:t>Section 4: </a:t>
            </a:r>
            <a:r>
              <a:rPr lang="en-AU" sz="1600" dirty="0">
                <a:solidFill>
                  <a:srgbClr val="0B0C0C"/>
                </a:solidFill>
                <a:latin typeface="+mj-lt"/>
              </a:rPr>
              <a:t>	Country case studies</a:t>
            </a:r>
            <a:endParaRPr lang="en-AU" sz="1600" dirty="0">
              <a:solidFill>
                <a:srgbClr val="0B0C0C"/>
              </a:solidFill>
              <a:latin typeface="+mj-lt"/>
              <a:ea typeface="Calibri"/>
              <a:cs typeface="Calibri"/>
            </a:endParaRPr>
          </a:p>
          <a:p>
            <a:pPr lvl="1">
              <a:lnSpc>
                <a:spcPts val="1900"/>
              </a:lnSpc>
              <a:spcBef>
                <a:spcPts val="300"/>
              </a:spcBef>
              <a:spcAft>
                <a:spcPts val="300"/>
              </a:spcAft>
              <a:defRPr/>
            </a:pPr>
            <a:r>
              <a:rPr lang="en-AU" sz="1600" b="1" dirty="0">
                <a:solidFill>
                  <a:srgbClr val="0B0C0C"/>
                </a:solidFill>
                <a:latin typeface="+mj-lt"/>
              </a:rPr>
              <a:t>Section 5: </a:t>
            </a:r>
            <a:r>
              <a:rPr lang="en-AU" sz="1600" dirty="0">
                <a:solidFill>
                  <a:srgbClr val="0B0C0C"/>
                </a:solidFill>
                <a:latin typeface="+mj-lt"/>
              </a:rPr>
              <a:t>	International and national initiatives</a:t>
            </a:r>
            <a:endParaRPr lang="en-AU" sz="1600" dirty="0">
              <a:solidFill>
                <a:srgbClr val="0B0C0C"/>
              </a:solidFill>
              <a:latin typeface="+mj-lt"/>
              <a:ea typeface="Calibri"/>
              <a:cs typeface="Calibri"/>
            </a:endParaRPr>
          </a:p>
          <a:p>
            <a:pPr lvl="1">
              <a:lnSpc>
                <a:spcPts val="1900"/>
              </a:lnSpc>
              <a:spcBef>
                <a:spcPts val="300"/>
              </a:spcBef>
              <a:spcAft>
                <a:spcPts val="300"/>
              </a:spcAft>
              <a:defRPr/>
            </a:pPr>
            <a:r>
              <a:rPr lang="en-AU" sz="1600" b="1" dirty="0">
                <a:solidFill>
                  <a:srgbClr val="0B0C0C"/>
                </a:solidFill>
                <a:latin typeface="+mj-lt"/>
              </a:rPr>
              <a:t>Section 6: </a:t>
            </a:r>
            <a:r>
              <a:rPr lang="en-AU" sz="1600" dirty="0">
                <a:solidFill>
                  <a:srgbClr val="0B0C0C"/>
                </a:solidFill>
                <a:latin typeface="+mj-lt"/>
              </a:rPr>
              <a:t>	Challenges</a:t>
            </a:r>
            <a:endParaRPr lang="en-AU" sz="1600" dirty="0">
              <a:solidFill>
                <a:srgbClr val="0B0C0C"/>
              </a:solidFill>
              <a:latin typeface="+mj-lt"/>
              <a:ea typeface="Calibri"/>
              <a:cs typeface="Calibri"/>
            </a:endParaRPr>
          </a:p>
          <a:p>
            <a:pPr lvl="1">
              <a:lnSpc>
                <a:spcPts val="1900"/>
              </a:lnSpc>
              <a:spcBef>
                <a:spcPts val="300"/>
              </a:spcBef>
              <a:spcAft>
                <a:spcPts val="300"/>
              </a:spcAft>
              <a:defRPr/>
            </a:pPr>
            <a:r>
              <a:rPr lang="en-AU" sz="1600" b="1" dirty="0">
                <a:solidFill>
                  <a:srgbClr val="0B0C0C"/>
                </a:solidFill>
                <a:latin typeface="+mj-lt"/>
              </a:rPr>
              <a:t>Section 7: </a:t>
            </a:r>
            <a:r>
              <a:rPr lang="en-AU" sz="1600" dirty="0">
                <a:solidFill>
                  <a:srgbClr val="0B0C0C"/>
                </a:solidFill>
                <a:latin typeface="+mj-lt"/>
              </a:rPr>
              <a:t>	Future opportunities  </a:t>
            </a:r>
            <a:endParaRPr lang="en-AU" sz="1600" dirty="0">
              <a:solidFill>
                <a:srgbClr val="0B0C0C"/>
              </a:solidFill>
              <a:latin typeface="+mj-lt"/>
              <a:ea typeface="Calibri"/>
              <a:cs typeface="Calibri"/>
            </a:endParaRPr>
          </a:p>
          <a:p>
            <a:pPr lvl="1">
              <a:lnSpc>
                <a:spcPts val="1900"/>
              </a:lnSpc>
              <a:spcBef>
                <a:spcPts val="300"/>
              </a:spcBef>
              <a:spcAft>
                <a:spcPts val="300"/>
              </a:spcAft>
              <a:defRPr/>
            </a:pPr>
            <a:r>
              <a:rPr lang="en-AU" sz="1600" b="1" dirty="0">
                <a:solidFill>
                  <a:srgbClr val="0B0C0C"/>
                </a:solidFill>
                <a:latin typeface="+mj-lt"/>
              </a:rPr>
              <a:t>Section 8: </a:t>
            </a:r>
            <a:r>
              <a:rPr lang="en-AU" sz="1600" dirty="0">
                <a:solidFill>
                  <a:srgbClr val="0B0C0C"/>
                </a:solidFill>
                <a:latin typeface="+mj-lt"/>
              </a:rPr>
              <a:t>	Appendices</a:t>
            </a:r>
            <a:endParaRPr lang="en-AU" sz="1600" dirty="0">
              <a:solidFill>
                <a:srgbClr val="0B0C0C"/>
              </a:solidFill>
              <a:latin typeface="+mj-lt"/>
              <a:ea typeface="Calibri"/>
              <a:cs typeface="Calibri"/>
            </a:endParaRPr>
          </a:p>
        </p:txBody>
      </p:sp>
      <p:sp>
        <p:nvSpPr>
          <p:cNvPr id="12" name="TextBox 11">
            <a:extLst>
              <a:ext uri="{FF2B5EF4-FFF2-40B4-BE49-F238E27FC236}">
                <a16:creationId xmlns:a16="http://schemas.microsoft.com/office/drawing/2014/main" id="{22D4950E-3739-E98F-ECD7-118BF8FF7C43}"/>
              </a:ext>
            </a:extLst>
          </p:cNvPr>
          <p:cNvSpPr txBox="1"/>
          <p:nvPr/>
        </p:nvSpPr>
        <p:spPr>
          <a:xfrm>
            <a:off x="2642851" y="692067"/>
            <a:ext cx="1700203" cy="646331"/>
          </a:xfrm>
          <a:prstGeom prst="rect">
            <a:avLst/>
          </a:prstGeom>
          <a:noFill/>
          <a:ln w="12700">
            <a:noFill/>
          </a:ln>
        </p:spPr>
        <p:txBody>
          <a:bodyPr wrap="square" lIns="91440" tIns="45720" rIns="91440" bIns="45720" rtlCol="0" anchor="t">
            <a:spAutoFit/>
          </a:bodyPr>
          <a:lstStyle/>
          <a:p>
            <a:pPr>
              <a:defRPr/>
            </a:pPr>
            <a:r>
              <a:rPr kumimoji="0" lang="en-AU" sz="3600" b="0" i="0" strike="noStrike" kern="1200" cap="none" spc="0" normalizeH="0" baseline="0" noProof="0" dirty="0">
                <a:ln>
                  <a:noFill/>
                </a:ln>
                <a:solidFill>
                  <a:srgbClr val="0B0C0C"/>
                </a:solidFill>
                <a:effectLst/>
                <a:uLnTx/>
                <a:uFillTx/>
                <a:latin typeface="+mj-lt"/>
                <a:ea typeface="+mn-ea"/>
                <a:cs typeface="+mn-cs"/>
              </a:rPr>
              <a:t>Outline</a:t>
            </a:r>
            <a:r>
              <a:rPr lang="en-AU" sz="3600" dirty="0">
                <a:solidFill>
                  <a:srgbClr val="0B0C0C"/>
                </a:solidFill>
                <a:latin typeface="Calibri" panose="020F0502020204030204"/>
              </a:rPr>
              <a:t> </a:t>
            </a:r>
            <a:endParaRPr kumimoji="0" lang="en-AU" sz="3600" b="0" i="0" u="none" strike="noStrike" kern="1200" cap="none" spc="0" normalizeH="0" baseline="0" noProof="0" dirty="0">
              <a:ln>
                <a:noFill/>
              </a:ln>
              <a:solidFill>
                <a:srgbClr val="0B0C0C"/>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9446A0-F4C0-27A9-AF31-FDCB6554534B}"/>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Slide Number Placeholder 6">
            <a:extLst>
              <a:ext uri="{FF2B5EF4-FFF2-40B4-BE49-F238E27FC236}">
                <a16:creationId xmlns:a16="http://schemas.microsoft.com/office/drawing/2014/main" id="{5998A844-175E-9467-55E1-2460FC9EDAA2}"/>
              </a:ext>
            </a:extLst>
          </p:cNvPr>
          <p:cNvSpPr>
            <a:spLocks noGrp="1"/>
          </p:cNvSpPr>
          <p:nvPr>
            <p:ph type="sldNum" sz="quarter" idx="12"/>
          </p:nvPr>
        </p:nvSpPr>
        <p:spPr/>
        <p:txBody>
          <a:bodyPr/>
          <a:lstStyle/>
          <a:p>
            <a:fld id="{EC9EE9FD-178F-43FD-BA99-B0AF5E5C5A5F}" type="slidenum">
              <a:rPr lang="en-AU" smtClean="0"/>
              <a:t>2</a:t>
            </a:fld>
            <a:endParaRPr lang="en-AU"/>
          </a:p>
        </p:txBody>
      </p:sp>
    </p:spTree>
    <p:extLst>
      <p:ext uri="{BB962C8B-B14F-4D97-AF65-F5344CB8AC3E}">
        <p14:creationId xmlns:p14="http://schemas.microsoft.com/office/powerpoint/2010/main" val="256140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B19270-5130-4FF3-14D1-505207BBCE33}"/>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3D2FCFA3-BAB8-E044-3183-3310DDA57350}"/>
              </a:ext>
            </a:extLst>
          </p:cNvPr>
          <p:cNvSpPr txBox="1"/>
          <p:nvPr/>
        </p:nvSpPr>
        <p:spPr>
          <a:xfrm>
            <a:off x="2880000" y="1769646"/>
            <a:ext cx="3730349" cy="4085734"/>
          </a:xfrm>
          <a:prstGeom prst="rect">
            <a:avLst/>
          </a:prstGeom>
          <a:noFill/>
        </p:spPr>
        <p:txBody>
          <a:bodyPr wrap="square" lIns="0" tIns="45720" rIns="91440" bIns="45720" rtlCol="0" anchor="t">
            <a:spAutoFit/>
          </a:bodyPr>
          <a:lstStyle/>
          <a:p>
            <a:pPr>
              <a:spcBef>
                <a:spcPts val="300"/>
              </a:spcBef>
            </a:pPr>
            <a:r>
              <a:rPr lang="en-AU" sz="1400" b="1" dirty="0">
                <a:latin typeface="+mj-lt"/>
              </a:rPr>
              <a:t>National Statistical Offices have the potential to play two key roles in the net zero transition as they can: </a:t>
            </a:r>
          </a:p>
          <a:p>
            <a:pPr marL="342900" indent="-342900">
              <a:spcBef>
                <a:spcPts val="300"/>
              </a:spcBef>
              <a:buFont typeface="+mj-lt"/>
              <a:buAutoNum type="arabicPeriod"/>
            </a:pPr>
            <a:r>
              <a:rPr lang="en-AU" sz="1400" dirty="0">
                <a:latin typeface="+mj-lt"/>
              </a:rPr>
              <a:t>Provide official statistics to the domestic agency responsible for NDC and BTR reporting</a:t>
            </a:r>
          </a:p>
          <a:p>
            <a:pPr marL="342900" indent="-342900">
              <a:spcBef>
                <a:spcPts val="300"/>
              </a:spcBef>
              <a:buFont typeface="+mj-lt"/>
              <a:buAutoNum type="arabicPeriod"/>
            </a:pPr>
            <a:r>
              <a:rPr lang="en-AU" sz="1400" dirty="0">
                <a:latin typeface="+mj-lt"/>
              </a:rPr>
              <a:t>In collaboration with the country’s National Statistical System, provide broader cross cutting statistical information on the net zero transition for analysis and policy development using international classification and measurement frameworks. These include: GHG inventories and emissions accounts; Energy use and transition indicators; Environmentally-related taxes and subsidies; Employment and skills in “green sectors”.</a:t>
            </a:r>
          </a:p>
          <a:p>
            <a:pPr marL="342900" indent="-342900">
              <a:spcBef>
                <a:spcPts val="300"/>
              </a:spcBef>
              <a:buFont typeface="+mj-lt"/>
              <a:buAutoNum type="arabicPeriod"/>
            </a:pPr>
            <a:r>
              <a:rPr lang="en-AU" sz="1400" dirty="0">
                <a:latin typeface="+mj-lt"/>
              </a:rPr>
              <a:t>Collaborate with international partners to develop standardized indicators for measuring progress towards Net Zero.</a:t>
            </a:r>
          </a:p>
        </p:txBody>
      </p:sp>
      <p:sp>
        <p:nvSpPr>
          <p:cNvPr id="3" name="TextBox 2">
            <a:extLst>
              <a:ext uri="{FF2B5EF4-FFF2-40B4-BE49-F238E27FC236}">
                <a16:creationId xmlns:a16="http://schemas.microsoft.com/office/drawing/2014/main" id="{5CB900FD-28DC-B986-53FF-7ED25BC3184D}"/>
              </a:ext>
            </a:extLst>
          </p:cNvPr>
          <p:cNvSpPr txBox="1"/>
          <p:nvPr/>
        </p:nvSpPr>
        <p:spPr>
          <a:xfrm>
            <a:off x="2880000" y="1050650"/>
            <a:ext cx="8691214" cy="461665"/>
          </a:xfrm>
          <a:prstGeom prst="rect">
            <a:avLst/>
          </a:prstGeom>
          <a:noFill/>
          <a:ln w="12700">
            <a:noFill/>
          </a:ln>
        </p:spPr>
        <p:txBody>
          <a:bodyPr wrap="square" lIns="0" tIns="45720" rIns="91440" bIns="45720" rtlCol="0" anchor="t">
            <a:spAutoFit/>
          </a:bodyPr>
          <a:lstStyle/>
          <a:p>
            <a:pPr>
              <a:defRPr/>
            </a:pPr>
            <a:r>
              <a:rPr lang="en-AU" sz="2400" b="1" dirty="0">
                <a:solidFill>
                  <a:srgbClr val="0B0C0C"/>
                </a:solidFill>
                <a:latin typeface="+mj-lt"/>
              </a:rPr>
              <a:t>The Role of the National Statistical Offices / Systems</a:t>
            </a:r>
            <a:endParaRPr lang="en-AU" sz="2400" b="1" dirty="0">
              <a:solidFill>
                <a:srgbClr val="000000"/>
              </a:solidFill>
              <a:latin typeface="+mj-lt"/>
            </a:endParaRPr>
          </a:p>
        </p:txBody>
      </p:sp>
      <p:sp>
        <p:nvSpPr>
          <p:cNvPr id="11" name="TextBox 10">
            <a:extLst>
              <a:ext uri="{FF2B5EF4-FFF2-40B4-BE49-F238E27FC236}">
                <a16:creationId xmlns:a16="http://schemas.microsoft.com/office/drawing/2014/main" id="{E90C624A-5EFA-0FCA-1365-633C516500EB}"/>
              </a:ext>
            </a:extLst>
          </p:cNvPr>
          <p:cNvSpPr txBox="1"/>
          <p:nvPr/>
        </p:nvSpPr>
        <p:spPr>
          <a:xfrm>
            <a:off x="6935973" y="1769646"/>
            <a:ext cx="3964888" cy="3493264"/>
          </a:xfrm>
          <a:prstGeom prst="rect">
            <a:avLst/>
          </a:prstGeom>
          <a:noFill/>
        </p:spPr>
        <p:txBody>
          <a:bodyPr wrap="square" lIns="0">
            <a:spAutoFit/>
          </a:bodyPr>
          <a:lstStyle/>
          <a:p>
            <a:pPr>
              <a:spcBef>
                <a:spcPts val="300"/>
              </a:spcBef>
            </a:pPr>
            <a:r>
              <a:rPr lang="en-AU" sz="1400" b="1" dirty="0">
                <a:latin typeface="+mj-lt"/>
              </a:rPr>
              <a:t>NSO/NSS (*) data are compiled using the UN Fundamental Principles of Official Statistics</a:t>
            </a:r>
          </a:p>
          <a:p>
            <a:pPr marL="342900" indent="-342900">
              <a:spcBef>
                <a:spcPts val="300"/>
              </a:spcBef>
              <a:buFont typeface="+mj-lt"/>
              <a:buAutoNum type="arabicPeriod"/>
            </a:pPr>
            <a:r>
              <a:rPr lang="en-AU" sz="1400" dirty="0">
                <a:latin typeface="+mj-lt"/>
              </a:rPr>
              <a:t>Relevance, impartiality and equal access</a:t>
            </a:r>
          </a:p>
          <a:p>
            <a:pPr marL="342900" indent="-342900">
              <a:spcBef>
                <a:spcPts val="300"/>
              </a:spcBef>
              <a:buFont typeface="+mj-lt"/>
              <a:buAutoNum type="arabicPeriod"/>
            </a:pPr>
            <a:r>
              <a:rPr lang="en-AU" sz="1400" dirty="0">
                <a:latin typeface="+mj-lt"/>
              </a:rPr>
              <a:t>Professional standards and ethics</a:t>
            </a:r>
          </a:p>
          <a:p>
            <a:pPr marL="342900" indent="-342900">
              <a:spcBef>
                <a:spcPts val="300"/>
              </a:spcBef>
              <a:buFont typeface="+mj-lt"/>
              <a:buAutoNum type="arabicPeriod"/>
            </a:pPr>
            <a:r>
              <a:rPr lang="en-AU" sz="1400" dirty="0">
                <a:latin typeface="+mj-lt"/>
              </a:rPr>
              <a:t>Accountability and transparency</a:t>
            </a:r>
          </a:p>
          <a:p>
            <a:pPr marL="342900" indent="-342900">
              <a:spcBef>
                <a:spcPts val="300"/>
              </a:spcBef>
              <a:buFont typeface="+mj-lt"/>
              <a:buAutoNum type="arabicPeriod"/>
            </a:pPr>
            <a:r>
              <a:rPr lang="en-AU" sz="1400" dirty="0">
                <a:latin typeface="+mj-lt"/>
              </a:rPr>
              <a:t>Prevention of misuse</a:t>
            </a:r>
          </a:p>
          <a:p>
            <a:pPr marL="342900" indent="-342900">
              <a:spcBef>
                <a:spcPts val="300"/>
              </a:spcBef>
              <a:buFont typeface="+mj-lt"/>
              <a:buAutoNum type="arabicPeriod"/>
            </a:pPr>
            <a:r>
              <a:rPr lang="en-AU" sz="1400" dirty="0">
                <a:latin typeface="+mj-lt"/>
              </a:rPr>
              <a:t>Sources of official statistics</a:t>
            </a:r>
          </a:p>
          <a:p>
            <a:pPr marL="342900" indent="-342900">
              <a:spcBef>
                <a:spcPts val="300"/>
              </a:spcBef>
              <a:buFont typeface="+mj-lt"/>
              <a:buAutoNum type="arabicPeriod"/>
            </a:pPr>
            <a:r>
              <a:rPr lang="en-AU" sz="1400" dirty="0">
                <a:latin typeface="+mj-lt"/>
              </a:rPr>
              <a:t>Confidentiality</a:t>
            </a:r>
          </a:p>
          <a:p>
            <a:pPr marL="342900" indent="-342900">
              <a:spcBef>
                <a:spcPts val="300"/>
              </a:spcBef>
              <a:buFont typeface="+mj-lt"/>
              <a:buAutoNum type="arabicPeriod"/>
            </a:pPr>
            <a:r>
              <a:rPr lang="en-AU" sz="1400" dirty="0">
                <a:latin typeface="+mj-lt"/>
              </a:rPr>
              <a:t>Legislation</a:t>
            </a:r>
          </a:p>
          <a:p>
            <a:pPr marL="342900" indent="-342900">
              <a:spcBef>
                <a:spcPts val="300"/>
              </a:spcBef>
              <a:buFont typeface="+mj-lt"/>
              <a:buAutoNum type="arabicPeriod"/>
            </a:pPr>
            <a:r>
              <a:rPr lang="en-AU" sz="1400" dirty="0">
                <a:latin typeface="+mj-lt"/>
              </a:rPr>
              <a:t>National coordination</a:t>
            </a:r>
          </a:p>
          <a:p>
            <a:pPr marL="342900" indent="-342900">
              <a:spcBef>
                <a:spcPts val="300"/>
              </a:spcBef>
              <a:buFont typeface="+mj-lt"/>
              <a:buAutoNum type="arabicPeriod"/>
            </a:pPr>
            <a:r>
              <a:rPr lang="en-AU" sz="1400" dirty="0">
                <a:latin typeface="+mj-lt"/>
              </a:rPr>
              <a:t>Use of international standards</a:t>
            </a:r>
          </a:p>
          <a:p>
            <a:pPr marL="342900" indent="-342900">
              <a:spcBef>
                <a:spcPts val="300"/>
              </a:spcBef>
              <a:buFont typeface="+mj-lt"/>
              <a:buAutoNum type="arabicPeriod"/>
            </a:pPr>
            <a:r>
              <a:rPr lang="en-AU" sz="1400" dirty="0">
                <a:latin typeface="+mj-lt"/>
              </a:rPr>
              <a:t>International cooperation</a:t>
            </a:r>
          </a:p>
          <a:p>
            <a:r>
              <a:rPr lang="en-AU" sz="1400" dirty="0">
                <a:latin typeface="+mj-lt"/>
              </a:rPr>
              <a:t>(</a:t>
            </a:r>
            <a:r>
              <a:rPr lang="en-AU" sz="1400" dirty="0">
                <a:solidFill>
                  <a:srgbClr val="29A0DA"/>
                </a:solidFill>
                <a:latin typeface="+mj-lt"/>
                <a:hlinkClick r:id="rId3">
                  <a:extLst>
                    <a:ext uri="{A12FA001-AC4F-418D-AE19-62706E023703}">
                      <ahyp:hlinkClr xmlns:ahyp="http://schemas.microsoft.com/office/drawing/2018/hyperlinkcolor" val="tx"/>
                    </a:ext>
                  </a:extLst>
                </a:hlinkClick>
              </a:rPr>
              <a:t>Fundamental Principles of Official Statistics</a:t>
            </a:r>
            <a:r>
              <a:rPr lang="en-AU" sz="1400" dirty="0">
                <a:latin typeface="+mj-lt"/>
              </a:rPr>
              <a:t>)</a:t>
            </a:r>
          </a:p>
          <a:p>
            <a:endParaRPr lang="en-AU" sz="1400" dirty="0">
              <a:latin typeface="+mj-lt"/>
            </a:endParaRPr>
          </a:p>
        </p:txBody>
      </p:sp>
      <p:sp>
        <p:nvSpPr>
          <p:cNvPr id="13" name="TextBox 12">
            <a:extLst>
              <a:ext uri="{FF2B5EF4-FFF2-40B4-BE49-F238E27FC236}">
                <a16:creationId xmlns:a16="http://schemas.microsoft.com/office/drawing/2014/main" id="{D814B0B4-5C0B-2813-D36F-8D8D980906AC}"/>
              </a:ext>
            </a:extLst>
          </p:cNvPr>
          <p:cNvSpPr txBox="1"/>
          <p:nvPr/>
        </p:nvSpPr>
        <p:spPr>
          <a:xfrm>
            <a:off x="2880000" y="6170851"/>
            <a:ext cx="7705114" cy="577081"/>
          </a:xfrm>
          <a:prstGeom prst="rect">
            <a:avLst/>
          </a:prstGeom>
          <a:noFill/>
        </p:spPr>
        <p:txBody>
          <a:bodyPr wrap="square" lIns="0">
            <a:spAutoFit/>
          </a:bodyPr>
          <a:lstStyle/>
          <a:p>
            <a:r>
              <a:rPr lang="en-AU" sz="1050" dirty="0">
                <a:latin typeface="+mj-lt"/>
              </a:rPr>
              <a:t>(*) To be considered official statistics data must be compiled using the UN Fundamental Principles of Official Statistics (FBOS). The </a:t>
            </a:r>
            <a:r>
              <a:rPr lang="en-AU" sz="1050" dirty="0">
                <a:latin typeface="+mj-lt"/>
                <a:hlinkClick r:id="rId4"/>
              </a:rPr>
              <a:t>Handbook on Management and Organization of National Statistical Systems</a:t>
            </a:r>
            <a:r>
              <a:rPr lang="en-AU" sz="1050" dirty="0">
                <a:latin typeface="+mj-lt"/>
              </a:rPr>
              <a:t>, chapter 3.2 focuses applications of FPOS.  In some countries a single agency compiles official statistics, in other countries official statistics are compiled by a range of agencies as part of broader system. </a:t>
            </a:r>
          </a:p>
        </p:txBody>
      </p:sp>
      <p:grpSp>
        <p:nvGrpSpPr>
          <p:cNvPr id="4" name="Group 3">
            <a:extLst>
              <a:ext uri="{FF2B5EF4-FFF2-40B4-BE49-F238E27FC236}">
                <a16:creationId xmlns:a16="http://schemas.microsoft.com/office/drawing/2014/main" id="{64D55B31-A09D-9A5F-239F-9D05E678CC4F}"/>
              </a:ext>
            </a:extLst>
          </p:cNvPr>
          <p:cNvGrpSpPr>
            <a:grpSpLocks noGrp="1" noUngrp="1" noRot="1" noMove="1" noResize="1"/>
          </p:cNvGrpSpPr>
          <p:nvPr/>
        </p:nvGrpSpPr>
        <p:grpSpPr>
          <a:xfrm>
            <a:off x="328009" y="398172"/>
            <a:ext cx="1801821" cy="1801820"/>
            <a:chOff x="477553" y="398172"/>
            <a:chExt cx="1801821" cy="1801820"/>
          </a:xfrm>
        </p:grpSpPr>
        <p:pic>
          <p:nvPicPr>
            <p:cNvPr id="6" name="Graphic 5">
              <a:extLst>
                <a:ext uri="{FF2B5EF4-FFF2-40B4-BE49-F238E27FC236}">
                  <a16:creationId xmlns:a16="http://schemas.microsoft.com/office/drawing/2014/main" id="{11E2BA80-6E78-1D9F-F77B-16BA62614970}"/>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77553" y="398172"/>
              <a:ext cx="1801820" cy="1801820"/>
            </a:xfrm>
            <a:prstGeom prst="rect">
              <a:avLst/>
            </a:prstGeom>
          </p:spPr>
        </p:pic>
        <p:sp>
          <p:nvSpPr>
            <p:cNvPr id="8" name="TextBox 7">
              <a:extLst>
                <a:ext uri="{FF2B5EF4-FFF2-40B4-BE49-F238E27FC236}">
                  <a16:creationId xmlns:a16="http://schemas.microsoft.com/office/drawing/2014/main" id="{D498E23E-A3DF-36BA-B94F-062F9AB54F8E}"/>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3</a:t>
              </a:r>
              <a:endParaRPr lang="en-US" sz="2400" b="1" dirty="0">
                <a:latin typeface="+mj-lt"/>
              </a:endParaRPr>
            </a:p>
          </p:txBody>
        </p:sp>
      </p:grpSp>
      <p:sp>
        <p:nvSpPr>
          <p:cNvPr id="10" name="TextBox 9">
            <a:extLst>
              <a:ext uri="{FF2B5EF4-FFF2-40B4-BE49-F238E27FC236}">
                <a16:creationId xmlns:a16="http://schemas.microsoft.com/office/drawing/2014/main" id="{54C8F030-D7DC-63CC-3712-FDA60A34D857}"/>
              </a:ext>
            </a:extLst>
          </p:cNvPr>
          <p:cNvSpPr txBox="1"/>
          <p:nvPr/>
        </p:nvSpPr>
        <p:spPr>
          <a:xfrm>
            <a:off x="251695" y="4354969"/>
            <a:ext cx="1954447" cy="1815882"/>
          </a:xfrm>
          <a:prstGeom prst="rect">
            <a:avLst/>
          </a:prstGeom>
          <a:noFill/>
        </p:spPr>
        <p:txBody>
          <a:bodyPr wrap="square">
            <a:spAutoFit/>
          </a:bodyPr>
          <a:lstStyle/>
          <a:p>
            <a:pPr algn="ctr"/>
            <a:r>
              <a:rPr lang="en-AU" sz="1400" dirty="0"/>
              <a:t>Given the Net Zero sprint is under the auspices of the UN Network of Economic Statistician, this section explores the role of NSOs/NSSs in the Net Zero space.</a:t>
            </a:r>
          </a:p>
        </p:txBody>
      </p:sp>
      <p:sp>
        <p:nvSpPr>
          <p:cNvPr id="66" name="Oval 65">
            <a:extLst>
              <a:ext uri="{FF2B5EF4-FFF2-40B4-BE49-F238E27FC236}">
                <a16:creationId xmlns:a16="http://schemas.microsoft.com/office/drawing/2014/main" id="{CA9A5BEC-40BD-62A9-FF7C-759C2C745AB1}"/>
              </a:ext>
            </a:extLst>
          </p:cNvPr>
          <p:cNvSpPr/>
          <p:nvPr/>
        </p:nvSpPr>
        <p:spPr>
          <a:xfrm flipH="1" flipV="1">
            <a:off x="251695" y="4019697"/>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cxnSp>
        <p:nvCxnSpPr>
          <p:cNvPr id="17" name="Straight Connector 16">
            <a:extLst>
              <a:ext uri="{FF2B5EF4-FFF2-40B4-BE49-F238E27FC236}">
                <a16:creationId xmlns:a16="http://schemas.microsoft.com/office/drawing/2014/main" id="{A01772BD-5B19-748C-5A38-60FA552C0670}"/>
              </a:ext>
            </a:extLst>
          </p:cNvPr>
          <p:cNvCxnSpPr>
            <a:cxnSpLocks/>
          </p:cNvCxnSpPr>
          <p:nvPr/>
        </p:nvCxnSpPr>
        <p:spPr>
          <a:xfrm>
            <a:off x="899311" y="4190878"/>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6041815-179B-1F98-A3F0-3592C521DB13}"/>
              </a:ext>
            </a:extLst>
          </p:cNvPr>
          <p:cNvCxnSpPr>
            <a:cxnSpLocks/>
          </p:cNvCxnSpPr>
          <p:nvPr/>
        </p:nvCxnSpPr>
        <p:spPr>
          <a:xfrm>
            <a:off x="899311" y="6291798"/>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5834CCA2-798F-3A56-1DC9-FBC85BB0EC6C}"/>
              </a:ext>
            </a:extLst>
          </p:cNvPr>
          <p:cNvSpPr>
            <a:spLocks noGrp="1"/>
          </p:cNvSpPr>
          <p:nvPr>
            <p:ph type="sldNum" sz="quarter" idx="12"/>
          </p:nvPr>
        </p:nvSpPr>
        <p:spPr/>
        <p:txBody>
          <a:bodyPr/>
          <a:lstStyle/>
          <a:p>
            <a:fld id="{EC9EE9FD-178F-43FD-BA99-B0AF5E5C5A5F}" type="slidenum">
              <a:rPr lang="en-AU" smtClean="0"/>
              <a:t>20</a:t>
            </a:fld>
            <a:endParaRPr lang="en-AU" dirty="0"/>
          </a:p>
        </p:txBody>
      </p:sp>
    </p:spTree>
    <p:extLst>
      <p:ext uri="{BB962C8B-B14F-4D97-AF65-F5344CB8AC3E}">
        <p14:creationId xmlns:p14="http://schemas.microsoft.com/office/powerpoint/2010/main" val="136169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943A27-68A5-BBD9-9116-4C61EA8F7B19}"/>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24" name="Group 23">
            <a:extLst>
              <a:ext uri="{FF2B5EF4-FFF2-40B4-BE49-F238E27FC236}">
                <a16:creationId xmlns:a16="http://schemas.microsoft.com/office/drawing/2014/main" id="{420C9AC1-D700-4A9D-FB19-7F28F54061BA}"/>
              </a:ext>
            </a:extLst>
          </p:cNvPr>
          <p:cNvGrpSpPr/>
          <p:nvPr/>
        </p:nvGrpSpPr>
        <p:grpSpPr>
          <a:xfrm>
            <a:off x="7535952" y="2188689"/>
            <a:ext cx="3694829" cy="3880146"/>
            <a:chOff x="10189605" y="2188689"/>
            <a:chExt cx="3694829" cy="3880146"/>
          </a:xfrm>
        </p:grpSpPr>
        <p:sp>
          <p:nvSpPr>
            <p:cNvPr id="5" name="TextBox 4">
              <a:extLst>
                <a:ext uri="{FF2B5EF4-FFF2-40B4-BE49-F238E27FC236}">
                  <a16:creationId xmlns:a16="http://schemas.microsoft.com/office/drawing/2014/main" id="{DD897CD4-52E8-877F-756C-2075896BAD93}"/>
                </a:ext>
              </a:extLst>
            </p:cNvPr>
            <p:cNvSpPr txBox="1"/>
            <p:nvPr/>
          </p:nvSpPr>
          <p:spPr>
            <a:xfrm>
              <a:off x="10189606" y="2188689"/>
              <a:ext cx="3168352" cy="318100"/>
            </a:xfrm>
            <a:prstGeom prst="rect">
              <a:avLst/>
            </a:prstGeom>
            <a:noFill/>
          </p:spPr>
          <p:txBody>
            <a:bodyPr wrap="square" rtlCol="0">
              <a:spAutoFit/>
            </a:bodyPr>
            <a:lstStyle/>
            <a:p>
              <a:r>
                <a:rPr lang="en-AU" sz="1467" dirty="0">
                  <a:latin typeface="+mj-lt"/>
                </a:rPr>
                <a:t>Can highlight trends </a:t>
              </a:r>
            </a:p>
          </p:txBody>
        </p:sp>
        <p:sp>
          <p:nvSpPr>
            <p:cNvPr id="7" name="TextBox 6">
              <a:extLst>
                <a:ext uri="{FF2B5EF4-FFF2-40B4-BE49-F238E27FC236}">
                  <a16:creationId xmlns:a16="http://schemas.microsoft.com/office/drawing/2014/main" id="{42697E33-9E58-9936-1540-72D75EDD322F}"/>
                </a:ext>
              </a:extLst>
            </p:cNvPr>
            <p:cNvSpPr txBox="1"/>
            <p:nvPr/>
          </p:nvSpPr>
          <p:spPr>
            <a:xfrm>
              <a:off x="10189605" y="2978819"/>
              <a:ext cx="3429409" cy="769634"/>
            </a:xfrm>
            <a:prstGeom prst="rect">
              <a:avLst/>
            </a:prstGeom>
            <a:noFill/>
          </p:spPr>
          <p:txBody>
            <a:bodyPr wrap="square">
              <a:spAutoFit/>
            </a:bodyPr>
            <a:lstStyle/>
            <a:p>
              <a:r>
                <a:rPr lang="en-AU" sz="1467" dirty="0">
                  <a:latin typeface="+mj-lt"/>
                </a:rPr>
                <a:t>Can produce analysis and insights for complex issues that cover economy, environment and society. </a:t>
              </a:r>
            </a:p>
          </p:txBody>
        </p:sp>
        <p:sp>
          <p:nvSpPr>
            <p:cNvPr id="8" name="TextBox 7">
              <a:extLst>
                <a:ext uri="{FF2B5EF4-FFF2-40B4-BE49-F238E27FC236}">
                  <a16:creationId xmlns:a16="http://schemas.microsoft.com/office/drawing/2014/main" id="{D9CDAFE7-DBA5-1C8E-9010-DB3EC52EEC38}"/>
                </a:ext>
              </a:extLst>
            </p:cNvPr>
            <p:cNvSpPr txBox="1"/>
            <p:nvPr/>
          </p:nvSpPr>
          <p:spPr>
            <a:xfrm>
              <a:off x="10189606" y="4103357"/>
              <a:ext cx="3694828" cy="769634"/>
            </a:xfrm>
            <a:prstGeom prst="rect">
              <a:avLst/>
            </a:prstGeom>
            <a:noFill/>
          </p:spPr>
          <p:txBody>
            <a:bodyPr wrap="square" rtlCol="0">
              <a:spAutoFit/>
            </a:bodyPr>
            <a:lstStyle/>
            <a:p>
              <a:r>
                <a:rPr lang="en-AU" sz="1467" dirty="0">
                  <a:latin typeface="+mj-lt"/>
                </a:rPr>
                <a:t>Can leverage a range of existing datasets for longitudinal and cross-sectional analysis and international comparisons.</a:t>
              </a:r>
            </a:p>
          </p:txBody>
        </p:sp>
        <p:sp>
          <p:nvSpPr>
            <p:cNvPr id="9" name="TextBox 8">
              <a:extLst>
                <a:ext uri="{FF2B5EF4-FFF2-40B4-BE49-F238E27FC236}">
                  <a16:creationId xmlns:a16="http://schemas.microsoft.com/office/drawing/2014/main" id="{961C36CF-924C-02BA-C9A2-6B55F053298B}"/>
                </a:ext>
              </a:extLst>
            </p:cNvPr>
            <p:cNvSpPr txBox="1"/>
            <p:nvPr/>
          </p:nvSpPr>
          <p:spPr>
            <a:xfrm>
              <a:off x="10189606" y="5073434"/>
              <a:ext cx="3239998" cy="995401"/>
            </a:xfrm>
            <a:prstGeom prst="rect">
              <a:avLst/>
            </a:prstGeom>
            <a:noFill/>
          </p:spPr>
          <p:txBody>
            <a:bodyPr wrap="square" rtlCol="0">
              <a:spAutoFit/>
            </a:bodyPr>
            <a:lstStyle/>
            <a:p>
              <a:r>
                <a:rPr lang="en-AU" sz="1467" dirty="0">
                  <a:latin typeface="+mj-lt"/>
                </a:rPr>
                <a:t>Can integrate and store datasets to enrich data sharing and collaboration.</a:t>
              </a:r>
            </a:p>
            <a:p>
              <a:r>
                <a:rPr lang="en-AU" sz="1467" dirty="0">
                  <a:latin typeface="+mj-lt"/>
                </a:rPr>
                <a:t>NSO/NSS data assets can allow microdata analysis.</a:t>
              </a:r>
            </a:p>
          </p:txBody>
        </p:sp>
      </p:grpSp>
      <p:sp>
        <p:nvSpPr>
          <p:cNvPr id="15" name="Freeform: Shape 14">
            <a:extLst>
              <a:ext uri="{FF2B5EF4-FFF2-40B4-BE49-F238E27FC236}">
                <a16:creationId xmlns:a16="http://schemas.microsoft.com/office/drawing/2014/main" id="{645868CA-092D-EBC3-362B-F77F7DA762A7}"/>
              </a:ext>
            </a:extLst>
          </p:cNvPr>
          <p:cNvSpPr/>
          <p:nvPr/>
        </p:nvSpPr>
        <p:spPr>
          <a:xfrm>
            <a:off x="4413431" y="1834288"/>
            <a:ext cx="1177445" cy="1079715"/>
          </a:xfrm>
          <a:custGeom>
            <a:avLst/>
            <a:gdLst>
              <a:gd name="connsiteX0" fmla="*/ 0 w 1273056"/>
              <a:gd name="connsiteY0" fmla="*/ 1167390 h 1167390"/>
              <a:gd name="connsiteX1" fmla="*/ 636528 w 1273056"/>
              <a:gd name="connsiteY1" fmla="*/ 0 h 1167390"/>
              <a:gd name="connsiteX2" fmla="*/ 636528 w 1273056"/>
              <a:gd name="connsiteY2" fmla="*/ 0 h 1167390"/>
              <a:gd name="connsiteX3" fmla="*/ 1273056 w 1273056"/>
              <a:gd name="connsiteY3" fmla="*/ 1167390 h 1167390"/>
              <a:gd name="connsiteX4" fmla="*/ 0 w 1273056"/>
              <a:gd name="connsiteY4" fmla="*/ 1167390 h 1167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056" h="1167390">
                <a:moveTo>
                  <a:pt x="0" y="1167390"/>
                </a:moveTo>
                <a:lnTo>
                  <a:pt x="636528" y="0"/>
                </a:lnTo>
                <a:lnTo>
                  <a:pt x="636528" y="0"/>
                </a:lnTo>
                <a:lnTo>
                  <a:pt x="1273056" y="1167390"/>
                </a:lnTo>
                <a:lnTo>
                  <a:pt x="0" y="1167390"/>
                </a:lnTo>
                <a:close/>
              </a:path>
            </a:pathLst>
          </a:custGeom>
          <a:solidFill>
            <a:schemeClr val="accent1">
              <a:lumMod val="20000"/>
              <a:lumOff val="80000"/>
            </a:schemeClr>
          </a:solidFill>
          <a:ln>
            <a:noFill/>
          </a:ln>
          <a:scene3d>
            <a:camera prst="orthographicFront"/>
            <a:lightRig rig="flat" dir="t"/>
          </a:scene3d>
          <a:sp3d prstMaterial="dkEdge">
            <a:bevelT w="8200" h="38100"/>
          </a:sp3d>
        </p:spPr>
        <p:style>
          <a:lnRef idx="0">
            <a:scrgbClr r="0" g="0" b="0"/>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kern="1200" dirty="0">
              <a:latin typeface="+mj-lt"/>
            </a:endParaRPr>
          </a:p>
        </p:txBody>
      </p:sp>
      <p:sp>
        <p:nvSpPr>
          <p:cNvPr id="16" name="Freeform: Shape 15">
            <a:extLst>
              <a:ext uri="{FF2B5EF4-FFF2-40B4-BE49-F238E27FC236}">
                <a16:creationId xmlns:a16="http://schemas.microsoft.com/office/drawing/2014/main" id="{3AEC729B-19AD-DA1F-9459-16C3B93E56D9}"/>
              </a:ext>
            </a:extLst>
          </p:cNvPr>
          <p:cNvSpPr/>
          <p:nvPr/>
        </p:nvSpPr>
        <p:spPr>
          <a:xfrm>
            <a:off x="3824708" y="2914003"/>
            <a:ext cx="2354890" cy="1079715"/>
          </a:xfrm>
          <a:custGeom>
            <a:avLst/>
            <a:gdLst>
              <a:gd name="connsiteX0" fmla="*/ 0 w 2546112"/>
              <a:gd name="connsiteY0" fmla="*/ 1167390 h 1167390"/>
              <a:gd name="connsiteX1" fmla="*/ 636531 w 2546112"/>
              <a:gd name="connsiteY1" fmla="*/ 0 h 1167390"/>
              <a:gd name="connsiteX2" fmla="*/ 1909581 w 2546112"/>
              <a:gd name="connsiteY2" fmla="*/ 0 h 1167390"/>
              <a:gd name="connsiteX3" fmla="*/ 2546112 w 2546112"/>
              <a:gd name="connsiteY3" fmla="*/ 1167390 h 1167390"/>
              <a:gd name="connsiteX4" fmla="*/ 0 w 2546112"/>
              <a:gd name="connsiteY4" fmla="*/ 1167390 h 1167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6112" h="1167390">
                <a:moveTo>
                  <a:pt x="0" y="1167390"/>
                </a:moveTo>
                <a:lnTo>
                  <a:pt x="636531" y="0"/>
                </a:lnTo>
                <a:lnTo>
                  <a:pt x="1909581" y="0"/>
                </a:lnTo>
                <a:lnTo>
                  <a:pt x="2546112" y="1167390"/>
                </a:lnTo>
                <a:lnTo>
                  <a:pt x="0" y="1167390"/>
                </a:lnTo>
                <a:close/>
              </a:path>
            </a:pathLst>
          </a:custGeom>
          <a:solidFill>
            <a:schemeClr val="tx2">
              <a:lumMod val="25000"/>
              <a:lumOff val="75000"/>
            </a:schemeClr>
          </a:solidFill>
          <a:ln>
            <a:noFill/>
          </a:ln>
          <a:scene3d>
            <a:camera prst="orthographicFront"/>
            <a:lightRig rig="flat" dir="t"/>
          </a:scene3d>
          <a:sp3d prstMaterial="dkEdge">
            <a:bevelT w="8200" h="38100"/>
          </a:sp3d>
        </p:spPr>
        <p:style>
          <a:lnRef idx="0">
            <a:scrgbClr r="0" g="0" b="0"/>
          </a:lnRef>
          <a:fillRef idx="2">
            <a:schemeClr val="accent4">
              <a:hueOff val="2199979"/>
              <a:satOff val="-9734"/>
              <a:lumOff val="-1634"/>
              <a:alphaOff val="0"/>
            </a:schemeClr>
          </a:fillRef>
          <a:effectRef idx="1">
            <a:schemeClr val="accent4">
              <a:hueOff val="2199979"/>
              <a:satOff val="-9734"/>
              <a:lumOff val="-1634"/>
              <a:alphaOff val="0"/>
            </a:schemeClr>
          </a:effectRef>
          <a:fontRef idx="minor">
            <a:schemeClr val="dk1"/>
          </a:fontRef>
        </p:style>
        <p:txBody>
          <a:bodyPr spcFirstLastPara="0" vert="horz" wrap="square" lIns="460809" tIns="15240" rIns="460811"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p:txBody>
      </p:sp>
      <p:sp>
        <p:nvSpPr>
          <p:cNvPr id="17" name="Freeform: Shape 16">
            <a:extLst>
              <a:ext uri="{FF2B5EF4-FFF2-40B4-BE49-F238E27FC236}">
                <a16:creationId xmlns:a16="http://schemas.microsoft.com/office/drawing/2014/main" id="{0647AC6A-04AC-A85D-58C7-B78B6A2DEF0D}"/>
              </a:ext>
            </a:extLst>
          </p:cNvPr>
          <p:cNvSpPr/>
          <p:nvPr/>
        </p:nvSpPr>
        <p:spPr>
          <a:xfrm>
            <a:off x="3235986" y="3993719"/>
            <a:ext cx="3532335" cy="1079715"/>
          </a:xfrm>
          <a:custGeom>
            <a:avLst/>
            <a:gdLst>
              <a:gd name="connsiteX0" fmla="*/ 0 w 3819168"/>
              <a:gd name="connsiteY0" fmla="*/ 1167390 h 1167390"/>
              <a:gd name="connsiteX1" fmla="*/ 636531 w 3819168"/>
              <a:gd name="connsiteY1" fmla="*/ 0 h 1167390"/>
              <a:gd name="connsiteX2" fmla="*/ 3182637 w 3819168"/>
              <a:gd name="connsiteY2" fmla="*/ 0 h 1167390"/>
              <a:gd name="connsiteX3" fmla="*/ 3819168 w 3819168"/>
              <a:gd name="connsiteY3" fmla="*/ 1167390 h 1167390"/>
              <a:gd name="connsiteX4" fmla="*/ 0 w 3819168"/>
              <a:gd name="connsiteY4" fmla="*/ 1167390 h 1167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168" h="1167390">
                <a:moveTo>
                  <a:pt x="0" y="1167390"/>
                </a:moveTo>
                <a:lnTo>
                  <a:pt x="636531" y="0"/>
                </a:lnTo>
                <a:lnTo>
                  <a:pt x="3182637" y="0"/>
                </a:lnTo>
                <a:lnTo>
                  <a:pt x="3819168" y="1167390"/>
                </a:lnTo>
                <a:lnTo>
                  <a:pt x="0" y="1167390"/>
                </a:lnTo>
                <a:close/>
              </a:path>
            </a:pathLst>
          </a:custGeom>
          <a:solidFill>
            <a:schemeClr val="tx2">
              <a:lumMod val="50000"/>
              <a:lumOff val="50000"/>
            </a:schemeClr>
          </a:solidFill>
          <a:ln>
            <a:noFill/>
          </a:ln>
          <a:scene3d>
            <a:camera prst="orthographicFront"/>
            <a:lightRig rig="flat" dir="t"/>
          </a:scene3d>
          <a:sp3d prstMaterial="dkEdge">
            <a:bevelT w="8200" h="38100"/>
          </a:sp3d>
        </p:spPr>
        <p:style>
          <a:lnRef idx="0">
            <a:scrgbClr r="0" g="0" b="0"/>
          </a:lnRef>
          <a:fillRef idx="2">
            <a:schemeClr val="accent4">
              <a:hueOff val="4399958"/>
              <a:satOff val="-19468"/>
              <a:lumOff val="-3269"/>
              <a:alphaOff val="0"/>
            </a:schemeClr>
          </a:fillRef>
          <a:effectRef idx="1">
            <a:schemeClr val="accent4">
              <a:hueOff val="4399958"/>
              <a:satOff val="-19468"/>
              <a:lumOff val="-3269"/>
              <a:alphaOff val="0"/>
            </a:schemeClr>
          </a:effectRef>
          <a:fontRef idx="minor">
            <a:schemeClr val="dk1"/>
          </a:fontRef>
        </p:style>
        <p:txBody>
          <a:bodyPr spcFirstLastPara="0" vert="horz" wrap="square" lIns="683594" tIns="15240" rIns="683595" bIns="15240" numCol="1" spcCol="1270" anchor="ctr" anchorCtr="0">
            <a:noAutofit/>
          </a:bodyPr>
          <a:lstStyle/>
          <a:p>
            <a:pPr marL="0" lvl="0" indent="0" algn="ctr" defTabSz="533400">
              <a:lnSpc>
                <a:spcPct val="90000"/>
              </a:lnSpc>
              <a:spcBef>
                <a:spcPct val="0"/>
              </a:spcBef>
              <a:spcAft>
                <a:spcPct val="35000"/>
              </a:spcAft>
              <a:buNone/>
            </a:pPr>
            <a:endParaRPr lang="en-US" sz="1200" kern="1200" dirty="0"/>
          </a:p>
        </p:txBody>
      </p:sp>
      <p:sp>
        <p:nvSpPr>
          <p:cNvPr id="18" name="Freeform: Shape 17">
            <a:extLst>
              <a:ext uri="{FF2B5EF4-FFF2-40B4-BE49-F238E27FC236}">
                <a16:creationId xmlns:a16="http://schemas.microsoft.com/office/drawing/2014/main" id="{3D47C2D7-DAF1-541E-416B-08317A6A8465}"/>
              </a:ext>
            </a:extLst>
          </p:cNvPr>
          <p:cNvSpPr/>
          <p:nvPr/>
        </p:nvSpPr>
        <p:spPr>
          <a:xfrm>
            <a:off x="2647263" y="5073435"/>
            <a:ext cx="4709780" cy="1079715"/>
          </a:xfrm>
          <a:custGeom>
            <a:avLst/>
            <a:gdLst>
              <a:gd name="connsiteX0" fmla="*/ 0 w 5092224"/>
              <a:gd name="connsiteY0" fmla="*/ 1167390 h 1167390"/>
              <a:gd name="connsiteX1" fmla="*/ 636531 w 5092224"/>
              <a:gd name="connsiteY1" fmla="*/ 0 h 1167390"/>
              <a:gd name="connsiteX2" fmla="*/ 4455693 w 5092224"/>
              <a:gd name="connsiteY2" fmla="*/ 0 h 1167390"/>
              <a:gd name="connsiteX3" fmla="*/ 5092224 w 5092224"/>
              <a:gd name="connsiteY3" fmla="*/ 1167390 h 1167390"/>
              <a:gd name="connsiteX4" fmla="*/ 0 w 5092224"/>
              <a:gd name="connsiteY4" fmla="*/ 1167390 h 1167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224" h="1167390">
                <a:moveTo>
                  <a:pt x="0" y="1167390"/>
                </a:moveTo>
                <a:lnTo>
                  <a:pt x="636531" y="0"/>
                </a:lnTo>
                <a:lnTo>
                  <a:pt x="4455693" y="0"/>
                </a:lnTo>
                <a:lnTo>
                  <a:pt x="5092224" y="1167390"/>
                </a:lnTo>
                <a:lnTo>
                  <a:pt x="0" y="1167390"/>
                </a:lnTo>
                <a:close/>
              </a:path>
            </a:pathLst>
          </a:custGeom>
          <a:solidFill>
            <a:schemeClr val="tx2">
              <a:lumMod val="75000"/>
              <a:lumOff val="25000"/>
              <a:alpha val="56000"/>
            </a:schemeClr>
          </a:solidFill>
          <a:ln>
            <a:noFill/>
          </a:ln>
          <a:scene3d>
            <a:camera prst="orthographicFront"/>
            <a:lightRig rig="flat" dir="t"/>
          </a:scene3d>
          <a:sp3d prstMaterial="dkEdge">
            <a:bevelT w="8200" h="38100"/>
          </a:sp3d>
        </p:spPr>
        <p:style>
          <a:lnRef idx="0">
            <a:scrgbClr r="0" g="0" b="0"/>
          </a:lnRef>
          <a:fillRef idx="2">
            <a:schemeClr val="accent4">
              <a:hueOff val="6599937"/>
              <a:satOff val="-29202"/>
              <a:lumOff val="-4903"/>
              <a:alphaOff val="0"/>
            </a:schemeClr>
          </a:fillRef>
          <a:effectRef idx="1">
            <a:schemeClr val="accent4">
              <a:hueOff val="6599937"/>
              <a:satOff val="-29202"/>
              <a:lumOff val="-4903"/>
              <a:alphaOff val="0"/>
            </a:schemeClr>
          </a:effectRef>
          <a:fontRef idx="minor">
            <a:schemeClr val="dk1"/>
          </a:fontRef>
        </p:style>
        <p:txBody>
          <a:bodyPr spcFirstLastPara="0" vert="horz" wrap="square" lIns="908919" tIns="17780" rIns="908920" bIns="17780" numCol="1" spcCol="1270" anchor="ctr" anchorCtr="0">
            <a:noAutofit/>
          </a:bodyPr>
          <a:lstStyle/>
          <a:p>
            <a:pPr marL="0" lvl="0" indent="0" algn="ctr" defTabSz="622300">
              <a:lnSpc>
                <a:spcPct val="90000"/>
              </a:lnSpc>
              <a:spcBef>
                <a:spcPct val="0"/>
              </a:spcBef>
              <a:spcAft>
                <a:spcPct val="35000"/>
              </a:spcAft>
              <a:buNone/>
            </a:pPr>
            <a:endParaRPr lang="en-US" sz="1200" kern="1200" dirty="0">
              <a:latin typeface="+mj-lt"/>
            </a:endParaRPr>
          </a:p>
        </p:txBody>
      </p:sp>
      <p:sp>
        <p:nvSpPr>
          <p:cNvPr id="6" name="TextBox 5">
            <a:extLst>
              <a:ext uri="{FF2B5EF4-FFF2-40B4-BE49-F238E27FC236}">
                <a16:creationId xmlns:a16="http://schemas.microsoft.com/office/drawing/2014/main" id="{66EF749D-F0E1-68CD-D6D7-586134A12B47}"/>
              </a:ext>
            </a:extLst>
          </p:cNvPr>
          <p:cNvSpPr txBox="1"/>
          <p:nvPr/>
        </p:nvSpPr>
        <p:spPr>
          <a:xfrm>
            <a:off x="3235986" y="4056522"/>
            <a:ext cx="3489279" cy="954107"/>
          </a:xfrm>
          <a:prstGeom prst="rect">
            <a:avLst/>
          </a:prstGeom>
          <a:noFill/>
        </p:spPr>
        <p:txBody>
          <a:bodyPr wrap="square">
            <a:spAutoFit/>
          </a:bodyPr>
          <a:lstStyle/>
          <a:p>
            <a:pPr lvl="0" algn="ctr"/>
            <a:r>
              <a:rPr lang="en-AU" sz="1400" b="1" dirty="0">
                <a:latin typeface="+mj-lt"/>
              </a:rPr>
              <a:t>Official Statistics </a:t>
            </a:r>
          </a:p>
          <a:p>
            <a:pPr lvl="0" algn="ctr"/>
            <a:r>
              <a:rPr lang="en-US" sz="1050" dirty="0">
                <a:latin typeface="+mj-lt"/>
              </a:rPr>
              <a:t>(Complied using the Census and Statistics Act </a:t>
            </a:r>
          </a:p>
          <a:p>
            <a:pPr lvl="0" algn="ctr"/>
            <a:r>
              <a:rPr lang="en-US" sz="1050" dirty="0">
                <a:latin typeface="+mj-lt"/>
              </a:rPr>
              <a:t>Public domain </a:t>
            </a:r>
          </a:p>
          <a:p>
            <a:pPr lvl="0" algn="ctr"/>
            <a:r>
              <a:rPr lang="en-US" sz="1050" dirty="0">
                <a:latin typeface="+mj-lt"/>
              </a:rPr>
              <a:t>Coherence with other NSO/NSS outputs</a:t>
            </a:r>
          </a:p>
          <a:p>
            <a:pPr lvl="0" algn="ctr"/>
            <a:r>
              <a:rPr lang="en-US" sz="1050" dirty="0">
                <a:latin typeface="+mj-lt"/>
              </a:rPr>
              <a:t>Ongoing, consistent timeseries ) </a:t>
            </a:r>
          </a:p>
        </p:txBody>
      </p:sp>
      <p:sp>
        <p:nvSpPr>
          <p:cNvPr id="11" name="TextBox 10">
            <a:extLst>
              <a:ext uri="{FF2B5EF4-FFF2-40B4-BE49-F238E27FC236}">
                <a16:creationId xmlns:a16="http://schemas.microsoft.com/office/drawing/2014/main" id="{E87DF873-4855-6DD8-CC7C-5CC05B975B34}"/>
              </a:ext>
            </a:extLst>
          </p:cNvPr>
          <p:cNvSpPr txBox="1"/>
          <p:nvPr/>
        </p:nvSpPr>
        <p:spPr>
          <a:xfrm>
            <a:off x="4139609" y="3053012"/>
            <a:ext cx="1812452" cy="797052"/>
          </a:xfrm>
          <a:prstGeom prst="rect">
            <a:avLst/>
          </a:prstGeom>
          <a:noFill/>
        </p:spPr>
        <p:txBody>
          <a:bodyPr wrap="square">
            <a:spAutoFit/>
          </a:bodyPr>
          <a:lstStyle/>
          <a:p>
            <a:pPr lvl="0" algn="ctr"/>
            <a:r>
              <a:rPr lang="en-AU" sz="1400" b="1" dirty="0">
                <a:latin typeface="+mj-lt"/>
              </a:rPr>
              <a:t>Analysis and</a:t>
            </a:r>
            <a:br>
              <a:rPr lang="en-AU" sz="1400" b="1" dirty="0">
                <a:latin typeface="+mj-lt"/>
              </a:rPr>
            </a:br>
            <a:r>
              <a:rPr lang="en-AU" sz="1400" b="1" dirty="0">
                <a:latin typeface="+mj-lt"/>
              </a:rPr>
              <a:t>insights </a:t>
            </a:r>
          </a:p>
          <a:p>
            <a:pPr lvl="0" algn="ctr"/>
            <a:r>
              <a:rPr lang="en-AU" sz="1100" dirty="0">
                <a:latin typeface="+mj-lt"/>
              </a:rPr>
              <a:t>(Storytelling to</a:t>
            </a:r>
            <a:br>
              <a:rPr lang="en-AU" sz="1100" dirty="0">
                <a:latin typeface="+mj-lt"/>
              </a:rPr>
            </a:br>
            <a:r>
              <a:rPr lang="en-AU" sz="1100" dirty="0">
                <a:latin typeface="+mj-lt"/>
              </a:rPr>
              <a:t>support policy) </a:t>
            </a:r>
            <a:endParaRPr lang="en-US" sz="1100" dirty="0">
              <a:latin typeface="+mj-lt"/>
            </a:endParaRPr>
          </a:p>
        </p:txBody>
      </p:sp>
      <p:sp>
        <p:nvSpPr>
          <p:cNvPr id="13" name="TextBox 12">
            <a:extLst>
              <a:ext uri="{FF2B5EF4-FFF2-40B4-BE49-F238E27FC236}">
                <a16:creationId xmlns:a16="http://schemas.microsoft.com/office/drawing/2014/main" id="{9DE12EAC-F361-C8D3-1691-2BDCABFD4324}"/>
              </a:ext>
            </a:extLst>
          </p:cNvPr>
          <p:cNvSpPr txBox="1"/>
          <p:nvPr/>
        </p:nvSpPr>
        <p:spPr>
          <a:xfrm>
            <a:off x="4383179" y="2240773"/>
            <a:ext cx="1237946" cy="797052"/>
          </a:xfrm>
          <a:prstGeom prst="rect">
            <a:avLst/>
          </a:prstGeom>
          <a:noFill/>
        </p:spPr>
        <p:txBody>
          <a:bodyPr wrap="square">
            <a:spAutoFit/>
          </a:bodyPr>
          <a:lstStyle/>
          <a:p>
            <a:pPr lvl="0" algn="ctr"/>
            <a:r>
              <a:rPr lang="en-AU" sz="1400" b="1" baseline="0" dirty="0">
                <a:latin typeface="+mj-lt"/>
              </a:rPr>
              <a:t>Key</a:t>
            </a:r>
            <a:br>
              <a:rPr lang="en-AU" sz="1400" b="1" baseline="0" dirty="0">
                <a:latin typeface="+mj-lt"/>
              </a:rPr>
            </a:br>
            <a:r>
              <a:rPr lang="en-AU" sz="1400" b="1" baseline="0" dirty="0">
                <a:latin typeface="+mj-lt"/>
              </a:rPr>
              <a:t>Indicators</a:t>
            </a:r>
          </a:p>
          <a:p>
            <a:pPr lvl="0" algn="ctr"/>
            <a:r>
              <a:rPr lang="en-US" sz="1100" dirty="0">
                <a:latin typeface="+mj-lt"/>
              </a:rPr>
              <a:t>(Awareness)</a:t>
            </a:r>
            <a:endParaRPr lang="en-AU" sz="1100" baseline="0" dirty="0">
              <a:latin typeface="+mj-lt"/>
            </a:endParaRPr>
          </a:p>
          <a:p>
            <a:pPr lvl="0" algn="ctr"/>
            <a:r>
              <a:rPr lang="en-AU" sz="1100" baseline="0" dirty="0">
                <a:latin typeface="+mj-lt"/>
              </a:rPr>
              <a:t> </a:t>
            </a:r>
            <a:endParaRPr lang="en-US" sz="1100" dirty="0">
              <a:latin typeface="+mj-lt"/>
            </a:endParaRPr>
          </a:p>
        </p:txBody>
      </p:sp>
      <p:sp>
        <p:nvSpPr>
          <p:cNvPr id="20" name="TextBox 19">
            <a:extLst>
              <a:ext uri="{FF2B5EF4-FFF2-40B4-BE49-F238E27FC236}">
                <a16:creationId xmlns:a16="http://schemas.microsoft.com/office/drawing/2014/main" id="{C651ABA2-4266-7ACD-EAD6-FC79FA9485D2}"/>
              </a:ext>
            </a:extLst>
          </p:cNvPr>
          <p:cNvSpPr txBox="1"/>
          <p:nvPr/>
        </p:nvSpPr>
        <p:spPr>
          <a:xfrm>
            <a:off x="2880000" y="1050649"/>
            <a:ext cx="8691214" cy="461665"/>
          </a:xfrm>
          <a:prstGeom prst="rect">
            <a:avLst/>
          </a:prstGeom>
          <a:noFill/>
          <a:ln w="12700">
            <a:noFill/>
          </a:ln>
        </p:spPr>
        <p:txBody>
          <a:bodyPr wrap="square" lIns="0" tIns="45720" rIns="91440" bIns="45720" rtlCol="0" anchor="t">
            <a:spAutoFit/>
          </a:bodyPr>
          <a:lstStyle/>
          <a:p>
            <a:pPr>
              <a:defRPr/>
            </a:pPr>
            <a:r>
              <a:rPr lang="en-AU" sz="2400" b="1" dirty="0">
                <a:solidFill>
                  <a:srgbClr val="0B0C0C"/>
                </a:solidFill>
                <a:latin typeface="+mj-lt"/>
              </a:rPr>
              <a:t>The role of NSOs/NSSs in providing Net Zero data and measures</a:t>
            </a:r>
            <a:endParaRPr lang="en-AU" sz="2400" b="1" dirty="0">
              <a:solidFill>
                <a:srgbClr val="000000"/>
              </a:solidFill>
              <a:latin typeface="+mj-lt"/>
            </a:endParaRPr>
          </a:p>
        </p:txBody>
      </p:sp>
      <p:grpSp>
        <p:nvGrpSpPr>
          <p:cNvPr id="3" name="Group 2">
            <a:extLst>
              <a:ext uri="{FF2B5EF4-FFF2-40B4-BE49-F238E27FC236}">
                <a16:creationId xmlns:a16="http://schemas.microsoft.com/office/drawing/2014/main" id="{53505DC6-35A4-503B-0F7C-6AC2A9F9AB0E}"/>
              </a:ext>
            </a:extLst>
          </p:cNvPr>
          <p:cNvGrpSpPr>
            <a:grpSpLocks noGrp="1" noUngrp="1" noRot="1" noMove="1" noResize="1"/>
          </p:cNvGrpSpPr>
          <p:nvPr/>
        </p:nvGrpSpPr>
        <p:grpSpPr>
          <a:xfrm>
            <a:off x="328009" y="398172"/>
            <a:ext cx="1801821" cy="1801820"/>
            <a:chOff x="477553" y="398172"/>
            <a:chExt cx="1801821" cy="1801820"/>
          </a:xfrm>
        </p:grpSpPr>
        <p:pic>
          <p:nvPicPr>
            <p:cNvPr id="4" name="Graphic 3">
              <a:extLst>
                <a:ext uri="{FF2B5EF4-FFF2-40B4-BE49-F238E27FC236}">
                  <a16:creationId xmlns:a16="http://schemas.microsoft.com/office/drawing/2014/main" id="{BCC73D18-F9F0-6943-9B80-A27A8FEE19C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10" name="TextBox 9">
              <a:extLst>
                <a:ext uri="{FF2B5EF4-FFF2-40B4-BE49-F238E27FC236}">
                  <a16:creationId xmlns:a16="http://schemas.microsoft.com/office/drawing/2014/main" id="{F7CB81D9-C321-0A56-1ADF-DD7763E89C35}"/>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3</a:t>
              </a:r>
              <a:endParaRPr lang="en-US" sz="2400" b="1" dirty="0">
                <a:latin typeface="+mj-lt"/>
              </a:endParaRPr>
            </a:p>
          </p:txBody>
        </p:sp>
      </p:grpSp>
      <p:sp>
        <p:nvSpPr>
          <p:cNvPr id="14" name="TextBox 13">
            <a:extLst>
              <a:ext uri="{FF2B5EF4-FFF2-40B4-BE49-F238E27FC236}">
                <a16:creationId xmlns:a16="http://schemas.microsoft.com/office/drawing/2014/main" id="{57CD60D0-151F-71D4-576B-0409634EE4FD}"/>
              </a:ext>
            </a:extLst>
          </p:cNvPr>
          <p:cNvSpPr txBox="1"/>
          <p:nvPr/>
        </p:nvSpPr>
        <p:spPr>
          <a:xfrm>
            <a:off x="3097161" y="5395407"/>
            <a:ext cx="3746091" cy="508024"/>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en-AU" sz="1400" b="1" kern="1200" dirty="0">
                <a:latin typeface="+mj-lt"/>
              </a:rPr>
              <a:t>Basic Data &amp; Data Assets </a:t>
            </a:r>
          </a:p>
          <a:p>
            <a:pPr marL="0" lvl="0" indent="0" algn="ctr" defTabSz="622300">
              <a:lnSpc>
                <a:spcPct val="90000"/>
              </a:lnSpc>
              <a:spcBef>
                <a:spcPct val="0"/>
              </a:spcBef>
              <a:spcAft>
                <a:spcPct val="35000"/>
              </a:spcAft>
              <a:buNone/>
            </a:pPr>
            <a:r>
              <a:rPr lang="en-AU" sz="1050" kern="1200" dirty="0">
                <a:latin typeface="+mj-lt"/>
              </a:rPr>
              <a:t>(Supports bottom-up build and microdata analysis)</a:t>
            </a:r>
            <a:endParaRPr lang="en-US" sz="1050" kern="1200" dirty="0">
              <a:latin typeface="+mj-lt"/>
            </a:endParaRPr>
          </a:p>
        </p:txBody>
      </p:sp>
      <p:sp>
        <p:nvSpPr>
          <p:cNvPr id="2" name="Slide Number Placeholder 1">
            <a:extLst>
              <a:ext uri="{FF2B5EF4-FFF2-40B4-BE49-F238E27FC236}">
                <a16:creationId xmlns:a16="http://schemas.microsoft.com/office/drawing/2014/main" id="{CD9D1412-BD53-FACC-AED6-BD37A2629524}"/>
              </a:ext>
            </a:extLst>
          </p:cNvPr>
          <p:cNvSpPr>
            <a:spLocks noGrp="1"/>
          </p:cNvSpPr>
          <p:nvPr>
            <p:ph type="sldNum" sz="quarter" idx="12"/>
          </p:nvPr>
        </p:nvSpPr>
        <p:spPr/>
        <p:txBody>
          <a:bodyPr/>
          <a:lstStyle/>
          <a:p>
            <a:fld id="{EC9EE9FD-178F-43FD-BA99-B0AF5E5C5A5F}" type="slidenum">
              <a:rPr lang="en-AU" smtClean="0"/>
              <a:t>21</a:t>
            </a:fld>
            <a:endParaRPr lang="en-AU"/>
          </a:p>
        </p:txBody>
      </p:sp>
      <p:sp>
        <p:nvSpPr>
          <p:cNvPr id="19" name="Oval 18">
            <a:extLst>
              <a:ext uri="{FF2B5EF4-FFF2-40B4-BE49-F238E27FC236}">
                <a16:creationId xmlns:a16="http://schemas.microsoft.com/office/drawing/2014/main" id="{58DA8760-32CA-B2BB-E601-F93C925ED18A}"/>
              </a:ext>
            </a:extLst>
          </p:cNvPr>
          <p:cNvSpPr/>
          <p:nvPr/>
        </p:nvSpPr>
        <p:spPr>
          <a:xfrm flipH="1" flipV="1">
            <a:off x="237700" y="3073387"/>
            <a:ext cx="359378" cy="3545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rPr>
              <a:t>+</a:t>
            </a:r>
            <a:endParaRPr lang="en-AU" sz="1600" dirty="0"/>
          </a:p>
        </p:txBody>
      </p:sp>
      <p:grpSp>
        <p:nvGrpSpPr>
          <p:cNvPr id="21" name="Group 20">
            <a:extLst>
              <a:ext uri="{FF2B5EF4-FFF2-40B4-BE49-F238E27FC236}">
                <a16:creationId xmlns:a16="http://schemas.microsoft.com/office/drawing/2014/main" id="{4A7F8165-79FE-2736-57C1-CF28C917DFA8}"/>
              </a:ext>
            </a:extLst>
          </p:cNvPr>
          <p:cNvGrpSpPr/>
          <p:nvPr/>
        </p:nvGrpSpPr>
        <p:grpSpPr>
          <a:xfrm>
            <a:off x="191913" y="3250642"/>
            <a:ext cx="2088444" cy="3287920"/>
            <a:chOff x="332508" y="4094690"/>
            <a:chExt cx="2088444" cy="2412406"/>
          </a:xfrm>
        </p:grpSpPr>
        <p:sp>
          <p:nvSpPr>
            <p:cNvPr id="22" name="TextBox 21">
              <a:extLst>
                <a:ext uri="{FF2B5EF4-FFF2-40B4-BE49-F238E27FC236}">
                  <a16:creationId xmlns:a16="http://schemas.microsoft.com/office/drawing/2014/main" id="{909D0AB1-7890-E1EC-1CD1-2DD674295331}"/>
                </a:ext>
              </a:extLst>
            </p:cNvPr>
            <p:cNvSpPr txBox="1"/>
            <p:nvPr/>
          </p:nvSpPr>
          <p:spPr>
            <a:xfrm>
              <a:off x="332508" y="4271466"/>
              <a:ext cx="2088444" cy="2235630"/>
            </a:xfrm>
            <a:prstGeom prst="rect">
              <a:avLst/>
            </a:prstGeom>
            <a:noFill/>
          </p:spPr>
          <p:txBody>
            <a:bodyPr wrap="square">
              <a:spAutoFit/>
            </a:bodyPr>
            <a:lstStyle/>
            <a:p>
              <a:pPr algn="ctr"/>
              <a:r>
                <a:rPr lang="en-US" sz="1200" b="1" dirty="0"/>
                <a:t>See the UNECE statement publication on the role of NSOs </a:t>
              </a:r>
              <a:r>
                <a:rPr lang="en-US" sz="1200" dirty="0"/>
                <a:t>in contributing to data for climate action - </a:t>
              </a:r>
              <a:r>
                <a:rPr lang="en-AU" sz="1200" dirty="0">
                  <a:solidFill>
                    <a:srgbClr val="29A0DA"/>
                  </a:solidFill>
                  <a:hlinkClick r:id="rId5">
                    <a:extLst>
                      <a:ext uri="{A12FA001-AC4F-418D-AE19-62706E023703}">
                        <ahyp:hlinkClr xmlns:ahyp="http://schemas.microsoft.com/office/drawing/2018/hyperlinkcolor" val="tx"/>
                      </a:ext>
                    </a:extLst>
                  </a:hlinkClick>
                </a:rPr>
                <a:t>Data for Climate Action: How National Statistical Offices Can Contribute | UNECE</a:t>
              </a:r>
              <a:r>
                <a:rPr lang="en-AU" sz="1200" dirty="0">
                  <a:solidFill>
                    <a:srgbClr val="29A0DA"/>
                  </a:solidFill>
                </a:rPr>
                <a:t> </a:t>
              </a:r>
            </a:p>
            <a:p>
              <a:pPr algn="ctr"/>
              <a:endParaRPr lang="en-AU" sz="1200" dirty="0"/>
            </a:p>
            <a:p>
              <a:pPr algn="ctr"/>
              <a:r>
                <a:rPr lang="en-AU" sz="1200" b="1" dirty="0"/>
                <a:t>Countries may also have legislative structures </a:t>
              </a:r>
              <a:r>
                <a:rPr lang="en-AU" sz="1200" dirty="0"/>
                <a:t>providing NSOs unique powers to request information that other institutions within the country may not have.</a:t>
              </a:r>
              <a:endParaRPr lang="en-US" sz="1200" dirty="0"/>
            </a:p>
            <a:p>
              <a:endParaRPr lang="en-AU" sz="1200" dirty="0"/>
            </a:p>
          </p:txBody>
        </p:sp>
        <p:cxnSp>
          <p:nvCxnSpPr>
            <p:cNvPr id="23" name="Straight Connector 22">
              <a:extLst>
                <a:ext uri="{FF2B5EF4-FFF2-40B4-BE49-F238E27FC236}">
                  <a16:creationId xmlns:a16="http://schemas.microsoft.com/office/drawing/2014/main" id="{0F9BDCB8-474E-8676-B9F7-25BF4A46E812}"/>
                </a:ext>
              </a:extLst>
            </p:cNvPr>
            <p:cNvCxnSpPr>
              <a:cxnSpLocks/>
            </p:cNvCxnSpPr>
            <p:nvPr/>
          </p:nvCxnSpPr>
          <p:spPr>
            <a:xfrm>
              <a:off x="987972" y="409469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0DE737B-D093-5259-D61B-F7B02B349BB4}"/>
                </a:ext>
              </a:extLst>
            </p:cNvPr>
            <p:cNvCxnSpPr>
              <a:cxnSpLocks/>
            </p:cNvCxnSpPr>
            <p:nvPr/>
          </p:nvCxnSpPr>
          <p:spPr>
            <a:xfrm>
              <a:off x="987971" y="6507096"/>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19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A55E-2D7B-6068-0360-190E8892A0C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FC4B97-F3D1-1339-8C89-6D4C88CF1B12}"/>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40187916-F33D-0656-AF0D-DA3AD2B7A10E}"/>
              </a:ext>
            </a:extLst>
          </p:cNvPr>
          <p:cNvSpPr txBox="1"/>
          <p:nvPr/>
        </p:nvSpPr>
        <p:spPr>
          <a:xfrm>
            <a:off x="2879999" y="1714976"/>
            <a:ext cx="5120708" cy="3093154"/>
          </a:xfrm>
          <a:prstGeom prst="rect">
            <a:avLst/>
          </a:prstGeom>
          <a:noFill/>
        </p:spPr>
        <p:txBody>
          <a:bodyPr wrap="square" lIns="0" rtlCol="0">
            <a:spAutoFit/>
          </a:bodyPr>
          <a:lstStyle>
            <a:defPPr>
              <a:defRPr lang="en-US"/>
            </a:defPPr>
            <a:lvl1pPr>
              <a:defRPr sz="1300">
                <a:latin typeface="+mj-lt"/>
              </a:defRPr>
            </a:lvl1pPr>
          </a:lstStyle>
          <a:p>
            <a:r>
              <a:rPr lang="en-AU" dirty="0"/>
              <a:t>NSO/NSS need to navigate the complex international structures overseeing the environment and climate change space. NSOs/NSSs will have to make choices on where effort is directed depending on the policy focus of individual countries.</a:t>
            </a:r>
          </a:p>
          <a:p>
            <a:endParaRPr lang="en-AU" dirty="0"/>
          </a:p>
          <a:p>
            <a:r>
              <a:rPr lang="en-AU" dirty="0"/>
              <a:t>For example, </a:t>
            </a:r>
            <a:r>
              <a:rPr lang="en-AU" dirty="0">
                <a:solidFill>
                  <a:srgbClr val="29A0DA"/>
                </a:solidFill>
                <a:hlinkClick r:id="rId3">
                  <a:extLst>
                    <a:ext uri="{A12FA001-AC4F-418D-AE19-62706E023703}">
                      <ahyp:hlinkClr xmlns:ahyp="http://schemas.microsoft.com/office/drawing/2018/hyperlinkcolor" val="tx"/>
                    </a:ext>
                  </a:extLst>
                </a:hlinkClick>
              </a:rPr>
              <a:t>work presented via the Expert Group on Environment and Climate Change Statist.ics (EG-ECCCS)</a:t>
            </a:r>
            <a:r>
              <a:rPr lang="en-AU" dirty="0"/>
              <a:t>.</a:t>
            </a:r>
          </a:p>
          <a:p>
            <a:endParaRPr lang="en-AU" dirty="0"/>
          </a:p>
          <a:p>
            <a:r>
              <a:rPr lang="en-AU" dirty="0">
                <a:solidFill>
                  <a:srgbClr val="29A0DA"/>
                </a:solidFill>
                <a:hlinkClick r:id="rId4">
                  <a:extLst>
                    <a:ext uri="{A12FA001-AC4F-418D-AE19-62706E023703}">
                      <ahyp:hlinkClr xmlns:ahyp="http://schemas.microsoft.com/office/drawing/2018/hyperlinkcolor" val="tx"/>
                    </a:ext>
                  </a:extLst>
                </a:hlinkClick>
              </a:rPr>
              <a:t>International Programme for Action on Climate (IPAC) | OECD</a:t>
            </a:r>
            <a:endParaRPr lang="en-AU" dirty="0">
              <a:solidFill>
                <a:srgbClr val="29A0DA"/>
              </a:solidFill>
            </a:endParaRPr>
          </a:p>
          <a:p>
            <a:endParaRPr lang="en-AU" dirty="0">
              <a:solidFill>
                <a:srgbClr val="29A0DA"/>
              </a:solidFill>
            </a:endParaRPr>
          </a:p>
          <a:p>
            <a:r>
              <a:rPr lang="en-AU" b="1" dirty="0"/>
              <a:t>Effort prioritisation is essential: </a:t>
            </a:r>
            <a:r>
              <a:rPr lang="en-AU" dirty="0"/>
              <a:t>Given the breadth of international initiatives, NSOs/NSSs need to make informed decisions about where to focus their resources and engagement, depending on their country’s specific climate and environmental policy goals.</a:t>
            </a:r>
          </a:p>
          <a:p>
            <a:endParaRPr lang="en-AU" dirty="0"/>
          </a:p>
        </p:txBody>
      </p:sp>
      <p:grpSp>
        <p:nvGrpSpPr>
          <p:cNvPr id="61" name="Group 60">
            <a:extLst>
              <a:ext uri="{FF2B5EF4-FFF2-40B4-BE49-F238E27FC236}">
                <a16:creationId xmlns:a16="http://schemas.microsoft.com/office/drawing/2014/main" id="{7C61C8DA-D254-1E62-B637-115106F9396D}"/>
              </a:ext>
            </a:extLst>
          </p:cNvPr>
          <p:cNvGrpSpPr/>
          <p:nvPr/>
        </p:nvGrpSpPr>
        <p:grpSpPr>
          <a:xfrm>
            <a:off x="328009" y="398172"/>
            <a:ext cx="1801821" cy="1801820"/>
            <a:chOff x="477553" y="398172"/>
            <a:chExt cx="1801821" cy="1801820"/>
          </a:xfrm>
        </p:grpSpPr>
        <p:pic>
          <p:nvPicPr>
            <p:cNvPr id="62" name="Graphic 61">
              <a:extLst>
                <a:ext uri="{FF2B5EF4-FFF2-40B4-BE49-F238E27FC236}">
                  <a16:creationId xmlns:a16="http://schemas.microsoft.com/office/drawing/2014/main" id="{AD5E0460-7525-DAFF-CE30-7BC53F943A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553" y="398172"/>
              <a:ext cx="1801820" cy="1801820"/>
            </a:xfrm>
            <a:prstGeom prst="rect">
              <a:avLst/>
            </a:prstGeom>
          </p:spPr>
        </p:pic>
        <p:sp>
          <p:nvSpPr>
            <p:cNvPr id="63" name="TextBox 62">
              <a:extLst>
                <a:ext uri="{FF2B5EF4-FFF2-40B4-BE49-F238E27FC236}">
                  <a16:creationId xmlns:a16="http://schemas.microsoft.com/office/drawing/2014/main" id="{66700BE5-6F8A-A9E6-C161-48D8947BA8ED}"/>
                </a:ext>
              </a:extLst>
            </p:cNvPr>
            <p:cNvSpPr txBox="1"/>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3</a:t>
              </a:r>
              <a:endParaRPr lang="en-US" sz="2400" b="1" dirty="0">
                <a:latin typeface="+mj-lt"/>
              </a:endParaRPr>
            </a:p>
          </p:txBody>
        </p:sp>
      </p:grpSp>
      <p:sp>
        <p:nvSpPr>
          <p:cNvPr id="65" name="TextBox 64">
            <a:extLst>
              <a:ext uri="{FF2B5EF4-FFF2-40B4-BE49-F238E27FC236}">
                <a16:creationId xmlns:a16="http://schemas.microsoft.com/office/drawing/2014/main" id="{460D0947-D374-0A5C-06A0-6D3F0717D11F}"/>
              </a:ext>
            </a:extLst>
          </p:cNvPr>
          <p:cNvSpPr txBox="1"/>
          <p:nvPr/>
        </p:nvSpPr>
        <p:spPr>
          <a:xfrm>
            <a:off x="2880000" y="1064611"/>
            <a:ext cx="5120707" cy="427618"/>
          </a:xfrm>
          <a:prstGeom prst="rect">
            <a:avLst/>
          </a:prstGeom>
          <a:noFill/>
          <a:ln w="12700">
            <a:noFill/>
          </a:ln>
        </p:spPr>
        <p:txBody>
          <a:bodyPr wrap="square" lIns="0" tIns="45720" rIns="91440" bIns="45720" rtlCol="0" anchor="t">
            <a:spAutoFit/>
          </a:bodyPr>
          <a:lstStyle/>
          <a:p>
            <a:pPr lvl="0">
              <a:lnSpc>
                <a:spcPts val="2600"/>
              </a:lnSpc>
              <a:defRPr/>
            </a:pPr>
            <a:r>
              <a:rPr lang="en-AU" sz="2400" b="1" dirty="0">
                <a:solidFill>
                  <a:srgbClr val="0B0C0C"/>
                </a:solidFill>
                <a:latin typeface="+mj-lt"/>
              </a:rPr>
              <a:t>International structures</a:t>
            </a:r>
            <a:endParaRPr lang="en-US" sz="2400" b="1" dirty="0">
              <a:latin typeface="+mj-lt"/>
            </a:endParaRPr>
          </a:p>
        </p:txBody>
      </p:sp>
      <p:sp>
        <p:nvSpPr>
          <p:cNvPr id="3" name="Slide Number Placeholder 2">
            <a:extLst>
              <a:ext uri="{FF2B5EF4-FFF2-40B4-BE49-F238E27FC236}">
                <a16:creationId xmlns:a16="http://schemas.microsoft.com/office/drawing/2014/main" id="{5073D1D3-2628-C545-3F5C-9F8FB2C93F7B}"/>
              </a:ext>
            </a:extLst>
          </p:cNvPr>
          <p:cNvSpPr>
            <a:spLocks noGrp="1"/>
          </p:cNvSpPr>
          <p:nvPr>
            <p:ph type="sldNum" sz="quarter" idx="12"/>
          </p:nvPr>
        </p:nvSpPr>
        <p:spPr/>
        <p:txBody>
          <a:bodyPr/>
          <a:lstStyle/>
          <a:p>
            <a:fld id="{EC9EE9FD-178F-43FD-BA99-B0AF5E5C5A5F}" type="slidenum">
              <a:rPr lang="en-AU" smtClean="0"/>
              <a:t>22</a:t>
            </a:fld>
            <a:endParaRPr lang="en-AU"/>
          </a:p>
        </p:txBody>
      </p:sp>
    </p:spTree>
    <p:extLst>
      <p:ext uri="{BB962C8B-B14F-4D97-AF65-F5344CB8AC3E}">
        <p14:creationId xmlns:p14="http://schemas.microsoft.com/office/powerpoint/2010/main" val="27476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D17F2A-FBB4-8784-86C3-75F4F561CB92}"/>
              </a:ext>
            </a:extLst>
          </p:cNvPr>
          <p:cNvPicPr>
            <a:picLocks noChangeAspect="1"/>
          </p:cNvPicPr>
          <p:nvPr/>
        </p:nvPicPr>
        <p:blipFill>
          <a:blip r:embed="rId3"/>
          <a:stretch>
            <a:fillRect/>
          </a:stretch>
        </p:blipFill>
        <p:spPr>
          <a:xfrm>
            <a:off x="3359261" y="1817220"/>
            <a:ext cx="2607472" cy="1747390"/>
          </a:xfrm>
          <a:prstGeom prst="rect">
            <a:avLst/>
          </a:prstGeom>
        </p:spPr>
      </p:pic>
      <p:pic>
        <p:nvPicPr>
          <p:cNvPr id="7" name="Picture 6">
            <a:extLst>
              <a:ext uri="{FF2B5EF4-FFF2-40B4-BE49-F238E27FC236}">
                <a16:creationId xmlns:a16="http://schemas.microsoft.com/office/drawing/2014/main" id="{1BA19798-1A14-A75D-2988-F3CC5597738C}"/>
              </a:ext>
            </a:extLst>
          </p:cNvPr>
          <p:cNvPicPr>
            <a:picLocks noChangeAspect="1"/>
          </p:cNvPicPr>
          <p:nvPr/>
        </p:nvPicPr>
        <p:blipFill>
          <a:blip r:embed="rId4"/>
          <a:stretch>
            <a:fillRect/>
          </a:stretch>
        </p:blipFill>
        <p:spPr>
          <a:xfrm>
            <a:off x="6294744" y="1817221"/>
            <a:ext cx="2756470" cy="1747390"/>
          </a:xfrm>
          <a:prstGeom prst="rect">
            <a:avLst/>
          </a:prstGeom>
        </p:spPr>
      </p:pic>
      <p:pic>
        <p:nvPicPr>
          <p:cNvPr id="9" name="Picture 8">
            <a:extLst>
              <a:ext uri="{FF2B5EF4-FFF2-40B4-BE49-F238E27FC236}">
                <a16:creationId xmlns:a16="http://schemas.microsoft.com/office/drawing/2014/main" id="{B6A53A04-73F3-BC52-5FE8-7385BF3A2915}"/>
              </a:ext>
            </a:extLst>
          </p:cNvPr>
          <p:cNvPicPr>
            <a:picLocks noChangeAspect="1"/>
          </p:cNvPicPr>
          <p:nvPr/>
        </p:nvPicPr>
        <p:blipFill>
          <a:blip r:embed="rId5"/>
          <a:stretch>
            <a:fillRect/>
          </a:stretch>
        </p:blipFill>
        <p:spPr>
          <a:xfrm>
            <a:off x="6294744" y="3709551"/>
            <a:ext cx="2756470" cy="1611247"/>
          </a:xfrm>
          <a:prstGeom prst="rect">
            <a:avLst/>
          </a:prstGeom>
        </p:spPr>
      </p:pic>
      <p:sp>
        <p:nvSpPr>
          <p:cNvPr id="10" name="TextBox 9">
            <a:extLst>
              <a:ext uri="{FF2B5EF4-FFF2-40B4-BE49-F238E27FC236}">
                <a16:creationId xmlns:a16="http://schemas.microsoft.com/office/drawing/2014/main" id="{F1D9280D-6AF3-EACB-DF14-61116DA0A4D4}"/>
              </a:ext>
            </a:extLst>
          </p:cNvPr>
          <p:cNvSpPr txBox="1"/>
          <p:nvPr/>
        </p:nvSpPr>
        <p:spPr>
          <a:xfrm>
            <a:off x="3273328" y="5647065"/>
            <a:ext cx="5337272" cy="523220"/>
          </a:xfrm>
          <a:prstGeom prst="rect">
            <a:avLst/>
          </a:prstGeom>
          <a:noFill/>
        </p:spPr>
        <p:txBody>
          <a:bodyPr wrap="square" rtlCol="0">
            <a:spAutoFit/>
          </a:bodyPr>
          <a:lstStyle/>
          <a:p>
            <a:r>
              <a:rPr lang="en-AU" sz="1400" dirty="0">
                <a:latin typeface="+mj-lt"/>
              </a:rPr>
              <a:t>To view country presentations, please see </a:t>
            </a:r>
            <a:r>
              <a:rPr lang="en-AU" sz="1400" dirty="0">
                <a:solidFill>
                  <a:srgbClr val="29A0DA"/>
                </a:solidFill>
                <a:latin typeface="+mj-lt"/>
                <a:hlinkClick r:id="rId6">
                  <a:extLst>
                    <a:ext uri="{A12FA001-AC4F-418D-AE19-62706E023703}">
                      <ahyp:hlinkClr xmlns:ahyp="http://schemas.microsoft.com/office/drawing/2018/hyperlinkcolor" val="tx"/>
                    </a:ext>
                  </a:extLst>
                </a:hlinkClick>
              </a:rPr>
              <a:t>Net-Zero Statistics Sprint</a:t>
            </a:r>
            <a:r>
              <a:rPr lang="en-AU" sz="1400" dirty="0">
                <a:solidFill>
                  <a:srgbClr val="29A0DA"/>
                </a:solidFill>
                <a:latin typeface="+mj-lt"/>
              </a:rPr>
              <a:t> </a:t>
            </a:r>
          </a:p>
          <a:p>
            <a:endParaRPr lang="en-AU" sz="1400" dirty="0">
              <a:latin typeface="+mj-lt"/>
            </a:endParaRPr>
          </a:p>
        </p:txBody>
      </p:sp>
      <p:pic>
        <p:nvPicPr>
          <p:cNvPr id="4" name="Picture 3">
            <a:extLst>
              <a:ext uri="{FF2B5EF4-FFF2-40B4-BE49-F238E27FC236}">
                <a16:creationId xmlns:a16="http://schemas.microsoft.com/office/drawing/2014/main" id="{37FB7B69-D628-37B8-263C-05B04AE84EFC}"/>
              </a:ext>
            </a:extLst>
          </p:cNvPr>
          <p:cNvPicPr>
            <a:picLocks noChangeAspect="1"/>
          </p:cNvPicPr>
          <p:nvPr/>
        </p:nvPicPr>
        <p:blipFill>
          <a:blip r:embed="rId7"/>
          <a:stretch>
            <a:fillRect/>
          </a:stretch>
        </p:blipFill>
        <p:spPr>
          <a:xfrm>
            <a:off x="3359261" y="3709551"/>
            <a:ext cx="2607472" cy="1554632"/>
          </a:xfrm>
          <a:prstGeom prst="rect">
            <a:avLst/>
          </a:prstGeom>
        </p:spPr>
      </p:pic>
      <p:sp>
        <p:nvSpPr>
          <p:cNvPr id="12" name="TextBox 11">
            <a:extLst>
              <a:ext uri="{FF2B5EF4-FFF2-40B4-BE49-F238E27FC236}">
                <a16:creationId xmlns:a16="http://schemas.microsoft.com/office/drawing/2014/main" id="{23FAD489-85BB-D0BF-0A38-B98085C2A077}"/>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Country case studies</a:t>
            </a:r>
            <a:endParaRPr lang="en-US" sz="2400" b="1" dirty="0">
              <a:latin typeface="+mj-lt"/>
            </a:endParaRPr>
          </a:p>
        </p:txBody>
      </p:sp>
      <p:sp>
        <p:nvSpPr>
          <p:cNvPr id="14" name="Rectangle 13">
            <a:extLst>
              <a:ext uri="{FF2B5EF4-FFF2-40B4-BE49-F238E27FC236}">
                <a16:creationId xmlns:a16="http://schemas.microsoft.com/office/drawing/2014/main" id="{48B93E8C-5F69-1564-20F5-668B27847130}"/>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15" name="Group 14">
            <a:extLst>
              <a:ext uri="{FF2B5EF4-FFF2-40B4-BE49-F238E27FC236}">
                <a16:creationId xmlns:a16="http://schemas.microsoft.com/office/drawing/2014/main" id="{130855BF-31E5-5EBA-27A5-59C09C1C5C2F}"/>
              </a:ext>
            </a:extLst>
          </p:cNvPr>
          <p:cNvGrpSpPr/>
          <p:nvPr/>
        </p:nvGrpSpPr>
        <p:grpSpPr>
          <a:xfrm>
            <a:off x="328009" y="398172"/>
            <a:ext cx="1801821" cy="1801820"/>
            <a:chOff x="477553" y="398172"/>
            <a:chExt cx="1801821" cy="1801820"/>
          </a:xfrm>
        </p:grpSpPr>
        <p:pic>
          <p:nvPicPr>
            <p:cNvPr id="16" name="Graphic 15">
              <a:extLst>
                <a:ext uri="{FF2B5EF4-FFF2-40B4-BE49-F238E27FC236}">
                  <a16:creationId xmlns:a16="http://schemas.microsoft.com/office/drawing/2014/main" id="{AD83C7AD-8353-5077-8BF1-AF26D5E5540B}"/>
                </a:ext>
              </a:extLst>
            </p:cNvPr>
            <p:cNvPicPr/>
            <p:nvPr/>
          </p:nvPicPr>
          <p:blipFill>
            <a:blip r:embed="rId8">
              <a:extLst>
                <a:ext uri="{96DAC541-7B7A-43D3-8B79-37D633B846F1}">
                  <asvg:svgBlip xmlns:asvg="http://schemas.microsoft.com/office/drawing/2016/SVG/main" r:embed="rId9"/>
                </a:ext>
              </a:extLst>
            </a:blip>
            <a:stretch>
              <a:fillRect/>
            </a:stretch>
          </p:blipFill>
          <p:spPr>
            <a:xfrm>
              <a:off x="477553" y="398172"/>
              <a:ext cx="1801820" cy="1801820"/>
            </a:xfrm>
            <a:prstGeom prst="rect">
              <a:avLst/>
            </a:prstGeom>
          </p:spPr>
        </p:pic>
        <p:sp>
          <p:nvSpPr>
            <p:cNvPr id="17" name="TextBox 16">
              <a:extLst>
                <a:ext uri="{FF2B5EF4-FFF2-40B4-BE49-F238E27FC236}">
                  <a16:creationId xmlns:a16="http://schemas.microsoft.com/office/drawing/2014/main" id="{6023A812-A717-787A-3662-28E6868D3A0F}"/>
                </a:ext>
              </a:extLst>
            </p:cNvPr>
            <p:cNvSpPr txBox="1"/>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4</a:t>
              </a:r>
              <a:endParaRPr lang="en-US" sz="2400" b="1" dirty="0">
                <a:latin typeface="+mj-lt"/>
              </a:endParaRPr>
            </a:p>
          </p:txBody>
        </p:sp>
      </p:grpSp>
      <p:sp>
        <p:nvSpPr>
          <p:cNvPr id="18" name="Slide Number Placeholder 17">
            <a:extLst>
              <a:ext uri="{FF2B5EF4-FFF2-40B4-BE49-F238E27FC236}">
                <a16:creationId xmlns:a16="http://schemas.microsoft.com/office/drawing/2014/main" id="{91B84566-7007-9389-7A90-8065C60B6113}"/>
              </a:ext>
            </a:extLst>
          </p:cNvPr>
          <p:cNvSpPr>
            <a:spLocks noGrp="1"/>
          </p:cNvSpPr>
          <p:nvPr>
            <p:ph type="sldNum" sz="quarter" idx="12"/>
          </p:nvPr>
        </p:nvSpPr>
        <p:spPr/>
        <p:txBody>
          <a:bodyPr/>
          <a:lstStyle/>
          <a:p>
            <a:fld id="{EC9EE9FD-178F-43FD-BA99-B0AF5E5C5A5F}" type="slidenum">
              <a:rPr lang="en-AU" smtClean="0"/>
              <a:t>23</a:t>
            </a:fld>
            <a:endParaRPr lang="en-AU"/>
          </a:p>
        </p:txBody>
      </p:sp>
    </p:spTree>
    <p:extLst>
      <p:ext uri="{BB962C8B-B14F-4D97-AF65-F5344CB8AC3E}">
        <p14:creationId xmlns:p14="http://schemas.microsoft.com/office/powerpoint/2010/main" val="2026386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C7AB-5650-17D2-2087-9BCEE5E90E3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2FE78A0-ADE2-B90E-4026-33A487AF2AA4}"/>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4" name="Group 3">
            <a:extLst>
              <a:ext uri="{FF2B5EF4-FFF2-40B4-BE49-F238E27FC236}">
                <a16:creationId xmlns:a16="http://schemas.microsoft.com/office/drawing/2014/main" id="{50D2A569-61F3-A1CF-9333-A775386CE5AF}"/>
              </a:ext>
            </a:extLst>
          </p:cNvPr>
          <p:cNvGrpSpPr>
            <a:grpSpLocks noGrp="1" noUngrp="1" noRot="1" noMove="1" noResize="1"/>
          </p:cNvGrpSpPr>
          <p:nvPr/>
        </p:nvGrpSpPr>
        <p:grpSpPr>
          <a:xfrm>
            <a:off x="328009" y="398172"/>
            <a:ext cx="1801821" cy="1801820"/>
            <a:chOff x="477553" y="398172"/>
            <a:chExt cx="1801821" cy="1801820"/>
          </a:xfrm>
        </p:grpSpPr>
        <p:pic>
          <p:nvPicPr>
            <p:cNvPr id="5" name="Graphic 4">
              <a:extLst>
                <a:ext uri="{FF2B5EF4-FFF2-40B4-BE49-F238E27FC236}">
                  <a16:creationId xmlns:a16="http://schemas.microsoft.com/office/drawing/2014/main" id="{931E8595-800C-FB58-C473-F109FCC0B6DC}"/>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7" name="TextBox 6">
              <a:extLst>
                <a:ext uri="{FF2B5EF4-FFF2-40B4-BE49-F238E27FC236}">
                  <a16:creationId xmlns:a16="http://schemas.microsoft.com/office/drawing/2014/main" id="{84D2B114-0FD1-2D94-6354-11E2F4414986}"/>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5</a:t>
              </a:r>
              <a:endParaRPr lang="en-US" sz="2400" b="1" dirty="0">
                <a:latin typeface="+mj-lt"/>
              </a:endParaRPr>
            </a:p>
          </p:txBody>
        </p:sp>
      </p:grpSp>
      <p:pic>
        <p:nvPicPr>
          <p:cNvPr id="6" name="Picture 5">
            <a:extLst>
              <a:ext uri="{FF2B5EF4-FFF2-40B4-BE49-F238E27FC236}">
                <a16:creationId xmlns:a16="http://schemas.microsoft.com/office/drawing/2014/main" id="{FBACF764-19DC-39C4-11D4-91B295C7701A}"/>
              </a:ext>
            </a:extLst>
          </p:cNvPr>
          <p:cNvPicPr>
            <a:picLocks noChangeAspect="1"/>
          </p:cNvPicPr>
          <p:nvPr/>
        </p:nvPicPr>
        <p:blipFill>
          <a:blip r:embed="rId5"/>
          <a:stretch>
            <a:fillRect/>
          </a:stretch>
        </p:blipFill>
        <p:spPr>
          <a:xfrm>
            <a:off x="6206305" y="3316982"/>
            <a:ext cx="4984290" cy="3039368"/>
          </a:xfrm>
          <a:prstGeom prst="rect">
            <a:avLst/>
          </a:prstGeom>
        </p:spPr>
      </p:pic>
      <p:sp>
        <p:nvSpPr>
          <p:cNvPr id="10" name="TextBox 9">
            <a:extLst>
              <a:ext uri="{FF2B5EF4-FFF2-40B4-BE49-F238E27FC236}">
                <a16:creationId xmlns:a16="http://schemas.microsoft.com/office/drawing/2014/main" id="{2FE0061C-E698-6B87-7ED6-A7290A124D35}"/>
              </a:ext>
            </a:extLst>
          </p:cNvPr>
          <p:cNvSpPr txBox="1"/>
          <p:nvPr/>
        </p:nvSpPr>
        <p:spPr>
          <a:xfrm>
            <a:off x="2865539" y="1035874"/>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International and National Initiatives</a:t>
            </a:r>
            <a:endParaRPr lang="en-US" sz="2400" b="1" dirty="0">
              <a:latin typeface="+mj-lt"/>
            </a:endParaRPr>
          </a:p>
        </p:txBody>
      </p:sp>
      <p:grpSp>
        <p:nvGrpSpPr>
          <p:cNvPr id="11" name="Group 10">
            <a:extLst>
              <a:ext uri="{FF2B5EF4-FFF2-40B4-BE49-F238E27FC236}">
                <a16:creationId xmlns:a16="http://schemas.microsoft.com/office/drawing/2014/main" id="{E38B7C01-FE92-9324-A8BF-4B2C2DEAF01D}"/>
              </a:ext>
            </a:extLst>
          </p:cNvPr>
          <p:cNvGrpSpPr/>
          <p:nvPr/>
        </p:nvGrpSpPr>
        <p:grpSpPr>
          <a:xfrm>
            <a:off x="1001405" y="3250642"/>
            <a:ext cx="4798766" cy="3404739"/>
            <a:chOff x="1001405" y="3055089"/>
            <a:chExt cx="4798766" cy="3404739"/>
          </a:xfrm>
        </p:grpSpPr>
        <p:sp>
          <p:nvSpPr>
            <p:cNvPr id="8" name="Rectangle: Rounded Corners 7">
              <a:extLst>
                <a:ext uri="{FF2B5EF4-FFF2-40B4-BE49-F238E27FC236}">
                  <a16:creationId xmlns:a16="http://schemas.microsoft.com/office/drawing/2014/main" id="{4B017136-0C46-9740-E4E9-C46C06A9FDDE}"/>
                </a:ext>
              </a:extLst>
            </p:cNvPr>
            <p:cNvSpPr/>
            <p:nvPr/>
          </p:nvSpPr>
          <p:spPr>
            <a:xfrm>
              <a:off x="1001405" y="3055089"/>
              <a:ext cx="4728649" cy="34047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descr="A diagram of a company's energy efficiency&#10;&#10;AI-generated content may be incorrect.">
              <a:extLst>
                <a:ext uri="{FF2B5EF4-FFF2-40B4-BE49-F238E27FC236}">
                  <a16:creationId xmlns:a16="http://schemas.microsoft.com/office/drawing/2014/main" id="{8244BDB6-39A3-6CB2-A88B-214EAF37070E}"/>
                </a:ext>
              </a:extLst>
            </p:cNvPr>
            <p:cNvPicPr>
              <a:picLocks noChangeAspect="1"/>
            </p:cNvPicPr>
            <p:nvPr/>
          </p:nvPicPr>
          <p:blipFill>
            <a:blip r:embed="rId6">
              <a:extLst>
                <a:ext uri="{28A0092B-C50C-407E-A947-70E740481C1C}">
                  <a14:useLocalDpi xmlns:a14="http://schemas.microsoft.com/office/drawing/2010/main" val="0"/>
                </a:ext>
              </a:extLst>
            </a:blip>
            <a:srcRect l="8429" t="11302" r="8013" b="5806"/>
            <a:stretch>
              <a:fillRect/>
            </a:stretch>
          </p:blipFill>
          <p:spPr>
            <a:xfrm>
              <a:off x="1432043" y="3305663"/>
              <a:ext cx="4368128" cy="3064700"/>
            </a:xfrm>
            <a:prstGeom prst="rect">
              <a:avLst/>
            </a:prstGeom>
          </p:spPr>
        </p:pic>
      </p:grpSp>
      <p:sp>
        <p:nvSpPr>
          <p:cNvPr id="12" name="Slide Number Placeholder 11">
            <a:extLst>
              <a:ext uri="{FF2B5EF4-FFF2-40B4-BE49-F238E27FC236}">
                <a16:creationId xmlns:a16="http://schemas.microsoft.com/office/drawing/2014/main" id="{CC55883B-7365-6DAE-00E7-3CB059C87C85}"/>
              </a:ext>
            </a:extLst>
          </p:cNvPr>
          <p:cNvSpPr>
            <a:spLocks noGrp="1"/>
          </p:cNvSpPr>
          <p:nvPr>
            <p:ph type="sldNum" sz="quarter" idx="12"/>
          </p:nvPr>
        </p:nvSpPr>
        <p:spPr/>
        <p:txBody>
          <a:bodyPr/>
          <a:lstStyle/>
          <a:p>
            <a:fld id="{EC9EE9FD-178F-43FD-BA99-B0AF5E5C5A5F}" type="slidenum">
              <a:rPr lang="en-AU" smtClean="0"/>
              <a:t>24</a:t>
            </a:fld>
            <a:endParaRPr lang="en-AU"/>
          </a:p>
        </p:txBody>
      </p:sp>
      <p:sp>
        <p:nvSpPr>
          <p:cNvPr id="3" name="TextBox 2">
            <a:extLst>
              <a:ext uri="{FF2B5EF4-FFF2-40B4-BE49-F238E27FC236}">
                <a16:creationId xmlns:a16="http://schemas.microsoft.com/office/drawing/2014/main" id="{F243108C-332F-B203-AB99-D937C644B4E1}"/>
              </a:ext>
            </a:extLst>
          </p:cNvPr>
          <p:cNvSpPr txBox="1"/>
          <p:nvPr/>
        </p:nvSpPr>
        <p:spPr>
          <a:xfrm>
            <a:off x="2865539" y="1622035"/>
            <a:ext cx="9116911" cy="1384995"/>
          </a:xfrm>
          <a:prstGeom prst="rect">
            <a:avLst/>
          </a:prstGeom>
          <a:noFill/>
        </p:spPr>
        <p:txBody>
          <a:bodyPr wrap="square" lIns="0" rtlCol="0">
            <a:spAutoFit/>
          </a:bodyPr>
          <a:lstStyle/>
          <a:p>
            <a:pPr fontAlgn="base"/>
            <a:r>
              <a:rPr lang="en-AU" sz="1200" dirty="0">
                <a:latin typeface="+mj-lt"/>
              </a:rPr>
              <a:t>This section provides examples of initiatives to measure net zero at both the domestic and international level.</a:t>
            </a:r>
          </a:p>
          <a:p>
            <a:pPr fontAlgn="base"/>
            <a:endParaRPr lang="en-AU" sz="1200" dirty="0">
              <a:latin typeface="+mj-lt"/>
            </a:endParaRPr>
          </a:p>
          <a:p>
            <a:pPr fontAlgn="base"/>
            <a:r>
              <a:rPr lang="en-AU" sz="1200" dirty="0">
                <a:latin typeface="+mj-lt"/>
              </a:rPr>
              <a:t>In 2024, the </a:t>
            </a:r>
            <a:r>
              <a:rPr lang="en-AU" sz="1200" dirty="0">
                <a:solidFill>
                  <a:srgbClr val="29A0DA"/>
                </a:solidFill>
                <a:latin typeface="+mj-lt"/>
                <a:hlinkClick r:id="rId7">
                  <a:extLst>
                    <a:ext uri="{A12FA001-AC4F-418D-AE19-62706E023703}">
                      <ahyp:hlinkClr xmlns:ahyp="http://schemas.microsoft.com/office/drawing/2018/hyperlinkcolor" val="tx"/>
                    </a:ext>
                  </a:extLst>
                </a:hlinkClick>
              </a:rPr>
              <a:t>Australian Bureau of Statistics did some work </a:t>
            </a:r>
            <a:r>
              <a:rPr lang="en-AU" sz="1200" dirty="0">
                <a:latin typeface="+mj-lt"/>
              </a:rPr>
              <a:t>to identify datasets that are already available to help explain the </a:t>
            </a:r>
            <a:r>
              <a:rPr lang="en-AU" sz="1200">
                <a:latin typeface="+mj-lt"/>
              </a:rPr>
              <a:t>broader Net </a:t>
            </a:r>
            <a:r>
              <a:rPr lang="en-AU" sz="1200" dirty="0">
                <a:latin typeface="+mj-lt"/>
              </a:rPr>
              <a:t>Z</a:t>
            </a:r>
            <a:r>
              <a:rPr lang="en-AU" sz="1200">
                <a:latin typeface="+mj-lt"/>
              </a:rPr>
              <a:t>ero </a:t>
            </a:r>
            <a:r>
              <a:rPr lang="en-AU" sz="1200" dirty="0">
                <a:latin typeface="+mj-lt"/>
              </a:rPr>
              <a:t>story. </a:t>
            </a:r>
          </a:p>
          <a:p>
            <a:pPr fontAlgn="base"/>
            <a:endParaRPr lang="en-AU" sz="1200" dirty="0">
              <a:latin typeface="+mj-lt"/>
            </a:endParaRPr>
          </a:p>
          <a:p>
            <a:pPr fontAlgn="base"/>
            <a:r>
              <a:rPr lang="en-AU" sz="1200" dirty="0">
                <a:latin typeface="+mj-lt"/>
              </a:rPr>
              <a:t>Internationally, the </a:t>
            </a:r>
            <a:r>
              <a:rPr lang="en-AU" sz="1200" dirty="0">
                <a:solidFill>
                  <a:srgbClr val="29A0DA"/>
                </a:solidFill>
                <a:latin typeface="+mj-lt"/>
                <a:hlinkClick r:id="rId8">
                  <a:extLst>
                    <a:ext uri="{A12FA001-AC4F-418D-AE19-62706E023703}">
                      <ahyp:hlinkClr xmlns:ahyp="http://schemas.microsoft.com/office/drawing/2018/hyperlinkcolor" val="tx"/>
                    </a:ext>
                  </a:extLst>
                </a:hlinkClick>
              </a:rPr>
              <a:t>OECD has done multi-disciplinary work over a range of OECD committees </a:t>
            </a:r>
            <a:r>
              <a:rPr lang="en-AU" sz="1200" dirty="0">
                <a:latin typeface="+mj-lt"/>
              </a:rPr>
              <a:t>to provide analysis and recommendations for driving a rapid transition to net zero emissions while building resilience to the inevitable physical impacts of climate change. The IMF’s </a:t>
            </a:r>
            <a:r>
              <a:rPr lang="en-AU" sz="1200" dirty="0">
                <a:solidFill>
                  <a:srgbClr val="29A0DA"/>
                </a:solidFill>
                <a:latin typeface="+mj-lt"/>
                <a:hlinkClick r:id="rId9">
                  <a:extLst>
                    <a:ext uri="{A12FA001-AC4F-418D-AE19-62706E023703}">
                      <ahyp:hlinkClr xmlns:ahyp="http://schemas.microsoft.com/office/drawing/2018/hyperlinkcolor" val="tx"/>
                    </a:ext>
                  </a:extLst>
                </a:hlinkClick>
              </a:rPr>
              <a:t>Mapping the Road to Net Zero - Insights from Data Gaps Initiative</a:t>
            </a:r>
            <a:r>
              <a:rPr lang="en-AU" sz="1200" dirty="0">
                <a:solidFill>
                  <a:srgbClr val="29A0DA"/>
                </a:solidFill>
                <a:latin typeface="+mj-lt"/>
              </a:rPr>
              <a:t> outlines the </a:t>
            </a:r>
            <a:r>
              <a:rPr lang="en-AU" sz="1200" dirty="0">
                <a:latin typeface="+mj-lt"/>
              </a:rPr>
              <a:t>monitoring of vulnerabilities in sovereign risk related to climate. </a:t>
            </a:r>
          </a:p>
        </p:txBody>
      </p:sp>
    </p:spTree>
    <p:extLst>
      <p:ext uri="{BB962C8B-B14F-4D97-AF65-F5344CB8AC3E}">
        <p14:creationId xmlns:p14="http://schemas.microsoft.com/office/powerpoint/2010/main" val="69645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F5B9E-8EBE-8645-9BBB-96DFC8A391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A0CD302-C33C-91B4-0C7F-5FEFCEB2E1EE}"/>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D64DE9C3-D49A-774F-8CE1-C90CC36281F4}"/>
              </a:ext>
            </a:extLst>
          </p:cNvPr>
          <p:cNvSpPr txBox="1"/>
          <p:nvPr/>
        </p:nvSpPr>
        <p:spPr>
          <a:xfrm>
            <a:off x="2975513" y="1915651"/>
            <a:ext cx="6008928" cy="2354491"/>
          </a:xfrm>
          <a:prstGeom prst="rect">
            <a:avLst/>
          </a:prstGeom>
          <a:noFill/>
        </p:spPr>
        <p:txBody>
          <a:bodyPr wrap="square" lIns="91440" tIns="45720" rIns="91440" bIns="45720" rtlCol="0" anchor="t">
            <a:spAutoFit/>
          </a:bodyPr>
          <a:lstStyle/>
          <a:p>
            <a:r>
              <a:rPr lang="en-AU" sz="1400" dirty="0">
                <a:latin typeface="+mj-lt"/>
              </a:rPr>
              <a:t>Some examples of measurement challenges identified in webinar 1 include:</a:t>
            </a:r>
            <a:br>
              <a:rPr lang="en-AU" sz="1400" dirty="0">
                <a:latin typeface="+mj-lt"/>
              </a:rPr>
            </a:br>
            <a:endParaRPr lang="en-AU" sz="1400" dirty="0">
              <a:latin typeface="+mj-lt"/>
            </a:endParaRPr>
          </a:p>
          <a:p>
            <a:pPr marL="285750" indent="-285750">
              <a:lnSpc>
                <a:spcPct val="150000"/>
              </a:lnSpc>
              <a:buFont typeface="Arial" panose="020B0604020202020204" pitchFamily="34" charset="0"/>
              <a:buChar char="•"/>
            </a:pPr>
            <a:r>
              <a:rPr lang="en-AU" sz="1400" dirty="0">
                <a:latin typeface="+mj-lt"/>
              </a:rPr>
              <a:t>Collaboration across Agencies, Departments and Ministries</a:t>
            </a:r>
          </a:p>
          <a:p>
            <a:pPr marL="285750" indent="-285750">
              <a:lnSpc>
                <a:spcPct val="150000"/>
              </a:lnSpc>
              <a:buFont typeface="Arial" panose="020B0604020202020204" pitchFamily="34" charset="0"/>
              <a:buChar char="•"/>
            </a:pPr>
            <a:r>
              <a:rPr lang="en-AU" sz="1400" dirty="0">
                <a:latin typeface="+mj-lt"/>
              </a:rPr>
              <a:t>Data availability, Forecasting/nowcasting and working within policy needs.</a:t>
            </a:r>
          </a:p>
          <a:p>
            <a:pPr marL="285750" indent="-285750">
              <a:lnSpc>
                <a:spcPct val="150000"/>
              </a:lnSpc>
              <a:buFont typeface="Arial" panose="020B0604020202020204" pitchFamily="34" charset="0"/>
              <a:buChar char="•"/>
            </a:pPr>
            <a:r>
              <a:rPr lang="en-AU" sz="1400" dirty="0">
                <a:latin typeface="+mj-lt"/>
              </a:rPr>
              <a:t>Cost/quality/timeliness trade-off.</a:t>
            </a:r>
          </a:p>
          <a:p>
            <a:pPr marL="285750" indent="-285750">
              <a:lnSpc>
                <a:spcPct val="150000"/>
              </a:lnSpc>
              <a:buFont typeface="Arial" panose="020B0604020202020204" pitchFamily="34" charset="0"/>
              <a:buChar char="•"/>
            </a:pPr>
            <a:r>
              <a:rPr lang="en-AU" sz="1400" dirty="0">
                <a:latin typeface="+mj-lt"/>
              </a:rPr>
              <a:t>Frequency of indicators (sub-annual, annual, less frequent).</a:t>
            </a:r>
          </a:p>
          <a:p>
            <a:pPr marL="285750" indent="-285750">
              <a:lnSpc>
                <a:spcPct val="150000"/>
              </a:lnSpc>
              <a:buFont typeface="Arial" panose="020B0604020202020204" pitchFamily="34" charset="0"/>
              <a:buChar char="•"/>
            </a:pPr>
            <a:r>
              <a:rPr lang="en-AU" sz="1400" dirty="0">
                <a:latin typeface="+mj-lt"/>
              </a:rPr>
              <a:t>Setting up data pipelines.</a:t>
            </a:r>
          </a:p>
          <a:p>
            <a:endParaRPr lang="en-AU" sz="1400" dirty="0">
              <a:latin typeface="+mj-lt"/>
            </a:endParaRPr>
          </a:p>
        </p:txBody>
      </p:sp>
      <p:sp>
        <p:nvSpPr>
          <p:cNvPr id="6" name="TextBox 5">
            <a:extLst>
              <a:ext uri="{FF2B5EF4-FFF2-40B4-BE49-F238E27FC236}">
                <a16:creationId xmlns:a16="http://schemas.microsoft.com/office/drawing/2014/main" id="{AA960B31-1194-ED93-B11A-B0F044B7B7A6}"/>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Measurement challenges</a:t>
            </a:r>
            <a:endParaRPr lang="en-US" sz="2400" b="1" dirty="0">
              <a:latin typeface="+mj-lt"/>
            </a:endParaRPr>
          </a:p>
        </p:txBody>
      </p:sp>
      <p:grpSp>
        <p:nvGrpSpPr>
          <p:cNvPr id="4" name="Group 3">
            <a:extLst>
              <a:ext uri="{FF2B5EF4-FFF2-40B4-BE49-F238E27FC236}">
                <a16:creationId xmlns:a16="http://schemas.microsoft.com/office/drawing/2014/main" id="{C8F4FBBC-550E-DD28-5F64-D02B6FB43B92}"/>
              </a:ext>
            </a:extLst>
          </p:cNvPr>
          <p:cNvGrpSpPr>
            <a:grpSpLocks noGrp="1" noUngrp="1" noRot="1" noMove="1" noResize="1"/>
          </p:cNvGrpSpPr>
          <p:nvPr/>
        </p:nvGrpSpPr>
        <p:grpSpPr>
          <a:xfrm>
            <a:off x="328009" y="398172"/>
            <a:ext cx="1801821" cy="1801820"/>
            <a:chOff x="477553" y="398172"/>
            <a:chExt cx="1801821" cy="1801820"/>
          </a:xfrm>
        </p:grpSpPr>
        <p:pic>
          <p:nvPicPr>
            <p:cNvPr id="8" name="Graphic 7">
              <a:extLst>
                <a:ext uri="{FF2B5EF4-FFF2-40B4-BE49-F238E27FC236}">
                  <a16:creationId xmlns:a16="http://schemas.microsoft.com/office/drawing/2014/main" id="{D9DB2A63-43B2-BEBE-2FD2-AB4E19B0C9D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9" name="TextBox 8">
              <a:extLst>
                <a:ext uri="{FF2B5EF4-FFF2-40B4-BE49-F238E27FC236}">
                  <a16:creationId xmlns:a16="http://schemas.microsoft.com/office/drawing/2014/main" id="{D0DC8B5F-D4AC-8AF9-4C72-9D282E2B8D78}"/>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6</a:t>
              </a:r>
              <a:endParaRPr lang="en-US" sz="2400" b="1" dirty="0">
                <a:latin typeface="+mj-lt"/>
              </a:endParaRPr>
            </a:p>
          </p:txBody>
        </p:sp>
      </p:grpSp>
      <p:sp>
        <p:nvSpPr>
          <p:cNvPr id="2" name="Slide Number Placeholder 1">
            <a:extLst>
              <a:ext uri="{FF2B5EF4-FFF2-40B4-BE49-F238E27FC236}">
                <a16:creationId xmlns:a16="http://schemas.microsoft.com/office/drawing/2014/main" id="{A893FD36-42CB-C8D6-BA67-5AD12632AA00}"/>
              </a:ext>
            </a:extLst>
          </p:cNvPr>
          <p:cNvSpPr>
            <a:spLocks noGrp="1"/>
          </p:cNvSpPr>
          <p:nvPr>
            <p:ph type="sldNum" sz="quarter" idx="12"/>
          </p:nvPr>
        </p:nvSpPr>
        <p:spPr/>
        <p:txBody>
          <a:bodyPr/>
          <a:lstStyle/>
          <a:p>
            <a:fld id="{EC9EE9FD-178F-43FD-BA99-B0AF5E5C5A5F}" type="slidenum">
              <a:rPr lang="en-AU" smtClean="0"/>
              <a:t>25</a:t>
            </a:fld>
            <a:endParaRPr lang="en-AU"/>
          </a:p>
        </p:txBody>
      </p:sp>
      <p:sp>
        <p:nvSpPr>
          <p:cNvPr id="7" name="TextBox 6">
            <a:extLst>
              <a:ext uri="{FF2B5EF4-FFF2-40B4-BE49-F238E27FC236}">
                <a16:creationId xmlns:a16="http://schemas.microsoft.com/office/drawing/2014/main" id="{4042236A-3EC5-9569-CA41-E24D90DE6CCD}"/>
              </a:ext>
            </a:extLst>
          </p:cNvPr>
          <p:cNvSpPr txBox="1"/>
          <p:nvPr/>
        </p:nvSpPr>
        <p:spPr>
          <a:xfrm>
            <a:off x="251695" y="4210821"/>
            <a:ext cx="1954447" cy="1384995"/>
          </a:xfrm>
          <a:prstGeom prst="rect">
            <a:avLst/>
          </a:prstGeom>
          <a:noFill/>
        </p:spPr>
        <p:txBody>
          <a:bodyPr wrap="square">
            <a:spAutoFit/>
          </a:bodyPr>
          <a:lstStyle/>
          <a:p>
            <a:pPr algn="ctr"/>
            <a:r>
              <a:rPr lang="en-AU" sz="1400" dirty="0"/>
              <a:t>This final section highlights some of the measurement challenges that have been identified through the sprint. </a:t>
            </a:r>
            <a:endParaRPr lang="en-US" sz="1400" dirty="0"/>
          </a:p>
        </p:txBody>
      </p:sp>
      <p:sp>
        <p:nvSpPr>
          <p:cNvPr id="10" name="Oval 9">
            <a:extLst>
              <a:ext uri="{FF2B5EF4-FFF2-40B4-BE49-F238E27FC236}">
                <a16:creationId xmlns:a16="http://schemas.microsoft.com/office/drawing/2014/main" id="{B46ED697-F1D8-E3CA-BE9A-3B74E3B9698B}"/>
              </a:ext>
            </a:extLst>
          </p:cNvPr>
          <p:cNvSpPr/>
          <p:nvPr/>
        </p:nvSpPr>
        <p:spPr>
          <a:xfrm flipH="1" flipV="1">
            <a:off x="251695" y="3877251"/>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cxnSp>
        <p:nvCxnSpPr>
          <p:cNvPr id="11" name="Straight Connector 10">
            <a:extLst>
              <a:ext uri="{FF2B5EF4-FFF2-40B4-BE49-F238E27FC236}">
                <a16:creationId xmlns:a16="http://schemas.microsoft.com/office/drawing/2014/main" id="{D5173AD0-A641-A364-87BD-38CD3AC7F8A9}"/>
              </a:ext>
            </a:extLst>
          </p:cNvPr>
          <p:cNvCxnSpPr>
            <a:cxnSpLocks/>
          </p:cNvCxnSpPr>
          <p:nvPr/>
        </p:nvCxnSpPr>
        <p:spPr>
          <a:xfrm>
            <a:off x="899311" y="4048432"/>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49C9EA7-63B0-746A-94F4-C52813162C9E}"/>
              </a:ext>
            </a:extLst>
          </p:cNvPr>
          <p:cNvCxnSpPr>
            <a:cxnSpLocks/>
          </p:cNvCxnSpPr>
          <p:nvPr/>
        </p:nvCxnSpPr>
        <p:spPr>
          <a:xfrm>
            <a:off x="899311" y="589915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3456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C559B7-9904-58B6-0147-D38663D47226}"/>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A1BB296F-078B-3164-7FF1-81B1EBF0FA85}"/>
              </a:ext>
            </a:extLst>
          </p:cNvPr>
          <p:cNvSpPr txBox="1"/>
          <p:nvPr/>
        </p:nvSpPr>
        <p:spPr>
          <a:xfrm>
            <a:off x="2880000" y="1800000"/>
            <a:ext cx="6125529" cy="2031325"/>
          </a:xfrm>
          <a:prstGeom prst="rect">
            <a:avLst/>
          </a:prstGeom>
          <a:noFill/>
        </p:spPr>
        <p:txBody>
          <a:bodyPr wrap="square" lIns="0" tIns="45720" rIns="91440" bIns="45720" rtlCol="0" anchor="t">
            <a:spAutoFit/>
          </a:bodyPr>
          <a:lstStyle/>
          <a:p>
            <a:pPr fontAlgn="base"/>
            <a:r>
              <a:rPr lang="en-AU" sz="1400" dirty="0">
                <a:latin typeface="+mj-lt"/>
              </a:rPr>
              <a:t>This Storybook is an output of the Network of Economic Statisticians’ Net Zero Sprint and has been included as a background document to the Network’s report to the United Nations Statistical Commission in 2026. The Storybook is provided as a starting point and we welcome feedback from groups focusing on environment and climate change measurement on how they could use this document as part of their ongoing work.</a:t>
            </a:r>
          </a:p>
          <a:p>
            <a:endParaRPr lang="en-AU" sz="1400" dirty="0">
              <a:latin typeface="+mj-lt"/>
            </a:endParaRPr>
          </a:p>
          <a:p>
            <a:endParaRPr lang="en-AU" sz="1400" dirty="0">
              <a:latin typeface="+mj-lt"/>
            </a:endParaRPr>
          </a:p>
          <a:p>
            <a:endParaRPr lang="en-AU" sz="1400" dirty="0">
              <a:latin typeface="+mj-lt"/>
            </a:endParaRPr>
          </a:p>
        </p:txBody>
      </p:sp>
      <p:sp>
        <p:nvSpPr>
          <p:cNvPr id="6" name="TextBox 5">
            <a:extLst>
              <a:ext uri="{FF2B5EF4-FFF2-40B4-BE49-F238E27FC236}">
                <a16:creationId xmlns:a16="http://schemas.microsoft.com/office/drawing/2014/main" id="{B374E1D6-59CA-2DBD-A686-0E080F4A4802}"/>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Future opportunities</a:t>
            </a:r>
            <a:endParaRPr lang="en-US" sz="2400" b="1" dirty="0">
              <a:latin typeface="+mj-lt"/>
            </a:endParaRPr>
          </a:p>
        </p:txBody>
      </p:sp>
      <p:grpSp>
        <p:nvGrpSpPr>
          <p:cNvPr id="4" name="Group 3">
            <a:extLst>
              <a:ext uri="{FF2B5EF4-FFF2-40B4-BE49-F238E27FC236}">
                <a16:creationId xmlns:a16="http://schemas.microsoft.com/office/drawing/2014/main" id="{E4B583DB-0C5C-740D-781B-3B7223ED8462}"/>
              </a:ext>
            </a:extLst>
          </p:cNvPr>
          <p:cNvGrpSpPr>
            <a:grpSpLocks noGrp="1" noUngrp="1" noRot="1" noMove="1" noResize="1"/>
          </p:cNvGrpSpPr>
          <p:nvPr/>
        </p:nvGrpSpPr>
        <p:grpSpPr>
          <a:xfrm>
            <a:off x="328009" y="398172"/>
            <a:ext cx="1801821" cy="1801820"/>
            <a:chOff x="477553" y="398172"/>
            <a:chExt cx="1801821" cy="1801820"/>
          </a:xfrm>
        </p:grpSpPr>
        <p:pic>
          <p:nvPicPr>
            <p:cNvPr id="8" name="Graphic 7">
              <a:extLst>
                <a:ext uri="{FF2B5EF4-FFF2-40B4-BE49-F238E27FC236}">
                  <a16:creationId xmlns:a16="http://schemas.microsoft.com/office/drawing/2014/main" id="{AC64957E-2A26-49A5-D064-34394D139E3E}"/>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9" name="TextBox 8">
              <a:extLst>
                <a:ext uri="{FF2B5EF4-FFF2-40B4-BE49-F238E27FC236}">
                  <a16:creationId xmlns:a16="http://schemas.microsoft.com/office/drawing/2014/main" id="{EE33E0B1-CAC0-71B1-2056-5D0E8C2FE5DF}"/>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7</a:t>
              </a:r>
              <a:endParaRPr lang="en-US" sz="2400" b="1" dirty="0">
                <a:latin typeface="+mj-lt"/>
              </a:endParaRPr>
            </a:p>
          </p:txBody>
        </p:sp>
      </p:grpSp>
      <p:sp>
        <p:nvSpPr>
          <p:cNvPr id="2" name="Slide Number Placeholder 1">
            <a:extLst>
              <a:ext uri="{FF2B5EF4-FFF2-40B4-BE49-F238E27FC236}">
                <a16:creationId xmlns:a16="http://schemas.microsoft.com/office/drawing/2014/main" id="{3D74F5FE-2AE6-0C71-99D4-26B644EA8E18}"/>
              </a:ext>
            </a:extLst>
          </p:cNvPr>
          <p:cNvSpPr>
            <a:spLocks noGrp="1"/>
          </p:cNvSpPr>
          <p:nvPr>
            <p:ph type="sldNum" sz="quarter" idx="12"/>
          </p:nvPr>
        </p:nvSpPr>
        <p:spPr/>
        <p:txBody>
          <a:bodyPr/>
          <a:lstStyle/>
          <a:p>
            <a:fld id="{EC9EE9FD-178F-43FD-BA99-B0AF5E5C5A5F}" type="slidenum">
              <a:rPr lang="en-AU" smtClean="0"/>
              <a:t>26</a:t>
            </a:fld>
            <a:endParaRPr lang="en-AU"/>
          </a:p>
        </p:txBody>
      </p:sp>
    </p:spTree>
    <p:extLst>
      <p:ext uri="{BB962C8B-B14F-4D97-AF65-F5344CB8AC3E}">
        <p14:creationId xmlns:p14="http://schemas.microsoft.com/office/powerpoint/2010/main" val="2810148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0E4FB-1258-AB66-7E25-AE9851D9463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6E5F340-8DD1-A1E6-5876-F955E75476A0}"/>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BE9CD1A6-FC1C-1A2A-06FD-AC1CDA7BC4E5}"/>
              </a:ext>
            </a:extLst>
          </p:cNvPr>
          <p:cNvSpPr txBox="1"/>
          <p:nvPr/>
        </p:nvSpPr>
        <p:spPr>
          <a:xfrm>
            <a:off x="3042542" y="2972956"/>
            <a:ext cx="6939658" cy="584775"/>
          </a:xfrm>
          <a:prstGeom prst="rect">
            <a:avLst/>
          </a:prstGeom>
          <a:noFill/>
          <a:ln w="12700">
            <a:noFill/>
          </a:ln>
        </p:spPr>
        <p:txBody>
          <a:bodyPr wrap="square" lIns="0" tIns="45720" rIns="91440" bIns="45720" rtlCol="0" anchor="t">
            <a:spAutoFit/>
          </a:bodyPr>
          <a:lstStyle/>
          <a:p>
            <a:pPr lvl="0">
              <a:defRPr/>
            </a:pPr>
            <a:r>
              <a:rPr lang="en-AU" sz="3200" b="1" dirty="0">
                <a:solidFill>
                  <a:srgbClr val="0B0C0C"/>
                </a:solidFill>
                <a:latin typeface="+mj-lt"/>
              </a:rPr>
              <a:t>Appendices</a:t>
            </a:r>
            <a:endParaRPr lang="en-US" sz="3200" b="1" dirty="0">
              <a:latin typeface="+mj-lt"/>
            </a:endParaRPr>
          </a:p>
        </p:txBody>
      </p:sp>
      <p:grpSp>
        <p:nvGrpSpPr>
          <p:cNvPr id="4" name="Group 3">
            <a:extLst>
              <a:ext uri="{FF2B5EF4-FFF2-40B4-BE49-F238E27FC236}">
                <a16:creationId xmlns:a16="http://schemas.microsoft.com/office/drawing/2014/main" id="{5FC08032-4F2B-4E76-C593-72ECF82877B2}"/>
              </a:ext>
            </a:extLst>
          </p:cNvPr>
          <p:cNvGrpSpPr>
            <a:grpSpLocks noGrp="1" noUngrp="1" noRot="1" noMove="1" noResize="1"/>
          </p:cNvGrpSpPr>
          <p:nvPr/>
        </p:nvGrpSpPr>
        <p:grpSpPr>
          <a:xfrm>
            <a:off x="328009" y="398172"/>
            <a:ext cx="1801821" cy="1801820"/>
            <a:chOff x="477553" y="398172"/>
            <a:chExt cx="1801821" cy="1801820"/>
          </a:xfrm>
        </p:grpSpPr>
        <p:pic>
          <p:nvPicPr>
            <p:cNvPr id="8" name="Graphic 7">
              <a:extLst>
                <a:ext uri="{FF2B5EF4-FFF2-40B4-BE49-F238E27FC236}">
                  <a16:creationId xmlns:a16="http://schemas.microsoft.com/office/drawing/2014/main" id="{4D56613D-9F21-4161-6A20-7BB52516999B}"/>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477553" y="398172"/>
              <a:ext cx="1801820" cy="1801820"/>
            </a:xfrm>
            <a:prstGeom prst="rect">
              <a:avLst/>
            </a:prstGeom>
          </p:spPr>
        </p:pic>
        <p:sp>
          <p:nvSpPr>
            <p:cNvPr id="9" name="TextBox 8">
              <a:extLst>
                <a:ext uri="{FF2B5EF4-FFF2-40B4-BE49-F238E27FC236}">
                  <a16:creationId xmlns:a16="http://schemas.microsoft.com/office/drawing/2014/main" id="{ED3500D5-EFD5-18F2-6C76-C0F3E4A76DA5}"/>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8</a:t>
              </a:r>
              <a:endParaRPr lang="en-US" sz="2400" b="1" dirty="0">
                <a:latin typeface="+mj-lt"/>
              </a:endParaRPr>
            </a:p>
          </p:txBody>
        </p:sp>
      </p:grpSp>
      <p:sp>
        <p:nvSpPr>
          <p:cNvPr id="2" name="Slide Number Placeholder 1">
            <a:extLst>
              <a:ext uri="{FF2B5EF4-FFF2-40B4-BE49-F238E27FC236}">
                <a16:creationId xmlns:a16="http://schemas.microsoft.com/office/drawing/2014/main" id="{D3510FFC-DF87-EF38-AF6A-74840730C3EA}"/>
              </a:ext>
            </a:extLst>
          </p:cNvPr>
          <p:cNvSpPr>
            <a:spLocks noGrp="1"/>
          </p:cNvSpPr>
          <p:nvPr>
            <p:ph type="sldNum" sz="quarter" idx="12"/>
          </p:nvPr>
        </p:nvSpPr>
        <p:spPr/>
        <p:txBody>
          <a:bodyPr/>
          <a:lstStyle/>
          <a:p>
            <a:fld id="{EC9EE9FD-178F-43FD-BA99-B0AF5E5C5A5F}" type="slidenum">
              <a:rPr lang="en-AU" smtClean="0"/>
              <a:t>27</a:t>
            </a:fld>
            <a:endParaRPr lang="en-AU"/>
          </a:p>
        </p:txBody>
      </p:sp>
    </p:spTree>
    <p:extLst>
      <p:ext uri="{BB962C8B-B14F-4D97-AF65-F5344CB8AC3E}">
        <p14:creationId xmlns:p14="http://schemas.microsoft.com/office/powerpoint/2010/main" val="996094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14ECD-F946-A9AC-4183-6FA1EE49B3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21BF0B7-A995-D783-1643-649F1D5C610F}"/>
              </a:ext>
            </a:extLst>
          </p:cNvPr>
          <p:cNvSpPr txBox="1"/>
          <p:nvPr/>
        </p:nvSpPr>
        <p:spPr>
          <a:xfrm>
            <a:off x="1440000" y="443105"/>
            <a:ext cx="9125323" cy="461665"/>
          </a:xfrm>
          <a:prstGeom prst="rect">
            <a:avLst/>
          </a:prstGeom>
          <a:noFill/>
          <a:ln w="12700">
            <a:noFill/>
          </a:ln>
        </p:spPr>
        <p:txBody>
          <a:bodyPr wrap="square" lIns="0" rtlCol="0">
            <a:spAutoFit/>
          </a:bodyPr>
          <a:lstStyle/>
          <a:p>
            <a:pPr lvl="0">
              <a:defRPr/>
            </a:pPr>
            <a:r>
              <a:rPr lang="en-AU" sz="2400" b="1" dirty="0">
                <a:latin typeface="+mj-lt"/>
              </a:rPr>
              <a:t>Appendix 1 – Global Set Indicators – Net zero drivers</a:t>
            </a:r>
          </a:p>
        </p:txBody>
      </p:sp>
      <p:graphicFrame>
        <p:nvGraphicFramePr>
          <p:cNvPr id="5" name="Table 4">
            <a:extLst>
              <a:ext uri="{FF2B5EF4-FFF2-40B4-BE49-F238E27FC236}">
                <a16:creationId xmlns:a16="http://schemas.microsoft.com/office/drawing/2014/main" id="{AF4A10DD-4981-CB7C-E78D-49398A0FC98F}"/>
              </a:ext>
            </a:extLst>
          </p:cNvPr>
          <p:cNvGraphicFramePr>
            <a:graphicFrameLocks noGrp="1"/>
          </p:cNvGraphicFramePr>
          <p:nvPr>
            <p:extLst>
              <p:ext uri="{D42A27DB-BD31-4B8C-83A1-F6EECF244321}">
                <p14:modId xmlns:p14="http://schemas.microsoft.com/office/powerpoint/2010/main" val="2444942443"/>
              </p:ext>
            </p:extLst>
          </p:nvPr>
        </p:nvGraphicFramePr>
        <p:xfrm>
          <a:off x="1440000" y="1028743"/>
          <a:ext cx="9577250" cy="5253284"/>
        </p:xfrm>
        <a:graphic>
          <a:graphicData uri="http://schemas.openxmlformats.org/drawingml/2006/table">
            <a:tbl>
              <a:tblPr firstRow="1" firstCol="1" bandRow="1">
                <a:tableStyleId>{5C22544A-7EE6-4342-B048-85BDC9FD1C3A}</a:tableStyleId>
              </a:tblPr>
              <a:tblGrid>
                <a:gridCol w="5765280">
                  <a:extLst>
                    <a:ext uri="{9D8B030D-6E8A-4147-A177-3AD203B41FA5}">
                      <a16:colId xmlns:a16="http://schemas.microsoft.com/office/drawing/2014/main" val="951188426"/>
                    </a:ext>
                  </a:extLst>
                </a:gridCol>
                <a:gridCol w="1810039">
                  <a:extLst>
                    <a:ext uri="{9D8B030D-6E8A-4147-A177-3AD203B41FA5}">
                      <a16:colId xmlns:a16="http://schemas.microsoft.com/office/drawing/2014/main" val="392273985"/>
                    </a:ext>
                  </a:extLst>
                </a:gridCol>
                <a:gridCol w="2001931">
                  <a:extLst>
                    <a:ext uri="{9D8B030D-6E8A-4147-A177-3AD203B41FA5}">
                      <a16:colId xmlns:a16="http://schemas.microsoft.com/office/drawing/2014/main" val="1854473247"/>
                    </a:ext>
                  </a:extLst>
                </a:gridCol>
              </a:tblGrid>
              <a:tr h="317147">
                <a:tc>
                  <a:txBody>
                    <a:bodyPr/>
                    <a:lstStyle/>
                    <a:p>
                      <a:pPr>
                        <a:lnSpc>
                          <a:spcPts val="1440"/>
                        </a:lnSpc>
                        <a:spcBef>
                          <a:spcPts val="600"/>
                        </a:spcBef>
                        <a:spcAft>
                          <a:spcPts val="600"/>
                        </a:spcAft>
                        <a:buNone/>
                      </a:pPr>
                      <a:endParaRPr lang="en-AU" sz="1200" kern="100" dirty="0">
                        <a:solidFill>
                          <a:schemeClr val="bg1"/>
                        </a:solidFill>
                        <a:effectLst/>
                        <a:latin typeface="+mj-lt"/>
                      </a:endParaRPr>
                    </a:p>
                  </a:txBody>
                  <a:tcPr marL="108000" marR="108000" marT="72000" marB="72000" anchor="ctr">
                    <a:solidFill>
                      <a:schemeClr val="tx2">
                        <a:lumMod val="50000"/>
                        <a:lumOff val="50000"/>
                      </a:schemeClr>
                    </a:solidFill>
                  </a:tcPr>
                </a:tc>
                <a:tc>
                  <a:txBody>
                    <a:bodyPr/>
                    <a:lstStyle/>
                    <a:p>
                      <a:pPr algn="ctr">
                        <a:lnSpc>
                          <a:spcPts val="1440"/>
                        </a:lnSpc>
                        <a:spcAft>
                          <a:spcPts val="600"/>
                        </a:spcAft>
                        <a:buNone/>
                      </a:pPr>
                      <a:r>
                        <a:rPr lang="en-AU" sz="1200" kern="100" dirty="0">
                          <a:effectLst/>
                          <a:latin typeface="+mj-lt"/>
                        </a:rPr>
                        <a:t>Area</a:t>
                      </a:r>
                      <a:endParaRPr lang="en-AU" sz="1200" kern="100" dirty="0">
                        <a:effectLst/>
                        <a:latin typeface="+mj-lt"/>
                        <a:ea typeface="Aptos" panose="020B0004020202020204" pitchFamily="34" charset="0"/>
                        <a:cs typeface="Times New Roman" panose="02020603050405020304" pitchFamily="18" charset="0"/>
                      </a:endParaRPr>
                    </a:p>
                  </a:txBody>
                  <a:tcPr marL="108000" marR="108000" marT="72000" marB="72000" anchor="ctr">
                    <a:solidFill>
                      <a:schemeClr val="tx2">
                        <a:lumMod val="50000"/>
                        <a:lumOff val="50000"/>
                      </a:schemeClr>
                    </a:solidFill>
                  </a:tcPr>
                </a:tc>
                <a:tc>
                  <a:txBody>
                    <a:bodyPr/>
                    <a:lstStyle/>
                    <a:p>
                      <a:pPr algn="ctr">
                        <a:lnSpc>
                          <a:spcPts val="1440"/>
                        </a:lnSpc>
                        <a:spcAft>
                          <a:spcPts val="600"/>
                        </a:spcAft>
                        <a:buNone/>
                      </a:pPr>
                      <a:r>
                        <a:rPr lang="en-AU" sz="1200" kern="100" dirty="0">
                          <a:effectLst/>
                          <a:latin typeface="+mj-lt"/>
                        </a:rPr>
                        <a:t>Methods Frameworks</a:t>
                      </a:r>
                      <a:endParaRPr lang="en-AU" sz="1200" kern="100" dirty="0">
                        <a:effectLst/>
                        <a:latin typeface="+mj-lt"/>
                        <a:ea typeface="Aptos" panose="020B0004020202020204" pitchFamily="34" charset="0"/>
                        <a:cs typeface="Times New Roman" panose="02020603050405020304" pitchFamily="18" charset="0"/>
                      </a:endParaRPr>
                    </a:p>
                  </a:txBody>
                  <a:tcPr marL="108000" marR="108000" marT="72000" marB="72000" anchor="ctr">
                    <a:solidFill>
                      <a:schemeClr val="tx2">
                        <a:lumMod val="50000"/>
                        <a:lumOff val="50000"/>
                      </a:schemeClr>
                    </a:solidFill>
                  </a:tcPr>
                </a:tc>
                <a:extLst>
                  <a:ext uri="{0D108BD9-81ED-4DB2-BD59-A6C34878D82A}">
                    <a16:rowId xmlns:a16="http://schemas.microsoft.com/office/drawing/2014/main" val="3577660895"/>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Total greenhouse gas emissions per year</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effectLst/>
                          <a:latin typeface="+mj-lt"/>
                        </a:rPr>
                        <a:t>Drivers, indictor 1</a:t>
                      </a:r>
                      <a:endParaRPr lang="en-AU" sz="1100" kern="100" dirty="0">
                        <a:effectLst/>
                        <a:latin typeface="+mj-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IPCC; SDG</a:t>
                      </a:r>
                    </a:p>
                  </a:txBody>
                  <a:tcPr marL="44496" marR="44496" marT="36000" marB="36000" anchor="ctr"/>
                </a:tc>
                <a:extLst>
                  <a:ext uri="{0D108BD9-81ED-4DB2-BD59-A6C34878D82A}">
                    <a16:rowId xmlns:a16="http://schemas.microsoft.com/office/drawing/2014/main" val="1991197860"/>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Total emissions of indirect greenhouse gases</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2</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IPCC; FDES</a:t>
                      </a:r>
                    </a:p>
                  </a:txBody>
                  <a:tcPr marL="44496" marR="44496" marT="36000" marB="36000" anchor="ctr"/>
                </a:tc>
                <a:extLst>
                  <a:ext uri="{0D108BD9-81ED-4DB2-BD59-A6C34878D82A}">
                    <a16:rowId xmlns:a16="http://schemas.microsoft.com/office/drawing/2014/main" val="2044849938"/>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Greenhouse gas emissions from land use, land use change and forestry</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3</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IPCC; FDES</a:t>
                      </a:r>
                    </a:p>
                  </a:txBody>
                  <a:tcPr marL="44496" marR="44496" marT="36000" marB="36000" anchor="ctr"/>
                </a:tc>
                <a:extLst>
                  <a:ext uri="{0D108BD9-81ED-4DB2-BD59-A6C34878D82A}">
                    <a16:rowId xmlns:a16="http://schemas.microsoft.com/office/drawing/2014/main" val="2353660800"/>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Total greenhouse gas emissions from the national economy</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4</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SEEA-CF</a:t>
                      </a:r>
                    </a:p>
                  </a:txBody>
                  <a:tcPr marL="44496" marR="44496" marT="36000" marB="36000" anchor="ctr"/>
                </a:tc>
                <a:extLst>
                  <a:ext uri="{0D108BD9-81ED-4DB2-BD59-A6C34878D82A}">
                    <a16:rowId xmlns:a16="http://schemas.microsoft.com/office/drawing/2014/main" val="1449435674"/>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Greenhouse gas emissions per capita</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5</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IPCC; FDES</a:t>
                      </a:r>
                    </a:p>
                  </a:txBody>
                  <a:tcPr marL="44496" marR="44496" marT="36000" marB="36000" anchor="ctr"/>
                </a:tc>
                <a:extLst>
                  <a:ext uri="{0D108BD9-81ED-4DB2-BD59-A6C34878D82A}">
                    <a16:rowId xmlns:a16="http://schemas.microsoft.com/office/drawing/2014/main" val="3720462921"/>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Greenhouse gas emissions in gross fixed capital formation of direct investment</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6</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SEEA-CF</a:t>
                      </a:r>
                    </a:p>
                  </a:txBody>
                  <a:tcPr marL="44496" marR="44496" marT="36000" marB="36000" anchor="ctr"/>
                </a:tc>
                <a:extLst>
                  <a:ext uri="{0D108BD9-81ED-4DB2-BD59-A6C34878D82A}">
                    <a16:rowId xmlns:a16="http://schemas.microsoft.com/office/drawing/2014/main" val="4169575283"/>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Greenhouse gas emissions in value added of foreign controlled multinational enterprises</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7</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SEEA-CF</a:t>
                      </a:r>
                    </a:p>
                  </a:txBody>
                  <a:tcPr marL="44496" marR="44496" marT="36000" marB="36000" anchor="ctr"/>
                </a:tc>
                <a:extLst>
                  <a:ext uri="{0D108BD9-81ED-4DB2-BD59-A6C34878D82A}">
                    <a16:rowId xmlns:a16="http://schemas.microsoft.com/office/drawing/2014/main" val="289257049"/>
                  </a:ext>
                </a:extLst>
              </a:tr>
              <a:tr h="251570">
                <a:tc>
                  <a:txBody>
                    <a:bodyPr/>
                    <a:lstStyle/>
                    <a:p>
                      <a:pPr marL="108000" algn="l" defTabSz="914400" rtl="0" eaLnBrk="1" latinLnBrk="0" hangingPunct="1">
                        <a:lnSpc>
                          <a:spcPct val="115000"/>
                        </a:lnSpc>
                        <a:spcAft>
                          <a:spcPts val="800"/>
                        </a:spcAft>
                        <a:buNone/>
                      </a:pPr>
                      <a:r>
                        <a:rPr lang="en-AU" sz="1100" b="1" kern="100" dirty="0">
                          <a:solidFill>
                            <a:schemeClr val="tx1"/>
                          </a:solidFill>
                          <a:effectLst/>
                          <a:latin typeface="+mj-lt"/>
                        </a:rPr>
                        <a:t>Carbon footprint</a:t>
                      </a:r>
                      <a:endParaRPr lang="en-AU" sz="1100" b="1"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8</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rPr>
                        <a:t>SEEA-CF</a:t>
                      </a:r>
                    </a:p>
                  </a:txBody>
                  <a:tcPr marL="44496" marR="44496" marT="36000" marB="36000" anchor="ctr"/>
                </a:tc>
                <a:extLst>
                  <a:ext uri="{0D108BD9-81ED-4DB2-BD59-A6C34878D82A}">
                    <a16:rowId xmlns:a16="http://schemas.microsoft.com/office/drawing/2014/main" val="1932119364"/>
                  </a:ext>
                </a:extLst>
              </a:tr>
              <a:tr h="251570">
                <a:tc>
                  <a:txBody>
                    <a:bodyPr/>
                    <a:lstStyle/>
                    <a:p>
                      <a:pPr marL="108000">
                        <a:lnSpc>
                          <a:spcPct val="115000"/>
                        </a:lnSpc>
                        <a:spcAft>
                          <a:spcPts val="800"/>
                        </a:spcAft>
                        <a:buNone/>
                      </a:pPr>
                      <a:r>
                        <a:rPr lang="en-AU" sz="1100" kern="100" dirty="0">
                          <a:solidFill>
                            <a:schemeClr val="tx1"/>
                          </a:solidFill>
                          <a:effectLst/>
                          <a:latin typeface="+mj-lt"/>
                        </a:rPr>
                        <a:t>Total primary energy production from fossil fuels</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10</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IRES</a:t>
                      </a:r>
                    </a:p>
                  </a:txBody>
                  <a:tcPr marL="44496" marR="44496" marT="36000" marB="36000" anchor="ctr"/>
                </a:tc>
                <a:extLst>
                  <a:ext uri="{0D108BD9-81ED-4DB2-BD59-A6C34878D82A}">
                    <a16:rowId xmlns:a16="http://schemas.microsoft.com/office/drawing/2014/main" val="3028609795"/>
                  </a:ext>
                </a:extLst>
              </a:tr>
              <a:tr h="251570">
                <a:tc>
                  <a:txBody>
                    <a:bodyPr/>
                    <a:lstStyle/>
                    <a:p>
                      <a:pPr marL="108000">
                        <a:lnSpc>
                          <a:spcPct val="115000"/>
                        </a:lnSpc>
                        <a:spcAft>
                          <a:spcPts val="800"/>
                        </a:spcAft>
                        <a:buNone/>
                      </a:pPr>
                      <a:r>
                        <a:rPr lang="en-AU" sz="1100" kern="100" dirty="0">
                          <a:solidFill>
                            <a:schemeClr val="tx1"/>
                          </a:solidFill>
                          <a:effectLst/>
                          <a:latin typeface="+mj-lt"/>
                        </a:rPr>
                        <a:t>Total energy supply from fossil fuels</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11</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IRES</a:t>
                      </a:r>
                    </a:p>
                  </a:txBody>
                  <a:tcPr marL="44496" marR="44496" marT="36000" marB="36000" anchor="ctr"/>
                </a:tc>
                <a:extLst>
                  <a:ext uri="{0D108BD9-81ED-4DB2-BD59-A6C34878D82A}">
                    <a16:rowId xmlns:a16="http://schemas.microsoft.com/office/drawing/2014/main" val="3461573382"/>
                  </a:ext>
                </a:extLst>
              </a:tr>
              <a:tr h="251570">
                <a:tc>
                  <a:txBody>
                    <a:bodyPr/>
                    <a:lstStyle/>
                    <a:p>
                      <a:pPr marL="108000">
                        <a:lnSpc>
                          <a:spcPct val="115000"/>
                        </a:lnSpc>
                        <a:spcAft>
                          <a:spcPts val="800"/>
                        </a:spcAft>
                        <a:buNone/>
                      </a:pPr>
                      <a:r>
                        <a:rPr lang="en-AU" sz="1100" kern="100" dirty="0">
                          <a:solidFill>
                            <a:schemeClr val="tx1"/>
                          </a:solidFill>
                          <a:effectLst/>
                          <a:latin typeface="+mj-lt"/>
                        </a:rPr>
                        <a:t>Share of fossil fuel in total energy supply</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12</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UN-ECE</a:t>
                      </a:r>
                    </a:p>
                  </a:txBody>
                  <a:tcPr marL="44496" marR="44496" marT="36000" marB="36000" anchor="ctr"/>
                </a:tc>
                <a:extLst>
                  <a:ext uri="{0D108BD9-81ED-4DB2-BD59-A6C34878D82A}">
                    <a16:rowId xmlns:a16="http://schemas.microsoft.com/office/drawing/2014/main" val="4064027662"/>
                  </a:ext>
                </a:extLst>
              </a:tr>
              <a:tr h="251570">
                <a:tc>
                  <a:txBody>
                    <a:bodyPr/>
                    <a:lstStyle/>
                    <a:p>
                      <a:pPr marL="108000">
                        <a:lnSpc>
                          <a:spcPct val="115000"/>
                        </a:lnSpc>
                        <a:spcAft>
                          <a:spcPts val="800"/>
                        </a:spcAft>
                        <a:buNone/>
                      </a:pPr>
                      <a:r>
                        <a:rPr lang="en-AU" sz="1100" kern="100" dirty="0">
                          <a:solidFill>
                            <a:schemeClr val="tx1"/>
                          </a:solidFill>
                          <a:effectLst/>
                          <a:latin typeface="+mj-lt"/>
                        </a:rPr>
                        <a:t>Final energy consumption per capita</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13</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IRES; UN-ECE</a:t>
                      </a:r>
                    </a:p>
                  </a:txBody>
                  <a:tcPr marL="44496" marR="44496" marT="36000" marB="36000" anchor="ctr"/>
                </a:tc>
                <a:extLst>
                  <a:ext uri="{0D108BD9-81ED-4DB2-BD59-A6C34878D82A}">
                    <a16:rowId xmlns:a16="http://schemas.microsoft.com/office/drawing/2014/main" val="632184840"/>
                  </a:ext>
                </a:extLst>
              </a:tr>
              <a:tr h="251570">
                <a:tc>
                  <a:txBody>
                    <a:bodyPr/>
                    <a:lstStyle/>
                    <a:p>
                      <a:pPr marL="108000">
                        <a:lnSpc>
                          <a:spcPct val="115000"/>
                        </a:lnSpc>
                        <a:spcAft>
                          <a:spcPts val="800"/>
                        </a:spcAft>
                        <a:buNone/>
                      </a:pPr>
                      <a:r>
                        <a:rPr lang="en-AU" sz="1100" kern="100" dirty="0">
                          <a:solidFill>
                            <a:schemeClr val="tx1"/>
                          </a:solidFill>
                          <a:effectLst/>
                          <a:latin typeface="+mj-lt"/>
                        </a:rPr>
                        <a:t>Energy intensity measured in terms of primary energy and gross domestic product</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14</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SDG</a:t>
                      </a:r>
                    </a:p>
                  </a:txBody>
                  <a:tcPr marL="44496" marR="44496" marT="36000" marB="36000" anchor="ctr"/>
                </a:tc>
                <a:extLst>
                  <a:ext uri="{0D108BD9-81ED-4DB2-BD59-A6C34878D82A}">
                    <a16:rowId xmlns:a16="http://schemas.microsoft.com/office/drawing/2014/main" val="2163232055"/>
                  </a:ext>
                </a:extLst>
              </a:tr>
              <a:tr h="251570">
                <a:tc>
                  <a:txBody>
                    <a:bodyPr/>
                    <a:lstStyle/>
                    <a:p>
                      <a:pPr marL="108000">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Fossil fuel dependency</a:t>
                      </a: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15</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IRES</a:t>
                      </a:r>
                    </a:p>
                  </a:txBody>
                  <a:tcPr marL="44496" marR="44496" marT="36000" marB="36000" anchor="ctr"/>
                </a:tc>
                <a:extLst>
                  <a:ext uri="{0D108BD9-81ED-4DB2-BD59-A6C34878D82A}">
                    <a16:rowId xmlns:a16="http://schemas.microsoft.com/office/drawing/2014/main" val="1344859141"/>
                  </a:ext>
                </a:extLst>
              </a:tr>
              <a:tr h="441568">
                <a:tc>
                  <a:txBody>
                    <a:bodyPr/>
                    <a:lstStyle/>
                    <a:p>
                      <a:pPr marL="108000">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Amount of fossil-fuel subsidies (production and consumption) per unit</a:t>
                      </a:r>
                      <a:br>
                        <a:rPr lang="en-AU" sz="1100" kern="100" dirty="0">
                          <a:solidFill>
                            <a:schemeClr val="tx1"/>
                          </a:solidFill>
                          <a:effectLst/>
                          <a:latin typeface="+mj-lt"/>
                          <a:ea typeface="Aptos" panose="020B0004020202020204" pitchFamily="34" charset="0"/>
                          <a:cs typeface="Times New Roman" panose="02020603050405020304" pitchFamily="18" charset="0"/>
                        </a:rPr>
                      </a:br>
                      <a:r>
                        <a:rPr lang="en-AU" sz="1100" kern="100" dirty="0">
                          <a:solidFill>
                            <a:schemeClr val="tx1"/>
                          </a:solidFill>
                          <a:effectLst/>
                          <a:latin typeface="+mj-lt"/>
                          <a:ea typeface="Aptos" panose="020B0004020202020204" pitchFamily="34" charset="0"/>
                          <a:cs typeface="Times New Roman" panose="02020603050405020304" pitchFamily="18" charset="0"/>
                        </a:rPr>
                        <a:t>of gross domestic product</a:t>
                      </a:r>
                    </a:p>
                  </a:txBody>
                  <a:tcPr marL="0" marR="44496"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16</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SDG; UN-ECE</a:t>
                      </a:r>
                    </a:p>
                  </a:txBody>
                  <a:tcPr marL="44496" marR="44496" marT="36000" marB="36000" anchor="ctr"/>
                </a:tc>
                <a:extLst>
                  <a:ext uri="{0D108BD9-81ED-4DB2-BD59-A6C34878D82A}">
                    <a16:rowId xmlns:a16="http://schemas.microsoft.com/office/drawing/2014/main" val="757984596"/>
                  </a:ext>
                </a:extLst>
              </a:tr>
              <a:tr h="251570">
                <a:tc>
                  <a:txBody>
                    <a:bodyPr/>
                    <a:lstStyle/>
                    <a:p>
                      <a:pPr marL="108000">
                        <a:lnSpc>
                          <a:spcPct val="115000"/>
                        </a:lnSpc>
                        <a:spcAft>
                          <a:spcPts val="800"/>
                        </a:spcAft>
                        <a:buNone/>
                      </a:pPr>
                      <a:r>
                        <a:rPr lang="en-AU" sz="1100" kern="0" dirty="0">
                          <a:solidFill>
                            <a:schemeClr val="tx1"/>
                          </a:solidFill>
                          <a:effectLst/>
                          <a:latin typeface="+mj-lt"/>
                        </a:rPr>
                        <a:t>Intensity of use of forest resources</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26193"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21</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FDES</a:t>
                      </a:r>
                    </a:p>
                  </a:txBody>
                  <a:tcPr marL="44496" marR="44496" marT="36000" marB="36000" anchor="ctr"/>
                </a:tc>
                <a:extLst>
                  <a:ext uri="{0D108BD9-81ED-4DB2-BD59-A6C34878D82A}">
                    <a16:rowId xmlns:a16="http://schemas.microsoft.com/office/drawing/2014/main" val="2227938793"/>
                  </a:ext>
                </a:extLst>
              </a:tr>
              <a:tr h="251570">
                <a:tc>
                  <a:txBody>
                    <a:bodyPr/>
                    <a:lstStyle/>
                    <a:p>
                      <a:pPr marL="108000">
                        <a:lnSpc>
                          <a:spcPct val="115000"/>
                        </a:lnSpc>
                        <a:spcAft>
                          <a:spcPts val="800"/>
                        </a:spcAft>
                        <a:buNone/>
                      </a:pPr>
                      <a:r>
                        <a:rPr lang="en-AU" sz="1100" kern="0" dirty="0">
                          <a:solidFill>
                            <a:schemeClr val="tx1"/>
                          </a:solidFill>
                          <a:effectLst/>
                          <a:latin typeface="+mj-lt"/>
                        </a:rPr>
                        <a:t>Deforested area as a proportion of total forest area</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0" marR="26193" marT="36000" marB="36000" anchor="ctr">
                    <a:solidFill>
                      <a:schemeClr val="tx2">
                        <a:lumMod val="50000"/>
                        <a:lumOff val="50000"/>
                        <a:alpha val="30000"/>
                      </a:schemeClr>
                    </a:solidFill>
                  </a:tcPr>
                </a:tc>
                <a:tc>
                  <a:txBody>
                    <a:bodyPr/>
                    <a:lstStyle/>
                    <a:p>
                      <a:pPr algn="ctr">
                        <a:lnSpc>
                          <a:spcPct val="100000"/>
                        </a:lnSpc>
                        <a:spcAft>
                          <a:spcPts val="800"/>
                        </a:spcAft>
                        <a:buNone/>
                      </a:pPr>
                      <a:r>
                        <a:rPr lang="en-AU" sz="1100" kern="100" dirty="0">
                          <a:solidFill>
                            <a:schemeClr val="dk1"/>
                          </a:solidFill>
                          <a:effectLst/>
                          <a:latin typeface="+mn-lt"/>
                          <a:ea typeface="+mn-ea"/>
                          <a:cs typeface="+mn-cs"/>
                        </a:rPr>
                        <a:t>Drivers, indictor 22</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44496" marR="44496"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FDES</a:t>
                      </a:r>
                    </a:p>
                  </a:txBody>
                  <a:tcPr marL="44496" marR="44496" marT="36000" marB="36000" anchor="ctr"/>
                </a:tc>
                <a:extLst>
                  <a:ext uri="{0D108BD9-81ED-4DB2-BD59-A6C34878D82A}">
                    <a16:rowId xmlns:a16="http://schemas.microsoft.com/office/drawing/2014/main" val="4203991258"/>
                  </a:ext>
                </a:extLst>
              </a:tr>
              <a:tr h="393488">
                <a:tc>
                  <a:txBody>
                    <a:bodyPr/>
                    <a:lstStyle/>
                    <a:p>
                      <a:pPr marL="36000" algn="l">
                        <a:lnSpc>
                          <a:spcPct val="100000"/>
                        </a:lnSpc>
                        <a:spcBef>
                          <a:spcPts val="0"/>
                        </a:spcBef>
                        <a:spcAft>
                          <a:spcPts val="0"/>
                        </a:spcAft>
                        <a:buNone/>
                      </a:pPr>
                      <a:r>
                        <a:rPr lang="en-AU" sz="1100" kern="100" dirty="0">
                          <a:solidFill>
                            <a:schemeClr val="tx1"/>
                          </a:solidFill>
                          <a:effectLst/>
                          <a:latin typeface="+mj-lt"/>
                          <a:ea typeface="Aptos" panose="020B0004020202020204" pitchFamily="34" charset="0"/>
                          <a:cs typeface="Times New Roman"/>
                        </a:rPr>
                        <a:t> Number of live animals in livestock</a:t>
                      </a:r>
                    </a:p>
                  </a:txBody>
                  <a:tcPr marL="44496" marR="44496" marT="108000" marB="108000" anchor="ctr">
                    <a:solidFill>
                      <a:schemeClr val="tx2">
                        <a:lumMod val="50000"/>
                        <a:lumOff val="50000"/>
                        <a:alpha val="30000"/>
                      </a:schemeClr>
                    </a:solidFill>
                  </a:tcPr>
                </a:tc>
                <a:tc>
                  <a:txBody>
                    <a:bodyPr/>
                    <a:lstStyle/>
                    <a:p>
                      <a:pPr algn="ctr">
                        <a:lnSpc>
                          <a:spcPct val="115000"/>
                        </a:lnSpc>
                        <a:spcAft>
                          <a:spcPts val="0"/>
                        </a:spcAft>
                        <a:buNone/>
                      </a:pPr>
                      <a:r>
                        <a:rPr lang="en-AU" sz="1100" kern="100" dirty="0">
                          <a:effectLst/>
                          <a:latin typeface="+mj-lt"/>
                          <a:ea typeface="Aptos" panose="020B0004020202020204" pitchFamily="34" charset="0"/>
                          <a:cs typeface="Times New Roman"/>
                        </a:rPr>
                        <a:t>Drivers, indicator 24</a:t>
                      </a:r>
                    </a:p>
                  </a:txBody>
                  <a:tcPr marL="44496" marR="44496" marT="108000" marB="108000" anchor="ctr"/>
                </a:tc>
                <a:tc>
                  <a:txBody>
                    <a:bodyPr/>
                    <a:lstStyle/>
                    <a:p>
                      <a:pPr algn="ctr">
                        <a:lnSpc>
                          <a:spcPct val="115000"/>
                        </a:lnSpc>
                        <a:spcAft>
                          <a:spcPts val="0"/>
                        </a:spcAft>
                        <a:buNone/>
                      </a:pPr>
                      <a:r>
                        <a:rPr lang="en-AU" sz="1100" kern="100" dirty="0">
                          <a:effectLst/>
                          <a:latin typeface="+mj-lt"/>
                          <a:ea typeface="Aptos" panose="020B0004020202020204" pitchFamily="34" charset="0"/>
                          <a:cs typeface="Times New Roman"/>
                        </a:rPr>
                        <a:t>FDES</a:t>
                      </a:r>
                    </a:p>
                  </a:txBody>
                  <a:tcPr marL="44496" marR="44496" marT="108000" marB="108000" anchor="ctr"/>
                </a:tc>
                <a:extLst>
                  <a:ext uri="{0D108BD9-81ED-4DB2-BD59-A6C34878D82A}">
                    <a16:rowId xmlns:a16="http://schemas.microsoft.com/office/drawing/2014/main" val="2006114240"/>
                  </a:ext>
                </a:extLst>
              </a:tr>
            </a:tbl>
          </a:graphicData>
        </a:graphic>
      </p:graphicFrame>
      <p:sp>
        <p:nvSpPr>
          <p:cNvPr id="3" name="Slide Number Placeholder 2">
            <a:extLst>
              <a:ext uri="{FF2B5EF4-FFF2-40B4-BE49-F238E27FC236}">
                <a16:creationId xmlns:a16="http://schemas.microsoft.com/office/drawing/2014/main" id="{5AF3A917-307B-1BD7-52F5-866FB6C28703}"/>
              </a:ext>
            </a:extLst>
          </p:cNvPr>
          <p:cNvSpPr>
            <a:spLocks noGrp="1"/>
          </p:cNvSpPr>
          <p:nvPr>
            <p:ph type="sldNum" sz="quarter" idx="12"/>
          </p:nvPr>
        </p:nvSpPr>
        <p:spPr/>
        <p:txBody>
          <a:bodyPr/>
          <a:lstStyle/>
          <a:p>
            <a:r>
              <a:rPr lang="en-AU" dirty="0" err="1"/>
              <a:t>i</a:t>
            </a:r>
            <a:endParaRPr lang="en-AU" dirty="0"/>
          </a:p>
        </p:txBody>
      </p:sp>
      <p:sp>
        <p:nvSpPr>
          <p:cNvPr id="4" name="Rectangle 3">
            <a:extLst>
              <a:ext uri="{FF2B5EF4-FFF2-40B4-BE49-F238E27FC236}">
                <a16:creationId xmlns:a16="http://schemas.microsoft.com/office/drawing/2014/main" id="{A7B2845B-C840-F32D-E31C-C5E4AEA0AB5E}"/>
              </a:ext>
            </a:extLst>
          </p:cNvPr>
          <p:cNvSpPr/>
          <p:nvPr/>
        </p:nvSpPr>
        <p:spPr>
          <a:xfrm>
            <a:off x="0" y="0"/>
            <a:ext cx="83820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30759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CC363-C180-415A-6844-CBE4BF7804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B2AA935-1444-8C26-1492-F05678725749}"/>
              </a:ext>
            </a:extLst>
          </p:cNvPr>
          <p:cNvSpPr txBox="1"/>
          <p:nvPr/>
        </p:nvSpPr>
        <p:spPr>
          <a:xfrm>
            <a:off x="1440000" y="464560"/>
            <a:ext cx="9344266" cy="830997"/>
          </a:xfrm>
          <a:prstGeom prst="rect">
            <a:avLst/>
          </a:prstGeom>
          <a:noFill/>
          <a:ln w="12700">
            <a:noFill/>
          </a:ln>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effectLst/>
                <a:uLnTx/>
                <a:uFillTx/>
                <a:latin typeface="+mj-lt"/>
                <a:ea typeface="+mn-ea"/>
                <a:cs typeface="+mn-cs"/>
              </a:rPr>
              <a:t>Appendix 2 – Global Set Indicators – Net zero </a:t>
            </a:r>
            <a:r>
              <a:rPr lang="en-AU" sz="2400" b="1" dirty="0">
                <a:latin typeface="+mj-lt"/>
              </a:rPr>
              <a:t>m</a:t>
            </a:r>
            <a:r>
              <a:rPr kumimoji="0" lang="en-AU" sz="2400" b="1" i="0" u="none" strike="noStrike" kern="1200" cap="none" spc="0" normalizeH="0" baseline="0" noProof="0" dirty="0" err="1">
                <a:ln>
                  <a:noFill/>
                </a:ln>
                <a:effectLst/>
                <a:uLnTx/>
                <a:uFillTx/>
                <a:latin typeface="+mj-lt"/>
                <a:ea typeface="+mn-ea"/>
                <a:cs typeface="+mn-cs"/>
              </a:rPr>
              <a:t>itigation</a:t>
            </a:r>
            <a:r>
              <a:rPr kumimoji="0" lang="en-AU" sz="2400" b="1" i="0" u="none" strike="noStrike" kern="1200" cap="none" spc="0" normalizeH="0" baseline="0" noProof="0" dirty="0">
                <a:ln>
                  <a:noFill/>
                </a:ln>
                <a:effectLst/>
                <a:uLnTx/>
                <a:uFillTx/>
                <a:latin typeface="+mj-lt"/>
                <a:ea typeface="+mn-ea"/>
                <a:cs typeface="+mn-cs"/>
              </a:rPr>
              <a:t> and adaptation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1" i="0" u="none" strike="noStrike" kern="1200" cap="none" spc="0" normalizeH="0" baseline="0" noProof="0" dirty="0">
              <a:ln>
                <a:noFill/>
              </a:ln>
              <a:effectLst/>
              <a:uLnTx/>
              <a:uFillTx/>
              <a:latin typeface="+mj-lt"/>
              <a:ea typeface="+mn-ea"/>
              <a:cs typeface="+mn-cs"/>
            </a:endParaRPr>
          </a:p>
        </p:txBody>
      </p:sp>
      <p:graphicFrame>
        <p:nvGraphicFramePr>
          <p:cNvPr id="5" name="Table 4">
            <a:extLst>
              <a:ext uri="{FF2B5EF4-FFF2-40B4-BE49-F238E27FC236}">
                <a16:creationId xmlns:a16="http://schemas.microsoft.com/office/drawing/2014/main" id="{1900CDBB-5BBE-8705-3CA0-7321332869F0}"/>
              </a:ext>
            </a:extLst>
          </p:cNvPr>
          <p:cNvGraphicFramePr>
            <a:graphicFrameLocks noGrp="1"/>
          </p:cNvGraphicFramePr>
          <p:nvPr>
            <p:extLst>
              <p:ext uri="{D42A27DB-BD31-4B8C-83A1-F6EECF244321}">
                <p14:modId xmlns:p14="http://schemas.microsoft.com/office/powerpoint/2010/main" val="1588780801"/>
              </p:ext>
            </p:extLst>
          </p:nvPr>
        </p:nvGraphicFramePr>
        <p:xfrm>
          <a:off x="1440000" y="1080000"/>
          <a:ext cx="9344266" cy="5004705"/>
        </p:xfrm>
        <a:graphic>
          <a:graphicData uri="http://schemas.openxmlformats.org/drawingml/2006/table">
            <a:tbl>
              <a:tblPr firstRow="1" firstCol="1" bandRow="1">
                <a:tableStyleId>{5C22544A-7EE6-4342-B048-85BDC9FD1C3A}</a:tableStyleId>
              </a:tblPr>
              <a:tblGrid>
                <a:gridCol w="4881227">
                  <a:extLst>
                    <a:ext uri="{9D8B030D-6E8A-4147-A177-3AD203B41FA5}">
                      <a16:colId xmlns:a16="http://schemas.microsoft.com/office/drawing/2014/main" val="951188426"/>
                    </a:ext>
                  </a:extLst>
                </a:gridCol>
                <a:gridCol w="2171844">
                  <a:extLst>
                    <a:ext uri="{9D8B030D-6E8A-4147-A177-3AD203B41FA5}">
                      <a16:colId xmlns:a16="http://schemas.microsoft.com/office/drawing/2014/main" val="392273985"/>
                    </a:ext>
                  </a:extLst>
                </a:gridCol>
                <a:gridCol w="2291195">
                  <a:extLst>
                    <a:ext uri="{9D8B030D-6E8A-4147-A177-3AD203B41FA5}">
                      <a16:colId xmlns:a16="http://schemas.microsoft.com/office/drawing/2014/main" val="1854473247"/>
                    </a:ext>
                  </a:extLst>
                </a:gridCol>
              </a:tblGrid>
              <a:tr h="0">
                <a:tc>
                  <a:txBody>
                    <a:bodyPr/>
                    <a:lstStyle/>
                    <a:p>
                      <a:pPr>
                        <a:lnSpc>
                          <a:spcPct val="115000"/>
                        </a:lnSpc>
                        <a:spcBef>
                          <a:spcPts val="600"/>
                        </a:spcBef>
                        <a:spcAft>
                          <a:spcPts val="600"/>
                        </a:spcAft>
                        <a:buNone/>
                      </a:pPr>
                      <a:r>
                        <a:rPr lang="en-AU" sz="1200" u="sng" kern="100" dirty="0">
                          <a:solidFill>
                            <a:schemeClr val="bg1"/>
                          </a:solidFill>
                          <a:effectLst/>
                          <a:latin typeface="+mj-lt"/>
                        </a:rPr>
                        <a:t>Net Zero</a:t>
                      </a:r>
                      <a:br>
                        <a:rPr lang="en-AU" sz="1200" u="sng" kern="100" dirty="0">
                          <a:solidFill>
                            <a:schemeClr val="bg1"/>
                          </a:solidFill>
                          <a:effectLst/>
                          <a:latin typeface="+mj-lt"/>
                        </a:rPr>
                      </a:br>
                      <a:r>
                        <a:rPr lang="en-AU" sz="1200" kern="100" dirty="0">
                          <a:solidFill>
                            <a:schemeClr val="bg1"/>
                          </a:solidFill>
                          <a:effectLst/>
                          <a:latin typeface="+mj-lt"/>
                        </a:rPr>
                        <a:t>Global Set Indicators</a:t>
                      </a:r>
                    </a:p>
                  </a:txBody>
                  <a:tcPr marL="72000" marR="44496" marT="36000" marB="72000" anchor="ctr">
                    <a:solidFill>
                      <a:schemeClr val="tx2">
                        <a:lumMod val="50000"/>
                        <a:lumOff val="50000"/>
                      </a:schemeClr>
                    </a:solidFill>
                  </a:tcPr>
                </a:tc>
                <a:tc>
                  <a:txBody>
                    <a:bodyPr/>
                    <a:lstStyle/>
                    <a:p>
                      <a:pPr algn="ctr">
                        <a:lnSpc>
                          <a:spcPct val="115000"/>
                        </a:lnSpc>
                        <a:spcAft>
                          <a:spcPts val="800"/>
                        </a:spcAft>
                        <a:buNone/>
                      </a:pPr>
                      <a:r>
                        <a:rPr lang="en-AU" sz="1200" kern="100" dirty="0">
                          <a:effectLst/>
                          <a:latin typeface="+mj-lt"/>
                        </a:rPr>
                        <a:t>Area</a:t>
                      </a:r>
                      <a:endParaRPr lang="en-AU" sz="1200" kern="100" dirty="0">
                        <a:effectLst/>
                        <a:latin typeface="+mj-lt"/>
                        <a:ea typeface="Aptos" panose="020B0004020202020204" pitchFamily="34" charset="0"/>
                        <a:cs typeface="Times New Roman" panose="02020603050405020304" pitchFamily="18" charset="0"/>
                      </a:endParaRPr>
                    </a:p>
                  </a:txBody>
                  <a:tcPr marL="108000" marR="44496" marT="36000" marB="72000" anchor="ctr">
                    <a:solidFill>
                      <a:schemeClr val="tx2">
                        <a:lumMod val="50000"/>
                        <a:lumOff val="50000"/>
                      </a:schemeClr>
                    </a:solidFill>
                  </a:tcPr>
                </a:tc>
                <a:tc>
                  <a:txBody>
                    <a:bodyPr/>
                    <a:lstStyle/>
                    <a:p>
                      <a:pPr algn="ctr">
                        <a:lnSpc>
                          <a:spcPct val="115000"/>
                        </a:lnSpc>
                        <a:spcAft>
                          <a:spcPts val="800"/>
                        </a:spcAft>
                        <a:buNone/>
                      </a:pPr>
                      <a:r>
                        <a:rPr lang="en-AU" sz="1200" kern="100" dirty="0">
                          <a:effectLst/>
                          <a:latin typeface="+mj-lt"/>
                        </a:rPr>
                        <a:t>Methods Frameworks</a:t>
                      </a:r>
                      <a:endParaRPr lang="en-AU" sz="1200" kern="100" dirty="0">
                        <a:effectLst/>
                        <a:latin typeface="+mj-lt"/>
                        <a:ea typeface="Aptos" panose="020B0004020202020204" pitchFamily="34" charset="0"/>
                        <a:cs typeface="Times New Roman" panose="02020603050405020304" pitchFamily="18" charset="0"/>
                      </a:endParaRPr>
                    </a:p>
                  </a:txBody>
                  <a:tcPr marL="108000" marR="44496" marT="36000" marB="72000" anchor="ctr">
                    <a:solidFill>
                      <a:schemeClr val="tx2">
                        <a:lumMod val="50000"/>
                        <a:lumOff val="50000"/>
                      </a:schemeClr>
                    </a:solidFill>
                  </a:tcPr>
                </a:tc>
                <a:extLst>
                  <a:ext uri="{0D108BD9-81ED-4DB2-BD59-A6C34878D82A}">
                    <a16:rowId xmlns:a16="http://schemas.microsoft.com/office/drawing/2014/main" val="3577660895"/>
                  </a:ext>
                </a:extLst>
              </a:tr>
              <a:tr h="0">
                <a:tc>
                  <a:txBody>
                    <a:bodyPr/>
                    <a:lstStyle/>
                    <a:p>
                      <a:pPr>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Production of renewable energy as a proportion of total energy production</a:t>
                      </a: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109</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IRES</a:t>
                      </a:r>
                    </a:p>
                  </a:txBody>
                  <a:tcPr marL="108000" marR="36000" marT="36000" marB="36000" anchor="ctr"/>
                </a:tc>
                <a:extLst>
                  <a:ext uri="{0D108BD9-81ED-4DB2-BD59-A6C34878D82A}">
                    <a16:rowId xmlns:a16="http://schemas.microsoft.com/office/drawing/2014/main" val="2627722369"/>
                  </a:ext>
                </a:extLst>
              </a:tr>
              <a:tr h="0">
                <a:tc>
                  <a:txBody>
                    <a:bodyPr/>
                    <a:lstStyle/>
                    <a:p>
                      <a:pPr>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Renewable energy share in the total final energy consumption</a:t>
                      </a: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110</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SDG; UN-ECE</a:t>
                      </a:r>
                    </a:p>
                  </a:txBody>
                  <a:tcPr marL="108000" marR="36000" marT="36000" marB="36000" anchor="ctr"/>
                </a:tc>
                <a:extLst>
                  <a:ext uri="{0D108BD9-81ED-4DB2-BD59-A6C34878D82A}">
                    <a16:rowId xmlns:a16="http://schemas.microsoft.com/office/drawing/2014/main" val="2318350162"/>
                  </a:ext>
                </a:extLst>
              </a:tr>
              <a:tr h="0">
                <a:tc>
                  <a:txBody>
                    <a:bodyPr/>
                    <a:lstStyle/>
                    <a:p>
                      <a:pPr>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Non-fossil fuel energy consumption as a proportion of final energy consumption</a:t>
                      </a: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111</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IRES; SDG</a:t>
                      </a:r>
                    </a:p>
                  </a:txBody>
                  <a:tcPr marL="108000" marR="36000" marT="36000" marB="36000" anchor="ctr"/>
                </a:tc>
                <a:extLst>
                  <a:ext uri="{0D108BD9-81ED-4DB2-BD59-A6C34878D82A}">
                    <a16:rowId xmlns:a16="http://schemas.microsoft.com/office/drawing/2014/main" val="1933300158"/>
                  </a:ext>
                </a:extLst>
              </a:tr>
              <a:tr h="0">
                <a:tc>
                  <a:txBody>
                    <a:bodyPr/>
                    <a:lstStyle/>
                    <a:p>
                      <a:pPr>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Proportion of population with primary reliance on clean fuels and technology</a:t>
                      </a: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112</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SDG</a:t>
                      </a:r>
                    </a:p>
                  </a:txBody>
                  <a:tcPr marL="108000" marR="36000" marT="36000" marB="36000" anchor="ctr"/>
                </a:tc>
                <a:extLst>
                  <a:ext uri="{0D108BD9-81ED-4DB2-BD59-A6C34878D82A}">
                    <a16:rowId xmlns:a16="http://schemas.microsoft.com/office/drawing/2014/main" val="1567949468"/>
                  </a:ext>
                </a:extLst>
              </a:tr>
              <a:tr h="0">
                <a:tc>
                  <a: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AU" sz="1100" kern="100" dirty="0">
                          <a:solidFill>
                            <a:schemeClr val="tx1"/>
                          </a:solidFill>
                          <a:effectLst/>
                          <a:latin typeface="+mj-lt"/>
                          <a:ea typeface="Aptos" panose="020B0004020202020204" pitchFamily="34" charset="0"/>
                          <a:cs typeface="Times New Roman" panose="02020603050405020304" pitchFamily="18" charset="0"/>
                        </a:rPr>
                        <a:t>Rate of decrease of energy intensity</a:t>
                      </a: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113</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UN-ECE</a:t>
                      </a:r>
                    </a:p>
                  </a:txBody>
                  <a:tcPr marL="108000" marR="36000" marT="36000" marB="36000" anchor="ctr"/>
                </a:tc>
                <a:extLst>
                  <a:ext uri="{0D108BD9-81ED-4DB2-BD59-A6C34878D82A}">
                    <a16:rowId xmlns:a16="http://schemas.microsoft.com/office/drawing/2014/main" val="4084907308"/>
                  </a:ext>
                </a:extLst>
              </a:tr>
              <a:tr h="0">
                <a:tc>
                  <a:txBody>
                    <a:bodyPr/>
                    <a:lstStyle/>
                    <a:p>
                      <a:pPr algn="l">
                        <a:lnSpc>
                          <a:spcPct val="100000"/>
                        </a:lnSpc>
                        <a:spcBef>
                          <a:spcPts val="300"/>
                        </a:spcBef>
                        <a:spcAft>
                          <a:spcPts val="3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Trade in low carbon technology products </a:t>
                      </a:r>
                    </a:p>
                  </a:txBody>
                  <a:tcPr marL="72000" marR="44496" marT="72000" marB="36000" anchor="ctr">
                    <a:solidFill>
                      <a:schemeClr val="tx2">
                        <a:lumMod val="50000"/>
                        <a:lumOff val="50000"/>
                        <a:alpha val="30000"/>
                      </a:schemeClr>
                    </a:solidFill>
                  </a:tcP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Mitigation, indicator 121  </a:t>
                      </a:r>
                    </a:p>
                  </a:txBody>
                  <a:tcPr marL="44496" marR="44496" marT="72000" marB="36000" anchor="ctr"/>
                </a:tc>
                <a:tc>
                  <a:txBody>
                    <a:bodyPr/>
                    <a:lstStyle/>
                    <a:p>
                      <a:pPr algn="ctr">
                        <a:lnSpc>
                          <a:spcPct val="115000"/>
                        </a:lnSpc>
                        <a:spcBef>
                          <a:spcPts val="300"/>
                        </a:spcBef>
                        <a:spcAft>
                          <a:spcPts val="300"/>
                        </a:spcAft>
                        <a:buNone/>
                      </a:pPr>
                      <a:r>
                        <a:rPr lang="en-AU" sz="1100" kern="100" dirty="0">
                          <a:effectLst/>
                          <a:latin typeface="+mj-lt"/>
                          <a:ea typeface="Aptos" panose="020B0004020202020204" pitchFamily="34" charset="0"/>
                          <a:cs typeface="Times New Roman" panose="02020603050405020304" pitchFamily="18" charset="0"/>
                        </a:rPr>
                        <a:t> SEEA-CF</a:t>
                      </a:r>
                    </a:p>
                  </a:txBody>
                  <a:tcPr marL="44496" marR="44496" marT="72000" marB="36000" anchor="ctr"/>
                </a:tc>
                <a:extLst>
                  <a:ext uri="{0D108BD9-81ED-4DB2-BD59-A6C34878D82A}">
                    <a16:rowId xmlns:a16="http://schemas.microsoft.com/office/drawing/2014/main" val="2573871018"/>
                  </a:ext>
                </a:extLst>
              </a:tr>
              <a:tr h="0">
                <a:tc>
                  <a:txBody>
                    <a:bodyPr/>
                    <a:lstStyle/>
                    <a:p>
                      <a:pPr>
                        <a:lnSpc>
                          <a:spcPct val="115000"/>
                        </a:lnSpc>
                        <a:spcAft>
                          <a:spcPts val="0"/>
                        </a:spcAft>
                        <a:buNone/>
                      </a:pPr>
                      <a:r>
                        <a:rPr lang="en-AU" sz="1100" kern="0" dirty="0">
                          <a:solidFill>
                            <a:schemeClr val="tx1"/>
                          </a:solidFill>
                          <a:effectLst/>
                          <a:latin typeface="+mj-lt"/>
                        </a:rPr>
                        <a:t>Greenhouse gas intensity of the economy (including transport)</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effectLst/>
                          <a:latin typeface="+mj-lt"/>
                        </a:rPr>
                        <a:t>Mitigation, indicator 122</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0"/>
                        </a:spcAft>
                        <a:buNone/>
                      </a:pPr>
                      <a:r>
                        <a:rPr lang="en-AU" sz="1100" kern="100" dirty="0">
                          <a:effectLst/>
                          <a:latin typeface="+mj-lt"/>
                        </a:rPr>
                        <a:t>SEEA-CF</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1991197860"/>
                  </a:ext>
                </a:extLst>
              </a:tr>
              <a:tr h="0">
                <a:tc>
                  <a:txBody>
                    <a:bodyPr/>
                    <a:lstStyle/>
                    <a:p>
                      <a:pPr>
                        <a:lnSpc>
                          <a:spcPct val="100000"/>
                        </a:lnSpc>
                        <a:spcAft>
                          <a:spcPts val="0"/>
                        </a:spcAft>
                        <a:buNone/>
                      </a:pPr>
                      <a:r>
                        <a:rPr lang="en-AU" sz="1100" kern="0" dirty="0">
                          <a:solidFill>
                            <a:schemeClr val="tx1"/>
                          </a:solidFill>
                          <a:effectLst/>
                          <a:latin typeface="+mj-lt"/>
                        </a:rPr>
                        <a:t>Rate of decrease of greenhouse gas emissions er unit of</a:t>
                      </a:r>
                      <a:br>
                        <a:rPr lang="en-AU" sz="1100" kern="0" dirty="0">
                          <a:solidFill>
                            <a:schemeClr val="tx1"/>
                          </a:solidFill>
                          <a:effectLst/>
                          <a:latin typeface="+mj-lt"/>
                        </a:rPr>
                      </a:br>
                      <a:r>
                        <a:rPr lang="en-AU" sz="1100" kern="0" dirty="0">
                          <a:solidFill>
                            <a:schemeClr val="tx1"/>
                          </a:solidFill>
                          <a:effectLst/>
                          <a:latin typeface="+mj-lt"/>
                        </a:rPr>
                        <a:t>gross domestic product</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123</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00000"/>
                        </a:lnSpc>
                        <a:spcAft>
                          <a:spcPts val="0"/>
                        </a:spcAft>
                        <a:buNone/>
                      </a:pPr>
                      <a:r>
                        <a:rPr lang="en-AU" sz="1100" kern="100" dirty="0">
                          <a:effectLst/>
                          <a:latin typeface="+mj-lt"/>
                        </a:rPr>
                        <a:t>IPCC</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2044849938"/>
                  </a:ext>
                </a:extLst>
              </a:tr>
              <a:tr h="153203">
                <a:tc>
                  <a:txBody>
                    <a:bodyPr/>
                    <a:lstStyle/>
                    <a:p>
                      <a:pPr>
                        <a:lnSpc>
                          <a:spcPct val="115000"/>
                        </a:lnSpc>
                        <a:spcAft>
                          <a:spcPts val="800"/>
                        </a:spcAft>
                        <a:buNone/>
                      </a:pPr>
                      <a:r>
                        <a:rPr lang="en-AU" sz="1100" kern="0" dirty="0">
                          <a:solidFill>
                            <a:schemeClr val="tx1"/>
                          </a:solidFill>
                          <a:effectLst/>
                          <a:latin typeface="+mj-lt"/>
                        </a:rPr>
                        <a:t>Greenhouse gas removals (carbon sequestration)</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124</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IPCC; FDES; SEEA-EA</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2353660800"/>
                  </a:ext>
                </a:extLst>
              </a:tr>
              <a:tr h="126879">
                <a:tc>
                  <a:txBody>
                    <a:bodyPr/>
                    <a:lstStyle/>
                    <a:p>
                      <a:pPr>
                        <a:lnSpc>
                          <a:spcPct val="115000"/>
                        </a:lnSpc>
                        <a:spcAft>
                          <a:spcPts val="800"/>
                        </a:spcAft>
                        <a:buNone/>
                      </a:pPr>
                      <a:r>
                        <a:rPr lang="en-AU" sz="1100" kern="0" dirty="0">
                          <a:solidFill>
                            <a:schemeClr val="tx1"/>
                          </a:solidFill>
                          <a:effectLst/>
                          <a:latin typeface="+mj-lt"/>
                        </a:rPr>
                        <a:t>Progress towards achieving the nationally determined contribution</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126</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Biennial Transparency Reports</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1449435674"/>
                  </a:ext>
                </a:extLst>
              </a:tr>
              <a:tr h="183615">
                <a:tc>
                  <a:txBody>
                    <a:bodyPr/>
                    <a:lstStyle/>
                    <a:p>
                      <a:pPr>
                        <a:lnSpc>
                          <a:spcPct val="115000"/>
                        </a:lnSpc>
                        <a:spcAft>
                          <a:spcPts val="800"/>
                        </a:spcAft>
                        <a:buNone/>
                      </a:pPr>
                      <a:r>
                        <a:rPr lang="en-AU" sz="1100" kern="0" dirty="0">
                          <a:solidFill>
                            <a:schemeClr val="tx1"/>
                          </a:solidFill>
                          <a:effectLst/>
                          <a:latin typeface="+mj-lt"/>
                        </a:rPr>
                        <a:t>Increase in forest area</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0"/>
                        </a:spcAft>
                        <a:buNone/>
                      </a:pPr>
                      <a:r>
                        <a:rPr lang="en-AU" sz="1100" kern="100" dirty="0">
                          <a:solidFill>
                            <a:schemeClr val="dk1"/>
                          </a:solidFill>
                          <a:effectLst/>
                          <a:latin typeface="+mn-lt"/>
                          <a:ea typeface="+mn-ea"/>
                          <a:cs typeface="+mn-cs"/>
                        </a:rPr>
                        <a:t>Mitigation, indicator 125</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SEEA-CF; FDES</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3720462921"/>
                  </a:ext>
                </a:extLst>
              </a:tr>
              <a:tr h="0">
                <a:tc>
                  <a:txBody>
                    <a:bodyPr/>
                    <a:lstStyle/>
                    <a:p>
                      <a:pPr>
                        <a:lnSpc>
                          <a:spcPct val="115000"/>
                        </a:lnSpc>
                        <a:spcAft>
                          <a:spcPts val="800"/>
                        </a:spcAft>
                        <a:buNone/>
                      </a:pPr>
                      <a:r>
                        <a:rPr lang="en-AU" sz="1100" kern="0" dirty="0">
                          <a:solidFill>
                            <a:schemeClr val="tx1"/>
                          </a:solidFill>
                          <a:effectLst/>
                          <a:latin typeface="+mj-lt"/>
                        </a:rPr>
                        <a:t>Nature-based adaptation</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latin typeface="+mj-lt"/>
                        </a:rPr>
                        <a:t>Adaptation, indicator 143</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SEEA-EA</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723079077"/>
                  </a:ext>
                </a:extLst>
              </a:tr>
              <a:tr h="295721">
                <a:tc>
                  <a:txBody>
                    <a:bodyPr/>
                    <a:lstStyle/>
                    <a:p>
                      <a:pPr>
                        <a:lnSpc>
                          <a:spcPct val="115000"/>
                        </a:lnSpc>
                        <a:spcAft>
                          <a:spcPts val="800"/>
                        </a:spcAft>
                        <a:buNone/>
                      </a:pPr>
                      <a:r>
                        <a:rPr lang="en-AU" sz="1100" kern="0" dirty="0">
                          <a:solidFill>
                            <a:schemeClr val="tx1"/>
                          </a:solidFill>
                          <a:effectLst/>
                          <a:latin typeface="+mj-lt"/>
                        </a:rPr>
                        <a:t>Proportion of important sites for terrestrial and freshwater biodiversity</a:t>
                      </a:r>
                      <a:br>
                        <a:rPr lang="en-AU" sz="1100" kern="0" dirty="0">
                          <a:solidFill>
                            <a:schemeClr val="tx1"/>
                          </a:solidFill>
                          <a:effectLst/>
                          <a:latin typeface="+mj-lt"/>
                        </a:rPr>
                      </a:br>
                      <a:r>
                        <a:rPr lang="en-AU" sz="1100" kern="0" dirty="0">
                          <a:solidFill>
                            <a:schemeClr val="tx1"/>
                          </a:solidFill>
                          <a:effectLst/>
                          <a:latin typeface="+mj-lt"/>
                        </a:rPr>
                        <a:t>that are covered by protected areas, by ecosystem type</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800"/>
                        </a:spcAft>
                        <a:buNone/>
                      </a:pPr>
                      <a:r>
                        <a:rPr lang="en-AU" sz="1100" kern="100" dirty="0">
                          <a:solidFill>
                            <a:schemeClr val="dk1"/>
                          </a:solidFill>
                          <a:effectLst/>
                          <a:latin typeface="+mn-lt"/>
                          <a:ea typeface="+mn-ea"/>
                          <a:cs typeface="+mn-cs"/>
                        </a:rPr>
                        <a:t>Adaptation, indicator 144</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SDG</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3448741476"/>
                  </a:ext>
                </a:extLst>
              </a:tr>
              <a:tr h="0">
                <a:tc>
                  <a:txBody>
                    <a:bodyPr/>
                    <a:lstStyle/>
                    <a:p>
                      <a:pPr>
                        <a:lnSpc>
                          <a:spcPct val="115000"/>
                        </a:lnSpc>
                        <a:spcAft>
                          <a:spcPts val="800"/>
                        </a:spcAft>
                        <a:buNone/>
                      </a:pPr>
                      <a:r>
                        <a:rPr lang="en-AU" sz="1100" kern="0" dirty="0">
                          <a:solidFill>
                            <a:schemeClr val="tx1"/>
                          </a:solidFill>
                          <a:effectLst/>
                          <a:latin typeface="+mj-lt"/>
                        </a:rPr>
                        <a:t>Proportion of degraded area of ecosystems that has been restored</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800"/>
                        </a:spcAft>
                        <a:buNone/>
                      </a:pPr>
                      <a:r>
                        <a:rPr lang="en-AU" sz="1100" kern="100" dirty="0">
                          <a:solidFill>
                            <a:schemeClr val="dk1"/>
                          </a:solidFill>
                          <a:effectLst/>
                          <a:latin typeface="+mn-lt"/>
                          <a:ea typeface="+mn-ea"/>
                          <a:cs typeface="+mn-cs"/>
                        </a:rPr>
                        <a:t>Adaptation, indicator 146</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SEEA-EA</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135751642"/>
                  </a:ext>
                </a:extLst>
              </a:tr>
              <a:tr h="266018">
                <a:tc>
                  <a:txBody>
                    <a:bodyPr/>
                    <a:lstStyle/>
                    <a:p>
                      <a:pPr>
                        <a:lnSpc>
                          <a:spcPct val="115000"/>
                        </a:lnSpc>
                        <a:spcAft>
                          <a:spcPts val="800"/>
                        </a:spcAft>
                        <a:buNone/>
                      </a:pPr>
                      <a:r>
                        <a:rPr lang="en-AU" sz="1100" kern="100" dirty="0">
                          <a:solidFill>
                            <a:schemeClr val="tx1"/>
                          </a:solidFill>
                          <a:effectLst/>
                          <a:latin typeface="+mj-lt"/>
                          <a:ea typeface="Aptos" panose="020B0004020202020204" pitchFamily="34" charset="0"/>
                          <a:cs typeface="Times New Roman" panose="02020603050405020304" pitchFamily="18" charset="0"/>
                        </a:rPr>
                        <a:t>Buildings adapted to climate change</a:t>
                      </a:r>
                    </a:p>
                  </a:txBody>
                  <a:tcPr marL="72000" marR="36000" marT="36000" marB="36000">
                    <a:solidFill>
                      <a:schemeClr val="tx2">
                        <a:lumMod val="50000"/>
                        <a:lumOff val="50000"/>
                        <a:alpha val="30000"/>
                      </a:schemeClr>
                    </a:solidFill>
                  </a:tcPr>
                </a:tc>
                <a:tc>
                  <a:txBody>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en-AU" sz="1100" kern="100" dirty="0">
                          <a:solidFill>
                            <a:schemeClr val="dk1"/>
                          </a:solidFill>
                          <a:effectLst/>
                          <a:latin typeface="+mn-lt"/>
                          <a:ea typeface="+mn-ea"/>
                          <a:cs typeface="+mn-cs"/>
                        </a:rPr>
                        <a:t>Adaptation, indicator 147</a:t>
                      </a:r>
                      <a:endParaRPr lang="en-AU" sz="1100" kern="100" dirty="0">
                        <a:solidFill>
                          <a:schemeClr val="dk1"/>
                        </a:solidFill>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ea typeface="Aptos" panose="020B0004020202020204" pitchFamily="34" charset="0"/>
                          <a:cs typeface="Times New Roman" panose="02020603050405020304" pitchFamily="18" charset="0"/>
                        </a:rPr>
                        <a:t>FDES</a:t>
                      </a:r>
                    </a:p>
                  </a:txBody>
                  <a:tcPr marL="108000" marR="36000" marT="36000" marB="36000" anchor="ctr"/>
                </a:tc>
                <a:extLst>
                  <a:ext uri="{0D108BD9-81ED-4DB2-BD59-A6C34878D82A}">
                    <a16:rowId xmlns:a16="http://schemas.microsoft.com/office/drawing/2014/main" val="2899361128"/>
                  </a:ext>
                </a:extLst>
              </a:tr>
              <a:tr h="266018">
                <a:tc>
                  <a:txBody>
                    <a:bodyPr/>
                    <a:lstStyle/>
                    <a:p>
                      <a:pPr>
                        <a:lnSpc>
                          <a:spcPct val="115000"/>
                        </a:lnSpc>
                        <a:spcAft>
                          <a:spcPts val="800"/>
                        </a:spcAft>
                        <a:buNone/>
                      </a:pPr>
                      <a:r>
                        <a:rPr lang="en-AU" sz="1100" kern="0" dirty="0">
                          <a:solidFill>
                            <a:schemeClr val="tx1"/>
                          </a:solidFill>
                          <a:effectLst/>
                          <a:latin typeface="+mj-lt"/>
                        </a:rPr>
                        <a:t>Progress towards sustainable forest management</a:t>
                      </a:r>
                      <a:endParaRPr lang="en-AU" sz="1100" kern="100" dirty="0">
                        <a:solidFill>
                          <a:schemeClr val="tx1"/>
                        </a:solidFill>
                        <a:effectLst/>
                        <a:latin typeface="+mj-lt"/>
                        <a:ea typeface="Aptos" panose="020B0004020202020204" pitchFamily="34" charset="0"/>
                        <a:cs typeface="Times New Roman" panose="02020603050405020304" pitchFamily="18" charset="0"/>
                      </a:endParaRPr>
                    </a:p>
                  </a:txBody>
                  <a:tcPr marL="72000" marR="36000" marT="36000" marB="36000">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latin typeface="+mn-lt"/>
                        </a:rPr>
                        <a:t>Adaptation, indicator 149</a:t>
                      </a:r>
                      <a:endParaRPr lang="en-AU" sz="1100" kern="100" dirty="0">
                        <a:effectLst/>
                        <a:latin typeface="+mn-lt"/>
                        <a:ea typeface="Aptos" panose="020B0004020202020204" pitchFamily="34" charset="0"/>
                        <a:cs typeface="Times New Roman" panose="02020603050405020304" pitchFamily="18" charset="0"/>
                      </a:endParaRPr>
                    </a:p>
                  </a:txBody>
                  <a:tcPr marL="108000" marR="36000" marT="36000" marB="36000" anchor="ctr"/>
                </a:tc>
                <a:tc>
                  <a:txBody>
                    <a:bodyPr/>
                    <a:lstStyle/>
                    <a:p>
                      <a:pPr algn="ctr">
                        <a:lnSpc>
                          <a:spcPct val="115000"/>
                        </a:lnSpc>
                        <a:spcAft>
                          <a:spcPts val="800"/>
                        </a:spcAft>
                        <a:buNone/>
                      </a:pPr>
                      <a:r>
                        <a:rPr lang="en-AU" sz="1100" kern="100" dirty="0">
                          <a:effectLst/>
                          <a:latin typeface="+mj-lt"/>
                        </a:rPr>
                        <a:t>SDG; GBMF</a:t>
                      </a:r>
                      <a:endParaRPr lang="en-AU" sz="1100" kern="100" dirty="0">
                        <a:effectLst/>
                        <a:latin typeface="+mj-lt"/>
                        <a:ea typeface="Aptos" panose="020B0004020202020204" pitchFamily="34" charset="0"/>
                        <a:cs typeface="Times New Roman" panose="02020603050405020304" pitchFamily="18" charset="0"/>
                      </a:endParaRPr>
                    </a:p>
                  </a:txBody>
                  <a:tcPr marL="108000" marR="36000" marT="36000" marB="36000" anchor="ctr"/>
                </a:tc>
                <a:extLst>
                  <a:ext uri="{0D108BD9-81ED-4DB2-BD59-A6C34878D82A}">
                    <a16:rowId xmlns:a16="http://schemas.microsoft.com/office/drawing/2014/main" val="30553894"/>
                  </a:ext>
                </a:extLst>
              </a:tr>
            </a:tbl>
          </a:graphicData>
        </a:graphic>
      </p:graphicFrame>
      <p:sp>
        <p:nvSpPr>
          <p:cNvPr id="3" name="Slide Number Placeholder 2">
            <a:extLst>
              <a:ext uri="{FF2B5EF4-FFF2-40B4-BE49-F238E27FC236}">
                <a16:creationId xmlns:a16="http://schemas.microsoft.com/office/drawing/2014/main" id="{DAD18747-0D29-7463-AD1A-3A06017EB868}"/>
              </a:ext>
            </a:extLst>
          </p:cNvPr>
          <p:cNvSpPr>
            <a:spLocks noGrp="1"/>
          </p:cNvSpPr>
          <p:nvPr>
            <p:ph type="sldNum" sz="quarter" idx="12"/>
          </p:nvPr>
        </p:nvSpPr>
        <p:spPr/>
        <p:txBody>
          <a:bodyPr/>
          <a:lstStyle/>
          <a:p>
            <a:r>
              <a:rPr lang="en-AU" dirty="0"/>
              <a:t>ii</a:t>
            </a:r>
          </a:p>
        </p:txBody>
      </p:sp>
      <p:sp>
        <p:nvSpPr>
          <p:cNvPr id="4" name="Rectangle 3">
            <a:extLst>
              <a:ext uri="{FF2B5EF4-FFF2-40B4-BE49-F238E27FC236}">
                <a16:creationId xmlns:a16="http://schemas.microsoft.com/office/drawing/2014/main" id="{592E6056-3AA0-4094-626B-317F7DFD09A1}"/>
              </a:ext>
            </a:extLst>
          </p:cNvPr>
          <p:cNvSpPr/>
          <p:nvPr/>
        </p:nvSpPr>
        <p:spPr>
          <a:xfrm>
            <a:off x="0" y="0"/>
            <a:ext cx="83820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2648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6A7EB-2D40-3400-3242-E040FB2E39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78AE2E-1080-9E94-D675-A2FB3A26E13D}"/>
              </a:ext>
            </a:extLst>
          </p:cNvPr>
          <p:cNvSpPr txBox="1"/>
          <p:nvPr/>
        </p:nvSpPr>
        <p:spPr>
          <a:xfrm>
            <a:off x="2880000" y="779000"/>
            <a:ext cx="9125323" cy="646331"/>
          </a:xfrm>
          <a:prstGeom prst="rect">
            <a:avLst/>
          </a:prstGeom>
          <a:noFill/>
          <a:ln w="12700">
            <a:noFill/>
          </a:ln>
        </p:spPr>
        <p:txBody>
          <a:bodyPr wrap="square" lIns="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dirty="0">
                <a:solidFill>
                  <a:srgbClr val="0B0C0C"/>
                </a:solidFill>
              </a:rPr>
              <a:t>Acknowledgements</a:t>
            </a:r>
            <a:endParaRPr kumimoji="0" lang="en-AU" sz="3600" b="0" i="0" u="none" strike="noStrike" kern="1200" cap="none" spc="0" normalizeH="0" baseline="0" noProof="0" dirty="0">
              <a:ln>
                <a:noFill/>
              </a:ln>
              <a:solidFill>
                <a:srgbClr val="0B0C0C"/>
              </a:solidFill>
              <a:effectLst/>
              <a:uLnTx/>
              <a:uFillTx/>
              <a:ea typeface="+mn-ea"/>
              <a:cs typeface="+mn-cs"/>
            </a:endParaRPr>
          </a:p>
        </p:txBody>
      </p:sp>
      <p:sp>
        <p:nvSpPr>
          <p:cNvPr id="6" name="TextBox 5">
            <a:extLst>
              <a:ext uri="{FF2B5EF4-FFF2-40B4-BE49-F238E27FC236}">
                <a16:creationId xmlns:a16="http://schemas.microsoft.com/office/drawing/2014/main" id="{1FA1E409-6B31-8EBF-C8AA-D10B84C7065F}"/>
              </a:ext>
            </a:extLst>
          </p:cNvPr>
          <p:cNvSpPr txBox="1"/>
          <p:nvPr/>
        </p:nvSpPr>
        <p:spPr>
          <a:xfrm>
            <a:off x="2880000" y="1800000"/>
            <a:ext cx="6294328" cy="3524042"/>
          </a:xfrm>
          <a:prstGeom prst="rect">
            <a:avLst/>
          </a:prstGeom>
          <a:noFill/>
        </p:spPr>
        <p:txBody>
          <a:bodyPr wrap="square" lIns="0" tIns="45720" rIns="91440" bIns="45720" rtlCol="0" anchor="t">
            <a:spAutoFit/>
          </a:bodyPr>
          <a:lstStyle/>
          <a:p>
            <a:pPr>
              <a:spcBef>
                <a:spcPts val="600"/>
              </a:spcBef>
            </a:pPr>
            <a:r>
              <a:rPr lang="en-AU" sz="1600" dirty="0">
                <a:latin typeface="+mj-lt"/>
              </a:rPr>
              <a:t>This Net Zero Storybook has been developed as an output from the Net Zero Statistics Sprint under the UN Network of Economic Statisticans. The Sprints were organised by a working group with staff from the Australian Bureau of Statistics, Statistics Canada, UK Office for National Statistics, Maldives Bureau of Statistics and United Nations Statistics Division.</a:t>
            </a:r>
          </a:p>
          <a:p>
            <a:pPr>
              <a:spcBef>
                <a:spcPts val="600"/>
              </a:spcBef>
            </a:pPr>
            <a:r>
              <a:rPr lang="en-US" sz="1600" dirty="0">
                <a:latin typeface="+mj-lt"/>
              </a:rPr>
              <a:t>Thank you to the UN-NES and the Net Zero Sprint contributors and participants for your engagement in this sprint and the storybook.</a:t>
            </a:r>
            <a:endParaRPr lang="en-AU" sz="1600" dirty="0">
              <a:latin typeface="+mj-lt"/>
            </a:endParaRPr>
          </a:p>
          <a:p>
            <a:pPr>
              <a:spcBef>
                <a:spcPts val="600"/>
              </a:spcBef>
            </a:pPr>
            <a:r>
              <a:rPr lang="en-AU" sz="1600" dirty="0">
                <a:latin typeface="+mj-lt"/>
              </a:rPr>
              <a:t>The working group welcomes feedback on this initial draft. If you have any additional resources or materials that can help tell the net zero story, please contact Jonathon Khoo (j.khoo@abs.gov.au).</a:t>
            </a:r>
          </a:p>
          <a:p>
            <a:pPr>
              <a:spcBef>
                <a:spcPts val="600"/>
              </a:spcBef>
            </a:pPr>
            <a:r>
              <a:rPr lang="en-AU" sz="1600" dirty="0">
                <a:latin typeface="+mj-lt"/>
              </a:rPr>
              <a:t>Please also make contact if you would like to take the Storybook forward, as the working group is also looking for other forums to progress this work beyond the initial release. </a:t>
            </a:r>
          </a:p>
        </p:txBody>
      </p:sp>
      <p:sp>
        <p:nvSpPr>
          <p:cNvPr id="3" name="Rectangle 2">
            <a:extLst>
              <a:ext uri="{FF2B5EF4-FFF2-40B4-BE49-F238E27FC236}">
                <a16:creationId xmlns:a16="http://schemas.microsoft.com/office/drawing/2014/main" id="{551286D2-62FE-9CB0-4DA0-5C9D6FD16AE9}"/>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Slide Number Placeholder 3">
            <a:extLst>
              <a:ext uri="{FF2B5EF4-FFF2-40B4-BE49-F238E27FC236}">
                <a16:creationId xmlns:a16="http://schemas.microsoft.com/office/drawing/2014/main" id="{EDCC1E18-2A52-60FB-983B-FB56A813C679}"/>
              </a:ext>
            </a:extLst>
          </p:cNvPr>
          <p:cNvSpPr>
            <a:spLocks noGrp="1"/>
          </p:cNvSpPr>
          <p:nvPr>
            <p:ph type="sldNum" sz="quarter" idx="12"/>
          </p:nvPr>
        </p:nvSpPr>
        <p:spPr/>
        <p:txBody>
          <a:bodyPr/>
          <a:lstStyle/>
          <a:p>
            <a:fld id="{EC9EE9FD-178F-43FD-BA99-B0AF5E5C5A5F}" type="slidenum">
              <a:rPr lang="en-AU" smtClean="0"/>
              <a:t>3</a:t>
            </a:fld>
            <a:endParaRPr lang="en-AU"/>
          </a:p>
        </p:txBody>
      </p:sp>
    </p:spTree>
    <p:extLst>
      <p:ext uri="{BB962C8B-B14F-4D97-AF65-F5344CB8AC3E}">
        <p14:creationId xmlns:p14="http://schemas.microsoft.com/office/powerpoint/2010/main" val="82005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264FF-4B3F-6547-B8CE-3FA34C5EBEFB}"/>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11A3165-55F0-5992-3F3D-AB89A96A1FC1}"/>
              </a:ext>
            </a:extLst>
          </p:cNvPr>
          <p:cNvGraphicFramePr>
            <a:graphicFrameLocks noGrp="1"/>
          </p:cNvGraphicFramePr>
          <p:nvPr>
            <p:extLst>
              <p:ext uri="{D42A27DB-BD31-4B8C-83A1-F6EECF244321}">
                <p14:modId xmlns:p14="http://schemas.microsoft.com/office/powerpoint/2010/main" val="1420263857"/>
              </p:ext>
            </p:extLst>
          </p:nvPr>
        </p:nvGraphicFramePr>
        <p:xfrm>
          <a:off x="1440000" y="1080000"/>
          <a:ext cx="9437181" cy="3029380"/>
        </p:xfrm>
        <a:graphic>
          <a:graphicData uri="http://schemas.openxmlformats.org/drawingml/2006/table">
            <a:tbl>
              <a:tblPr firstRow="1" firstCol="1" bandRow="1">
                <a:tableStyleId>{5C22544A-7EE6-4342-B048-85BDC9FD1C3A}</a:tableStyleId>
              </a:tblPr>
              <a:tblGrid>
                <a:gridCol w="4948742">
                  <a:extLst>
                    <a:ext uri="{9D8B030D-6E8A-4147-A177-3AD203B41FA5}">
                      <a16:colId xmlns:a16="http://schemas.microsoft.com/office/drawing/2014/main" val="951188426"/>
                    </a:ext>
                  </a:extLst>
                </a:gridCol>
                <a:gridCol w="2254250">
                  <a:extLst>
                    <a:ext uri="{9D8B030D-6E8A-4147-A177-3AD203B41FA5}">
                      <a16:colId xmlns:a16="http://schemas.microsoft.com/office/drawing/2014/main" val="2352000735"/>
                    </a:ext>
                  </a:extLst>
                </a:gridCol>
                <a:gridCol w="2234189">
                  <a:extLst>
                    <a:ext uri="{9D8B030D-6E8A-4147-A177-3AD203B41FA5}">
                      <a16:colId xmlns:a16="http://schemas.microsoft.com/office/drawing/2014/main" val="392273985"/>
                    </a:ext>
                  </a:extLst>
                </a:gridCol>
              </a:tblGrid>
              <a:tr h="510068">
                <a:tc>
                  <a:txBody>
                    <a:bodyPr/>
                    <a:lstStyle/>
                    <a:p>
                      <a:pPr>
                        <a:lnSpc>
                          <a:spcPts val="1440"/>
                        </a:lnSpc>
                        <a:spcBef>
                          <a:spcPts val="600"/>
                        </a:spcBef>
                        <a:spcAft>
                          <a:spcPts val="600"/>
                        </a:spcAft>
                        <a:buNone/>
                      </a:pPr>
                      <a:r>
                        <a:rPr lang="en-AU" sz="1200" u="sng" kern="100" dirty="0">
                          <a:effectLst/>
                          <a:latin typeface="+mj-lt"/>
                        </a:rPr>
                        <a:t>Net Zero</a:t>
                      </a:r>
                      <a:br>
                        <a:rPr lang="en-AU" sz="1200" u="sng" kern="100" dirty="0">
                          <a:effectLst/>
                          <a:latin typeface="+mj-lt"/>
                        </a:rPr>
                      </a:br>
                      <a:r>
                        <a:rPr lang="en-AU" sz="1200" kern="100" dirty="0">
                          <a:effectLst/>
                          <a:latin typeface="+mj-lt"/>
                        </a:rPr>
                        <a:t>Global Set Indicators</a:t>
                      </a:r>
                    </a:p>
                  </a:txBody>
                  <a:tcPr marL="72000" marR="44496" marT="36000" marB="72000" anchor="ctr">
                    <a:solidFill>
                      <a:schemeClr val="tx2">
                        <a:lumMod val="50000"/>
                        <a:lumOff val="50000"/>
                      </a:schemeClr>
                    </a:solidFill>
                  </a:tcPr>
                </a:tc>
                <a:tc>
                  <a:txBody>
                    <a:bodyPr/>
                    <a:lstStyle/>
                    <a:p>
                      <a:pPr algn="ctr">
                        <a:lnSpc>
                          <a:spcPts val="1440"/>
                        </a:lnSpc>
                        <a:spcBef>
                          <a:spcPts val="600"/>
                        </a:spcBef>
                        <a:spcAft>
                          <a:spcPts val="600"/>
                        </a:spcAft>
                        <a:buNone/>
                      </a:pPr>
                      <a:r>
                        <a:rPr lang="en-AU" sz="1200" kern="100" dirty="0">
                          <a:effectLst/>
                          <a:latin typeface="+mj-lt"/>
                        </a:rPr>
                        <a:t>Area</a:t>
                      </a:r>
                      <a:endParaRPr lang="en-AU" sz="1200" kern="100" dirty="0">
                        <a:effectLst/>
                        <a:latin typeface="+mj-lt"/>
                        <a:ea typeface="Aptos" panose="020B0004020202020204" pitchFamily="34" charset="0"/>
                        <a:cs typeface="Times New Roman" panose="02020603050405020304" pitchFamily="18" charset="0"/>
                      </a:endParaRPr>
                    </a:p>
                  </a:txBody>
                  <a:tcPr marL="44496" marR="44496" marT="36000" marB="72000" anchor="ctr">
                    <a:solidFill>
                      <a:schemeClr val="tx2">
                        <a:lumMod val="50000"/>
                        <a:lumOff val="50000"/>
                      </a:schemeClr>
                    </a:solidFill>
                  </a:tcPr>
                </a:tc>
                <a:tc>
                  <a:txBody>
                    <a:bodyPr/>
                    <a:lstStyle/>
                    <a:p>
                      <a:pPr algn="ctr">
                        <a:lnSpc>
                          <a:spcPts val="1440"/>
                        </a:lnSpc>
                        <a:spcBef>
                          <a:spcPts val="600"/>
                        </a:spcBef>
                        <a:spcAft>
                          <a:spcPts val="600"/>
                        </a:spcAft>
                        <a:buNone/>
                      </a:pPr>
                      <a:r>
                        <a:rPr lang="en-AU" sz="1200" kern="100" dirty="0">
                          <a:effectLst/>
                          <a:latin typeface="+mj-lt"/>
                        </a:rPr>
                        <a:t>Methods Frameworks</a:t>
                      </a:r>
                      <a:endParaRPr lang="en-AU" sz="1200" kern="100" dirty="0">
                        <a:effectLst/>
                        <a:latin typeface="+mj-lt"/>
                        <a:ea typeface="Aptos" panose="020B0004020202020204" pitchFamily="34" charset="0"/>
                        <a:cs typeface="Times New Roman" panose="02020603050405020304" pitchFamily="18" charset="0"/>
                      </a:endParaRPr>
                    </a:p>
                  </a:txBody>
                  <a:tcPr marL="44496" marR="44496" marT="36000" marB="72000" anchor="ctr">
                    <a:solidFill>
                      <a:schemeClr val="tx2">
                        <a:lumMod val="50000"/>
                        <a:lumOff val="50000"/>
                      </a:schemeClr>
                    </a:solidFill>
                  </a:tcPr>
                </a:tc>
                <a:extLst>
                  <a:ext uri="{0D108BD9-81ED-4DB2-BD59-A6C34878D82A}">
                    <a16:rowId xmlns:a16="http://schemas.microsoft.com/office/drawing/2014/main" val="3577660895"/>
                  </a:ext>
                </a:extLst>
              </a:tr>
              <a:tr h="324364">
                <a:tc>
                  <a:txBody>
                    <a:bodyPr/>
                    <a:lstStyle/>
                    <a:p>
                      <a:pPr>
                        <a:lnSpc>
                          <a:spcPct val="115000"/>
                        </a:lnSpc>
                        <a:spcAft>
                          <a:spcPts val="800"/>
                        </a:spcAft>
                        <a:buNone/>
                      </a:pPr>
                      <a:r>
                        <a:rPr lang="en-AU" sz="1100" kern="0" dirty="0">
                          <a:solidFill>
                            <a:sysClr val="windowText" lastClr="000000"/>
                          </a:solidFill>
                          <a:effectLst/>
                        </a:rPr>
                        <a:t>Forest area as a proportion of total land area</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31</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a:effectLst/>
                        </a:rPr>
                        <a:t>SDG; SEEA-CF</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1991197860"/>
                  </a:ext>
                </a:extLst>
              </a:tr>
              <a:tr h="324364">
                <a:tc>
                  <a:txBody>
                    <a:bodyPr/>
                    <a:lstStyle/>
                    <a:p>
                      <a:pPr>
                        <a:lnSpc>
                          <a:spcPct val="115000"/>
                        </a:lnSpc>
                        <a:spcAft>
                          <a:spcPts val="800"/>
                        </a:spcAft>
                        <a:buNone/>
                      </a:pPr>
                      <a:r>
                        <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rPr>
                        <a:t>Temperature records*</a:t>
                      </a: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53</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168465859"/>
                  </a:ext>
                </a:extLst>
              </a:tr>
              <a:tr h="324364">
                <a:tc>
                  <a:txBody>
                    <a:bodyPr/>
                    <a:lstStyle/>
                    <a:p>
                      <a:pPr>
                        <a:lnSpc>
                          <a:spcPct val="115000"/>
                        </a:lnSpc>
                        <a:spcAft>
                          <a:spcPts val="800"/>
                        </a:spcAft>
                        <a:buNone/>
                      </a:pPr>
                      <a:r>
                        <a:rPr lang="en-AU" sz="1100" kern="0" dirty="0">
                          <a:solidFill>
                            <a:sysClr val="windowText" lastClr="000000"/>
                          </a:solidFill>
                          <a:effectLst/>
                        </a:rPr>
                        <a:t>Reduction in the extent of natural and semi-natural ecosystems</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66</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dirty="0">
                          <a:effectLst/>
                        </a:rPr>
                        <a:t>SEEA-EA</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2044849938"/>
                  </a:ext>
                </a:extLst>
              </a:tr>
              <a:tr h="309244">
                <a:tc>
                  <a:txBody>
                    <a:bodyPr/>
                    <a:lstStyle/>
                    <a:p>
                      <a:pPr>
                        <a:lnSpc>
                          <a:spcPct val="115000"/>
                        </a:lnSpc>
                        <a:spcAft>
                          <a:spcPts val="800"/>
                        </a:spcAft>
                        <a:buNone/>
                      </a:pPr>
                      <a:r>
                        <a:rPr lang="en-AU" sz="1100" kern="0" dirty="0">
                          <a:solidFill>
                            <a:sysClr val="windowText" lastClr="000000"/>
                          </a:solidFill>
                          <a:effectLst/>
                        </a:rPr>
                        <a:t>Proportion of forest area affected by forest fires</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67</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dirty="0">
                          <a:effectLst/>
                        </a:rPr>
                        <a:t> FDES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2353660800"/>
                  </a:ext>
                </a:extLst>
              </a:tr>
              <a:tr h="309244">
                <a:tc>
                  <a:txBody>
                    <a:bodyPr/>
                    <a:lstStyle/>
                    <a:p>
                      <a:pPr>
                        <a:lnSpc>
                          <a:spcPct val="115000"/>
                        </a:lnSpc>
                        <a:spcAft>
                          <a:spcPts val="800"/>
                        </a:spcAft>
                        <a:buNone/>
                      </a:pPr>
                      <a:r>
                        <a:rPr lang="en-AU" sz="1100" kern="0" dirty="0">
                          <a:solidFill>
                            <a:sysClr val="windowText" lastClr="000000"/>
                          </a:solidFill>
                          <a:effectLst/>
                        </a:rPr>
                        <a:t>Phytosanitary status of forest**</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68</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dirty="0">
                          <a:effectLst/>
                        </a:rPr>
                        <a:t>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1449435674"/>
                  </a:ext>
                </a:extLst>
              </a:tr>
              <a:tr h="309244">
                <a:tc>
                  <a:txBody>
                    <a:bodyPr/>
                    <a:lstStyle/>
                    <a:p>
                      <a:pPr>
                        <a:lnSpc>
                          <a:spcPct val="115000"/>
                        </a:lnSpc>
                        <a:spcAft>
                          <a:spcPts val="800"/>
                        </a:spcAft>
                        <a:buNone/>
                      </a:pPr>
                      <a:r>
                        <a:rPr lang="en-AU" sz="1100" kern="0" dirty="0">
                          <a:solidFill>
                            <a:sysClr val="windowText" lastClr="000000"/>
                          </a:solidFill>
                          <a:effectLst/>
                        </a:rPr>
                        <a:t>Proportion of land that is degraded over total land area</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71</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dirty="0">
                          <a:effectLst/>
                        </a:rPr>
                        <a:t>SDG; UN-ECE</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3720462921"/>
                  </a:ext>
                </a:extLst>
              </a:tr>
              <a:tr h="309244">
                <a:tc>
                  <a:txBody>
                    <a:bodyPr/>
                    <a:lstStyle/>
                    <a:p>
                      <a:pPr>
                        <a:lnSpc>
                          <a:spcPct val="115000"/>
                        </a:lnSpc>
                        <a:spcAft>
                          <a:spcPts val="800"/>
                        </a:spcAft>
                        <a:buNone/>
                      </a:pPr>
                      <a:r>
                        <a:rPr lang="en-AU" sz="1100" kern="0" dirty="0">
                          <a:solidFill>
                            <a:sysClr val="windowText" lastClr="000000"/>
                          </a:solidFill>
                          <a:effectLst/>
                        </a:rPr>
                        <a:t>Impact on production of wood and non-wood products</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Impacts, indicator 74</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dirty="0">
                          <a:effectLst/>
                        </a:rPr>
                        <a:t> FDES</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4169575283"/>
                  </a:ext>
                </a:extLst>
              </a:tr>
              <a:tr h="309244">
                <a:tc>
                  <a:txBody>
                    <a:bodyPr/>
                    <a:lstStyle/>
                    <a:p>
                      <a:pPr>
                        <a:lnSpc>
                          <a:spcPct val="115000"/>
                        </a:lnSpc>
                        <a:spcAft>
                          <a:spcPts val="800"/>
                        </a:spcAft>
                        <a:buNone/>
                      </a:pPr>
                      <a:r>
                        <a:rPr lang="en-AU" sz="1100" kern="0" dirty="0">
                          <a:solidFill>
                            <a:sysClr val="windowText" lastClr="000000"/>
                          </a:solidFill>
                          <a:effectLst/>
                        </a:rPr>
                        <a:t>Ecosystem carbon stocks</a:t>
                      </a:r>
                      <a:endParaRPr lang="en-AU" sz="1100" kern="100" dirty="0">
                        <a:solidFill>
                          <a:sysClr val="windowText" lastClr="000000"/>
                        </a:solidFill>
                        <a:effectLst/>
                        <a:latin typeface="Aptos" panose="020B0004020202020204" pitchFamily="34" charset="0"/>
                        <a:ea typeface="Aptos" panose="020B0004020202020204" pitchFamily="34" charset="0"/>
                        <a:cs typeface="Times New Roman" panose="02020603050405020304" pitchFamily="18" charset="0"/>
                      </a:endParaRPr>
                    </a:p>
                  </a:txBody>
                  <a:tcPr marL="72000" marR="26193" marT="0" marB="0" anchor="ctr">
                    <a:solidFill>
                      <a:schemeClr val="tx2">
                        <a:lumMod val="50000"/>
                        <a:lumOff val="50000"/>
                        <a:alpha val="30000"/>
                      </a:schemeClr>
                    </a:solidFill>
                  </a:tcPr>
                </a:tc>
                <a:tc>
                  <a:txBody>
                    <a:bodyPr/>
                    <a:lstStyle/>
                    <a:p>
                      <a:pPr algn="ctr">
                        <a:lnSpc>
                          <a:spcPct val="115000"/>
                        </a:lnSpc>
                        <a:spcAft>
                          <a:spcPts val="800"/>
                        </a:spcAft>
                        <a:buNone/>
                      </a:pPr>
                      <a:r>
                        <a:rPr lang="en-AU" sz="1100" kern="100" dirty="0">
                          <a:effectLst/>
                        </a:rPr>
                        <a:t>Vulnerability, indicator 90</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tc>
                  <a:txBody>
                    <a:bodyPr/>
                    <a:lstStyle/>
                    <a:p>
                      <a:pPr algn="ctr">
                        <a:lnSpc>
                          <a:spcPct val="115000"/>
                        </a:lnSpc>
                        <a:spcAft>
                          <a:spcPts val="800"/>
                        </a:spcAft>
                        <a:buNone/>
                      </a:pPr>
                      <a:r>
                        <a:rPr lang="en-AU" sz="1100" kern="100" dirty="0">
                          <a:effectLst/>
                        </a:rPr>
                        <a:t>SEEA-EA</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6193" marR="26193" marT="0" marB="0" anchor="ctr"/>
                </a:tc>
                <a:extLst>
                  <a:ext uri="{0D108BD9-81ED-4DB2-BD59-A6C34878D82A}">
                    <a16:rowId xmlns:a16="http://schemas.microsoft.com/office/drawing/2014/main" val="289257049"/>
                  </a:ext>
                </a:extLst>
              </a:tr>
            </a:tbl>
          </a:graphicData>
        </a:graphic>
      </p:graphicFrame>
      <p:sp>
        <p:nvSpPr>
          <p:cNvPr id="4" name="TextBox 3">
            <a:extLst>
              <a:ext uri="{FF2B5EF4-FFF2-40B4-BE49-F238E27FC236}">
                <a16:creationId xmlns:a16="http://schemas.microsoft.com/office/drawing/2014/main" id="{C1857F24-FEF9-C11D-63C9-D1E3295C39D6}"/>
              </a:ext>
            </a:extLst>
          </p:cNvPr>
          <p:cNvSpPr txBox="1"/>
          <p:nvPr/>
        </p:nvSpPr>
        <p:spPr>
          <a:xfrm>
            <a:off x="1440000" y="443105"/>
            <a:ext cx="9541267" cy="830997"/>
          </a:xfrm>
          <a:prstGeom prst="rect">
            <a:avLst/>
          </a:prstGeom>
          <a:noFill/>
          <a:ln w="12700">
            <a:noFill/>
          </a:ln>
        </p:spPr>
        <p:txBody>
          <a:bodyPr wrap="square" lIns="0" rtlCol="0">
            <a:spAutoFit/>
          </a:bodyPr>
          <a:lstStyle/>
          <a:p>
            <a:pPr lvl="0">
              <a:defRPr/>
            </a:pPr>
            <a:r>
              <a:rPr lang="en-AU" sz="2400" b="1" dirty="0">
                <a:latin typeface="+mj-lt"/>
              </a:rPr>
              <a:t>Appendix 3 – Global Set Indicators – Net zero impacts and vulnerability</a:t>
            </a:r>
          </a:p>
          <a:p>
            <a:pPr lvl="0">
              <a:defRPr/>
            </a:pPr>
            <a:endParaRPr lang="en-AU" sz="2400" b="1" dirty="0">
              <a:latin typeface="+mj-lt"/>
            </a:endParaRPr>
          </a:p>
        </p:txBody>
      </p:sp>
      <p:sp>
        <p:nvSpPr>
          <p:cNvPr id="2" name="Slide Number Placeholder 1">
            <a:extLst>
              <a:ext uri="{FF2B5EF4-FFF2-40B4-BE49-F238E27FC236}">
                <a16:creationId xmlns:a16="http://schemas.microsoft.com/office/drawing/2014/main" id="{9B2BAFB1-9EB9-E856-3CF8-675F03DFEC79}"/>
              </a:ext>
            </a:extLst>
          </p:cNvPr>
          <p:cNvSpPr>
            <a:spLocks noGrp="1"/>
          </p:cNvSpPr>
          <p:nvPr>
            <p:ph type="sldNum" sz="quarter" idx="12"/>
          </p:nvPr>
        </p:nvSpPr>
        <p:spPr/>
        <p:txBody>
          <a:bodyPr/>
          <a:lstStyle/>
          <a:p>
            <a:r>
              <a:rPr lang="en-AU" dirty="0"/>
              <a:t>iii</a:t>
            </a:r>
          </a:p>
        </p:txBody>
      </p:sp>
      <p:sp>
        <p:nvSpPr>
          <p:cNvPr id="3" name="Rectangle 2">
            <a:extLst>
              <a:ext uri="{FF2B5EF4-FFF2-40B4-BE49-F238E27FC236}">
                <a16:creationId xmlns:a16="http://schemas.microsoft.com/office/drawing/2014/main" id="{563E9E71-EADC-0D6E-178C-AD33D03AF622}"/>
              </a:ext>
            </a:extLst>
          </p:cNvPr>
          <p:cNvSpPr/>
          <p:nvPr/>
        </p:nvSpPr>
        <p:spPr>
          <a:xfrm>
            <a:off x="0" y="0"/>
            <a:ext cx="83820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0E795FAD-7A0D-6699-40B6-A17DBF8440C7}"/>
              </a:ext>
            </a:extLst>
          </p:cNvPr>
          <p:cNvSpPr txBox="1"/>
          <p:nvPr/>
        </p:nvSpPr>
        <p:spPr>
          <a:xfrm>
            <a:off x="1440000" y="4219575"/>
            <a:ext cx="9437181" cy="400110"/>
          </a:xfrm>
          <a:prstGeom prst="rect">
            <a:avLst/>
          </a:prstGeom>
          <a:noFill/>
        </p:spPr>
        <p:txBody>
          <a:bodyPr wrap="square" rtlCol="0">
            <a:spAutoFit/>
          </a:bodyPr>
          <a:lstStyle/>
          <a:p>
            <a:r>
              <a:rPr lang="en-AU" sz="1000" dirty="0"/>
              <a:t>*There is no statistically-agreed methodological reference so the indicator follows</a:t>
            </a:r>
            <a:r>
              <a:rPr lang="en-AU" sz="1000" b="1" dirty="0"/>
              <a:t> </a:t>
            </a:r>
            <a:r>
              <a:rPr lang="en-AU" sz="1000" dirty="0"/>
              <a:t>WMO guidance</a:t>
            </a:r>
          </a:p>
          <a:p>
            <a:r>
              <a:rPr lang="en-AU" sz="1000" dirty="0"/>
              <a:t>** There is no statistically-agreed methodological reference so the indicator follows</a:t>
            </a:r>
            <a:r>
              <a:rPr lang="en-AU" sz="1000" b="1" dirty="0"/>
              <a:t> </a:t>
            </a:r>
            <a:r>
              <a:rPr lang="en-AU" sz="1000" dirty="0"/>
              <a:t>FAO guidance</a:t>
            </a:r>
          </a:p>
        </p:txBody>
      </p:sp>
    </p:spTree>
    <p:extLst>
      <p:ext uri="{BB962C8B-B14F-4D97-AF65-F5344CB8AC3E}">
        <p14:creationId xmlns:p14="http://schemas.microsoft.com/office/powerpoint/2010/main" val="3216750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4808-6E1A-086C-4D08-DFD651EE0164}"/>
            </a:ext>
          </a:extLst>
        </p:cNvPr>
        <p:cNvGrpSpPr/>
        <p:nvPr/>
      </p:nvGrpSpPr>
      <p:grpSpPr>
        <a:xfrm>
          <a:off x="0" y="0"/>
          <a:ext cx="0" cy="0"/>
          <a:chOff x="0" y="0"/>
          <a:chExt cx="0" cy="0"/>
        </a:xfrm>
      </p:grpSpPr>
      <p:pic>
        <p:nvPicPr>
          <p:cNvPr id="4" name="Picture 3" descr="A forest of trees with green leaves&#10;&#10;AI-generated content may be incorrect.">
            <a:extLst>
              <a:ext uri="{FF2B5EF4-FFF2-40B4-BE49-F238E27FC236}">
                <a16:creationId xmlns:a16="http://schemas.microsoft.com/office/drawing/2014/main" id="{C45E32BE-34D7-96C5-19D8-012B1C69D16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70F814FC-0527-A5E1-648E-E100ABDB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3107" y="2200813"/>
            <a:ext cx="2456374" cy="2456374"/>
          </a:xfrm>
          <a:prstGeom prst="rect">
            <a:avLst/>
          </a:prstGeom>
        </p:spPr>
      </p:pic>
      <p:sp>
        <p:nvSpPr>
          <p:cNvPr id="8" name="TextBox 7">
            <a:extLst>
              <a:ext uri="{FF2B5EF4-FFF2-40B4-BE49-F238E27FC236}">
                <a16:creationId xmlns:a16="http://schemas.microsoft.com/office/drawing/2014/main" id="{ADFFE204-98D8-8943-53D2-A9313F038884}"/>
              </a:ext>
            </a:extLst>
          </p:cNvPr>
          <p:cNvSpPr txBox="1"/>
          <p:nvPr/>
        </p:nvSpPr>
        <p:spPr>
          <a:xfrm>
            <a:off x="3406165" y="2677538"/>
            <a:ext cx="5862086" cy="1218988"/>
          </a:xfrm>
          <a:prstGeom prst="rect">
            <a:avLst/>
          </a:prstGeom>
          <a:noFill/>
          <a:effectLst>
            <a:outerShdw blurRad="355600" dist="50800" dir="5400000" sx="95000" sy="95000" algn="ctr" rotWithShape="0">
              <a:srgbClr val="000000">
                <a:alpha val="56000"/>
              </a:srgbClr>
            </a:outerShdw>
          </a:effectLst>
        </p:spPr>
        <p:txBody>
          <a:bodyPr wrap="square">
            <a:spAutoFit/>
          </a:bodyPr>
          <a:lstStyle/>
          <a:p>
            <a:pPr>
              <a:lnSpc>
                <a:spcPct val="150000"/>
              </a:lnSpc>
            </a:pPr>
            <a:r>
              <a:rPr lang="en-AU" sz="5400" b="1" dirty="0">
                <a:solidFill>
                  <a:schemeClr val="bg1"/>
                </a:solidFill>
              </a:rPr>
              <a:t>Net       </a:t>
            </a:r>
            <a:r>
              <a:rPr lang="en-AU" sz="5400" dirty="0">
                <a:solidFill>
                  <a:schemeClr val="bg1"/>
                </a:solidFill>
              </a:rPr>
              <a:t>Zero</a:t>
            </a:r>
            <a:endParaRPr lang="en-AU" sz="5400" dirty="0"/>
          </a:p>
        </p:txBody>
      </p:sp>
      <p:sp>
        <p:nvSpPr>
          <p:cNvPr id="12" name="TextBox 11">
            <a:extLst>
              <a:ext uri="{FF2B5EF4-FFF2-40B4-BE49-F238E27FC236}">
                <a16:creationId xmlns:a16="http://schemas.microsoft.com/office/drawing/2014/main" id="{86A4C0FB-536C-6D51-7DE4-04DC72E200E6}"/>
              </a:ext>
            </a:extLst>
          </p:cNvPr>
          <p:cNvSpPr txBox="1"/>
          <p:nvPr/>
        </p:nvSpPr>
        <p:spPr>
          <a:xfrm>
            <a:off x="5855414" y="3596444"/>
            <a:ext cx="1149693" cy="600164"/>
          </a:xfrm>
          <a:prstGeom prst="rect">
            <a:avLst/>
          </a:prstGeom>
          <a:noFill/>
        </p:spPr>
        <p:txBody>
          <a:bodyPr wrap="square">
            <a:spAutoFit/>
          </a:bodyPr>
          <a:lstStyle/>
          <a:p>
            <a:br>
              <a:rPr lang="en-AU" sz="1100" b="1" dirty="0">
                <a:solidFill>
                  <a:schemeClr val="bg1"/>
                </a:solidFill>
              </a:rPr>
            </a:br>
            <a:r>
              <a:rPr lang="en-AU" sz="1100" b="1" dirty="0">
                <a:solidFill>
                  <a:schemeClr val="bg1"/>
                </a:solidFill>
              </a:rPr>
              <a:t>Storybook</a:t>
            </a:r>
            <a:br>
              <a:rPr lang="en-AU" sz="1100" b="1" dirty="0">
                <a:solidFill>
                  <a:schemeClr val="bg1"/>
                </a:solidFill>
              </a:rPr>
            </a:br>
            <a:endParaRPr lang="en-AU" sz="1100" b="1" dirty="0"/>
          </a:p>
        </p:txBody>
      </p:sp>
    </p:spTree>
    <p:extLst>
      <p:ext uri="{BB962C8B-B14F-4D97-AF65-F5344CB8AC3E}">
        <p14:creationId xmlns:p14="http://schemas.microsoft.com/office/powerpoint/2010/main" val="219391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E8E34C-6E72-5134-4018-592195829464}"/>
              </a:ext>
            </a:extLst>
          </p:cNvPr>
          <p:cNvSpPr txBox="1"/>
          <p:nvPr/>
        </p:nvSpPr>
        <p:spPr>
          <a:xfrm>
            <a:off x="7187427" y="465401"/>
            <a:ext cx="3216120" cy="385250"/>
          </a:xfrm>
          <a:prstGeom prst="rect">
            <a:avLst/>
          </a:prstGeom>
        </p:spPr>
        <p:txBody>
          <a:bodyPr vert="horz" lIns="91440" tIns="45720" rIns="91440" bIns="45720" rtlCol="0" anchor="ctr">
            <a:noAutofit/>
          </a:bodyPr>
          <a:lstStyle/>
          <a:p>
            <a:pPr marL="0" marR="0" lvl="0" indent="0" fontAlgn="auto">
              <a:lnSpc>
                <a:spcPct val="90000"/>
              </a:lnSpc>
              <a:spcBef>
                <a:spcPct val="0"/>
              </a:spcBef>
              <a:spcAft>
                <a:spcPts val="600"/>
              </a:spcAft>
              <a:buClrTx/>
              <a:buSzTx/>
              <a:tabLst/>
              <a:defRPr/>
            </a:pPr>
            <a:r>
              <a:rPr kumimoji="0" lang="en-US" sz="3600" b="0" i="0" u="none" strike="noStrike" cap="none" spc="0" normalizeH="0" baseline="0" noProof="0" dirty="0">
                <a:ln>
                  <a:noFill/>
                </a:ln>
                <a:effectLst/>
                <a:uLnTx/>
                <a:uFillTx/>
                <a:latin typeface="+mj-lt"/>
                <a:ea typeface="+mj-ea"/>
                <a:cs typeface="+mj-cs"/>
              </a:rPr>
              <a:t>Introduction</a:t>
            </a:r>
          </a:p>
        </p:txBody>
      </p:sp>
      <p:sp>
        <p:nvSpPr>
          <p:cNvPr id="4" name="TextBox 3">
            <a:extLst>
              <a:ext uri="{FF2B5EF4-FFF2-40B4-BE49-F238E27FC236}">
                <a16:creationId xmlns:a16="http://schemas.microsoft.com/office/drawing/2014/main" id="{197EA304-E01B-6A8E-2F0E-7366D9FC9B31}"/>
              </a:ext>
            </a:extLst>
          </p:cNvPr>
          <p:cNvSpPr txBox="1"/>
          <p:nvPr/>
        </p:nvSpPr>
        <p:spPr>
          <a:xfrm>
            <a:off x="7187428" y="1022990"/>
            <a:ext cx="4507268" cy="5829468"/>
          </a:xfrm>
          <a:prstGeom prst="rect">
            <a:avLst/>
          </a:prstGeom>
        </p:spPr>
        <p:txBody>
          <a:bodyPr vert="horz" lIns="91440" tIns="45720" rIns="91440" bIns="45720" rtlCol="0" anchor="t">
            <a:noAutofit/>
          </a:bodyPr>
          <a:lstStyle/>
          <a:p>
            <a:pPr>
              <a:lnSpc>
                <a:spcPct val="90000"/>
              </a:lnSpc>
              <a:spcAft>
                <a:spcPts val="800"/>
              </a:spcAft>
            </a:pPr>
            <a:r>
              <a:rPr lang="en-AU" sz="1400" b="0" i="0" dirty="0">
                <a:effectLst/>
                <a:latin typeface="+mj-lt"/>
              </a:rPr>
              <a:t>Net zero by 2050 is a simple, understandable metric, yet  also a specific scientific and operational target by 2050 to balance emissions and removals. </a:t>
            </a:r>
          </a:p>
          <a:p>
            <a:pPr>
              <a:lnSpc>
                <a:spcPct val="90000"/>
              </a:lnSpc>
              <a:spcAft>
                <a:spcPts val="800"/>
              </a:spcAft>
            </a:pPr>
            <a:r>
              <a:rPr lang="en-US" sz="1400" b="0" i="0" dirty="0">
                <a:effectLst/>
                <a:latin typeface="+mj-lt"/>
              </a:rPr>
              <a:t>Achieving Net Zero is a complex, cross-cutting challenge that spans climate, environmental, economic, and social dimensions. Measuring progress in this area involves </a:t>
            </a:r>
            <a:r>
              <a:rPr lang="en-US" sz="1400" dirty="0">
                <a:latin typeface="+mj-lt"/>
              </a:rPr>
              <a:t>cooperation across national statistical systems and international </a:t>
            </a:r>
            <a:r>
              <a:rPr lang="en-US" sz="1400" dirty="0" err="1">
                <a:latin typeface="+mj-lt"/>
              </a:rPr>
              <a:t>organisations</a:t>
            </a:r>
            <a:r>
              <a:rPr lang="en-US" sz="1400" dirty="0">
                <a:latin typeface="+mj-lt"/>
              </a:rPr>
              <a:t>.</a:t>
            </a:r>
            <a:r>
              <a:rPr lang="en-US" sz="1400" b="0" i="0" dirty="0">
                <a:effectLst/>
                <a:latin typeface="+mj-lt"/>
              </a:rPr>
              <a:t> Numerous </a:t>
            </a:r>
            <a:r>
              <a:rPr lang="en-US" sz="1400" dirty="0">
                <a:latin typeface="+mj-lt"/>
              </a:rPr>
              <a:t>frameworks</a:t>
            </a:r>
            <a:r>
              <a:rPr lang="en-US" sz="1400" b="0" i="0" dirty="0">
                <a:effectLst/>
                <a:latin typeface="+mj-lt"/>
              </a:rPr>
              <a:t> and indicators already exist </a:t>
            </a:r>
            <a:r>
              <a:rPr lang="en-US" sz="1400" dirty="0">
                <a:latin typeface="+mj-lt"/>
              </a:rPr>
              <a:t>at the international and national level, and</a:t>
            </a:r>
            <a:r>
              <a:rPr lang="en-US" sz="1400" b="0" i="0" dirty="0">
                <a:effectLst/>
                <a:latin typeface="+mj-lt"/>
              </a:rPr>
              <a:t> there remains a need to deepen our collective understanding of both the core and broader narratives surrounding Net Zero. </a:t>
            </a:r>
          </a:p>
          <a:p>
            <a:pPr>
              <a:lnSpc>
                <a:spcPct val="90000"/>
              </a:lnSpc>
              <a:spcAft>
                <a:spcPts val="800"/>
              </a:spcAft>
            </a:pPr>
            <a:r>
              <a:rPr lang="en-US" sz="1400" b="0" i="0" dirty="0">
                <a:effectLst/>
                <a:latin typeface="+mj-lt"/>
              </a:rPr>
              <a:t>The </a:t>
            </a:r>
            <a:r>
              <a:rPr lang="en-US" sz="1400" b="0" i="1" dirty="0">
                <a:effectLst/>
                <a:latin typeface="+mj-lt"/>
              </a:rPr>
              <a:t>Net Zero Storybook</a:t>
            </a:r>
            <a:r>
              <a:rPr lang="en-US" sz="1400" b="0" i="0" dirty="0">
                <a:effectLst/>
                <a:latin typeface="+mj-lt"/>
              </a:rPr>
              <a:t> has been drafted by the UN Network of Economic Statisticians to raise awareness of what Net Zero entails, why it matters, how countries are responding through policy and practice and what role national statistical systems can play. It highlights international commitments such as the Paris Agreement’s Biennial Transparency Reports and emphasizes that measuring Net Zero goes beyond greenhouse gas emissions—just as wellbeing extends beyond GDP. </a:t>
            </a:r>
            <a:endParaRPr lang="en-US" sz="1400" dirty="0">
              <a:latin typeface="+mj-lt"/>
            </a:endParaRPr>
          </a:p>
          <a:p>
            <a:pPr>
              <a:lnSpc>
                <a:spcPct val="90000"/>
              </a:lnSpc>
              <a:spcAft>
                <a:spcPts val="800"/>
              </a:spcAft>
            </a:pPr>
            <a:r>
              <a:rPr lang="en-US" sz="1400" b="0" i="0" dirty="0">
                <a:effectLst/>
                <a:latin typeface="+mj-lt"/>
              </a:rPr>
              <a:t>By showcasing country case studies and the use of existing statistical frameworks, this storybook provides a foundation for learning, collaboration, and informed decision-making.</a:t>
            </a:r>
            <a:endParaRPr lang="en-US" sz="1400" dirty="0">
              <a:latin typeface="+mj-lt"/>
            </a:endParaRPr>
          </a:p>
        </p:txBody>
      </p:sp>
      <p:sp>
        <p:nvSpPr>
          <p:cNvPr id="17" name="Rectangle 16">
            <a:extLst>
              <a:ext uri="{FF2B5EF4-FFF2-40B4-BE49-F238E27FC236}">
                <a16:creationId xmlns:a16="http://schemas.microsoft.com/office/drawing/2014/main" id="{9B109A58-EDE8-BD78-5FB1-E7ECF83E7FBC}"/>
              </a:ext>
            </a:extLst>
          </p:cNvPr>
          <p:cNvSpPr/>
          <p:nvPr/>
        </p:nvSpPr>
        <p:spPr>
          <a:xfrm>
            <a:off x="-1" y="0"/>
            <a:ext cx="6773333"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8" name="Graphic 17">
            <a:extLst>
              <a:ext uri="{FF2B5EF4-FFF2-40B4-BE49-F238E27FC236}">
                <a16:creationId xmlns:a16="http://schemas.microsoft.com/office/drawing/2014/main" id="{F3D1695F-1EAB-49B3-6701-B323888FDF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5903" y="658026"/>
            <a:ext cx="5001524" cy="5541948"/>
          </a:xfrm>
          <a:prstGeom prst="rect">
            <a:avLst/>
          </a:prstGeom>
        </p:spPr>
      </p:pic>
      <p:sp>
        <p:nvSpPr>
          <p:cNvPr id="19" name="Slide Number Placeholder 18">
            <a:extLst>
              <a:ext uri="{FF2B5EF4-FFF2-40B4-BE49-F238E27FC236}">
                <a16:creationId xmlns:a16="http://schemas.microsoft.com/office/drawing/2014/main" id="{FC170F13-C12E-04F7-34C7-6E9657A2E6C1}"/>
              </a:ext>
            </a:extLst>
          </p:cNvPr>
          <p:cNvSpPr>
            <a:spLocks noGrp="1"/>
          </p:cNvSpPr>
          <p:nvPr>
            <p:ph type="sldNum" sz="quarter" idx="12"/>
          </p:nvPr>
        </p:nvSpPr>
        <p:spPr/>
        <p:txBody>
          <a:bodyPr/>
          <a:lstStyle/>
          <a:p>
            <a:fld id="{EC9EE9FD-178F-43FD-BA99-B0AF5E5C5A5F}" type="slidenum">
              <a:rPr lang="en-AU" smtClean="0"/>
              <a:t>4</a:t>
            </a:fld>
            <a:endParaRPr lang="en-AU"/>
          </a:p>
        </p:txBody>
      </p:sp>
    </p:spTree>
    <p:extLst>
      <p:ext uri="{BB962C8B-B14F-4D97-AF65-F5344CB8AC3E}">
        <p14:creationId xmlns:p14="http://schemas.microsoft.com/office/powerpoint/2010/main" val="1848728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BCFF2E-71D7-2091-D9F1-B2B5A3AE6C0F}"/>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ardrop 17">
            <a:extLst>
              <a:ext uri="{FF2B5EF4-FFF2-40B4-BE49-F238E27FC236}">
                <a16:creationId xmlns:a16="http://schemas.microsoft.com/office/drawing/2014/main" id="{4AEA4F60-F527-CAAA-3A46-B7B2A5BE0146}"/>
              </a:ext>
            </a:extLst>
          </p:cNvPr>
          <p:cNvSpPr/>
          <p:nvPr/>
        </p:nvSpPr>
        <p:spPr>
          <a:xfrm rot="10800000">
            <a:off x="8024939" y="2362642"/>
            <a:ext cx="3388120" cy="3388120"/>
          </a:xfrm>
          <a:prstGeom prst="teardrop">
            <a:avLst/>
          </a:prstGeom>
          <a:solidFill>
            <a:schemeClr val="accent1">
              <a:lumMod val="60000"/>
              <a:lumOff val="40000"/>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616DC24-A49B-BF1D-53A3-B531722017A6}"/>
              </a:ext>
            </a:extLst>
          </p:cNvPr>
          <p:cNvSpPr txBox="1"/>
          <p:nvPr/>
        </p:nvSpPr>
        <p:spPr>
          <a:xfrm>
            <a:off x="2880001" y="1800000"/>
            <a:ext cx="4846982" cy="2492990"/>
          </a:xfrm>
          <a:prstGeom prst="rect">
            <a:avLst/>
          </a:prstGeom>
          <a:noFill/>
        </p:spPr>
        <p:txBody>
          <a:bodyPr wrap="square" lIns="0" rtlCol="0">
            <a:spAutoFit/>
          </a:bodyPr>
          <a:lstStyle/>
          <a:p>
            <a:r>
              <a:rPr lang="en-AU" sz="1300" dirty="0">
                <a:latin typeface="+mj-lt"/>
              </a:rPr>
              <a:t>Parties to the Paris Agreement formally agreed to undertake rapid reductions … so as to achieve a </a:t>
            </a:r>
            <a:r>
              <a:rPr lang="en-AU" sz="1300" u="sng" dirty="0">
                <a:solidFill>
                  <a:srgbClr val="29A0DA"/>
                </a:solidFill>
                <a:latin typeface="+mj-lt"/>
                <a:hlinkClick r:id="rId3">
                  <a:extLst>
                    <a:ext uri="{A12FA001-AC4F-418D-AE19-62706E023703}">
                      <ahyp:hlinkClr xmlns:ahyp="http://schemas.microsoft.com/office/drawing/2018/hyperlinkcolor" val="tx"/>
                    </a:ext>
                  </a:extLst>
                </a:hlinkClick>
              </a:rPr>
              <a:t>balance</a:t>
            </a:r>
            <a:r>
              <a:rPr lang="en-AU" sz="1300" dirty="0">
                <a:latin typeface="+mj-lt"/>
              </a:rPr>
              <a:t> between anthropogenic emissions by sources and removal by sinks of greenhouse gases in the second half of this century. </a:t>
            </a:r>
          </a:p>
          <a:p>
            <a:r>
              <a:rPr lang="en-AU" sz="1300" dirty="0">
                <a:latin typeface="+mj-lt"/>
              </a:rPr>
              <a:t>(Article 4, para 1 – </a:t>
            </a:r>
            <a:r>
              <a:rPr lang="en-AU" sz="1300" u="sng" dirty="0">
                <a:solidFill>
                  <a:srgbClr val="29A0DA"/>
                </a:solidFill>
                <a:latin typeface="+mj-lt"/>
                <a:hlinkClick r:id="rId4">
                  <a:extLst>
                    <a:ext uri="{A12FA001-AC4F-418D-AE19-62706E023703}">
                      <ahyp:hlinkClr xmlns:ahyp="http://schemas.microsoft.com/office/drawing/2018/hyperlinkcolor" val="tx"/>
                    </a:ext>
                  </a:extLst>
                </a:hlinkClick>
              </a:rPr>
              <a:t>Paris Agreement 2015</a:t>
            </a:r>
            <a:r>
              <a:rPr lang="en-AU" sz="1300" dirty="0">
                <a:latin typeface="+mj-lt"/>
              </a:rPr>
              <a:t>)</a:t>
            </a:r>
          </a:p>
          <a:p>
            <a:endParaRPr lang="en-AU" sz="1300" dirty="0">
              <a:latin typeface="+mj-lt"/>
            </a:endParaRPr>
          </a:p>
          <a:p>
            <a:r>
              <a:rPr lang="en-AU" sz="1300" dirty="0">
                <a:latin typeface="+mj-lt"/>
              </a:rPr>
              <a:t>Net Zero is a means to limit global warming to well </a:t>
            </a:r>
            <a:r>
              <a:rPr lang="en-AU" sz="1300" b="1" dirty="0">
                <a:latin typeface="+mj-lt"/>
              </a:rPr>
              <a:t>below</a:t>
            </a:r>
            <a:r>
              <a:rPr lang="en-AU" sz="1300" dirty="0">
                <a:latin typeface="+mj-lt"/>
              </a:rPr>
              <a:t> the Paris Agreement target of 2°C above pre-industrial levels. To reduce the risks of far more severe climate change events and impacts, including more frequent and severe droughts, heatwaves and rainfall, it pursues </a:t>
            </a:r>
            <a:r>
              <a:rPr lang="en-AU" sz="1300" dirty="0"/>
              <a:t>efforts to limit the temperature increase to 1.5 °C above pre-industrial levels. </a:t>
            </a:r>
            <a:endParaRPr lang="en-AU" sz="1300" dirty="0">
              <a:latin typeface="+mj-lt"/>
            </a:endParaRPr>
          </a:p>
        </p:txBody>
      </p:sp>
      <p:grpSp>
        <p:nvGrpSpPr>
          <p:cNvPr id="23" name="Group 22">
            <a:extLst>
              <a:ext uri="{FF2B5EF4-FFF2-40B4-BE49-F238E27FC236}">
                <a16:creationId xmlns:a16="http://schemas.microsoft.com/office/drawing/2014/main" id="{13B0722A-AF15-6FAB-DEBC-DF38FB909109}"/>
              </a:ext>
            </a:extLst>
          </p:cNvPr>
          <p:cNvGrpSpPr/>
          <p:nvPr/>
        </p:nvGrpSpPr>
        <p:grpSpPr>
          <a:xfrm>
            <a:off x="328009" y="398172"/>
            <a:ext cx="1801821" cy="1801820"/>
            <a:chOff x="477553" y="398172"/>
            <a:chExt cx="1801821" cy="1801820"/>
          </a:xfrm>
        </p:grpSpPr>
        <p:pic>
          <p:nvPicPr>
            <p:cNvPr id="14" name="Graphic 13">
              <a:extLst>
                <a:ext uri="{FF2B5EF4-FFF2-40B4-BE49-F238E27FC236}">
                  <a16:creationId xmlns:a16="http://schemas.microsoft.com/office/drawing/2014/main" id="{52C83806-2FB2-62CF-501A-07C4614ACF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553" y="398172"/>
              <a:ext cx="1801820" cy="1801820"/>
            </a:xfrm>
            <a:prstGeom prst="rect">
              <a:avLst/>
            </a:prstGeom>
          </p:spPr>
        </p:pic>
        <p:sp>
          <p:nvSpPr>
            <p:cNvPr id="15" name="TextBox 14">
              <a:extLst>
                <a:ext uri="{FF2B5EF4-FFF2-40B4-BE49-F238E27FC236}">
                  <a16:creationId xmlns:a16="http://schemas.microsoft.com/office/drawing/2014/main" id="{4216BDB4-BBD1-6918-E448-41A87BBA3BE1}"/>
                </a:ext>
              </a:extLst>
            </p:cNvPr>
            <p:cNvSpPr txBox="1"/>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1</a:t>
              </a:r>
              <a:endParaRPr lang="en-US" sz="2400" b="1" dirty="0">
                <a:latin typeface="+mj-lt"/>
              </a:endParaRPr>
            </a:p>
          </p:txBody>
        </p:sp>
      </p:grpSp>
      <p:sp>
        <p:nvSpPr>
          <p:cNvPr id="16" name="TextBox 15">
            <a:extLst>
              <a:ext uri="{FF2B5EF4-FFF2-40B4-BE49-F238E27FC236}">
                <a16:creationId xmlns:a16="http://schemas.microsoft.com/office/drawing/2014/main" id="{7C7C9153-B8C6-E611-1066-992DF13760E2}"/>
              </a:ext>
            </a:extLst>
          </p:cNvPr>
          <p:cNvSpPr txBox="1"/>
          <p:nvPr/>
        </p:nvSpPr>
        <p:spPr>
          <a:xfrm>
            <a:off x="2880001"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What is Net Zero and international commitments</a:t>
            </a:r>
            <a:endParaRPr lang="en-US" sz="2400" b="1" dirty="0">
              <a:latin typeface="+mj-lt"/>
            </a:endParaRPr>
          </a:p>
        </p:txBody>
      </p:sp>
      <p:sp>
        <p:nvSpPr>
          <p:cNvPr id="17" name="TextBox 16">
            <a:extLst>
              <a:ext uri="{FF2B5EF4-FFF2-40B4-BE49-F238E27FC236}">
                <a16:creationId xmlns:a16="http://schemas.microsoft.com/office/drawing/2014/main" id="{022E2ED3-8E76-92E1-8899-F6E9A6915083}"/>
              </a:ext>
            </a:extLst>
          </p:cNvPr>
          <p:cNvSpPr txBox="1"/>
          <p:nvPr/>
        </p:nvSpPr>
        <p:spPr>
          <a:xfrm>
            <a:off x="8424298" y="2803142"/>
            <a:ext cx="2634472" cy="2785378"/>
          </a:xfrm>
          <a:prstGeom prst="rect">
            <a:avLst/>
          </a:prstGeom>
          <a:noFill/>
          <a:ln>
            <a:noFill/>
          </a:ln>
        </p:spPr>
        <p:txBody>
          <a:bodyPr wrap="square" rtlCol="0">
            <a:spAutoFit/>
          </a:bodyPr>
          <a:lstStyle/>
          <a:p>
            <a:pPr algn="ctr"/>
            <a:r>
              <a:rPr lang="en-AU" sz="1500" b="1" dirty="0">
                <a:solidFill>
                  <a:schemeClr val="bg1"/>
                </a:solidFill>
                <a:latin typeface="+mj-lt"/>
              </a:rPr>
              <a:t>Limiting GHG emissions from human activity to the same levels that can be naturally absorbed by trees, soil, and oceans, or captured through carbon storage or other technologies</a:t>
            </a:r>
            <a:r>
              <a:rPr lang="en-AU" sz="1500" dirty="0">
                <a:solidFill>
                  <a:schemeClr val="bg1"/>
                </a:solidFill>
                <a:latin typeface="+mj-lt"/>
              </a:rPr>
              <a:t>.</a:t>
            </a:r>
          </a:p>
          <a:p>
            <a:endParaRPr lang="en-AU" sz="1400" dirty="0">
              <a:latin typeface="+mj-lt"/>
            </a:endParaRPr>
          </a:p>
          <a:p>
            <a:r>
              <a:rPr lang="en-AU" sz="1400" dirty="0">
                <a:latin typeface="+mj-lt"/>
              </a:rPr>
              <a:t>International targets:</a:t>
            </a:r>
          </a:p>
          <a:p>
            <a:pPr marL="144000" indent="-144000">
              <a:buFont typeface="Arial" panose="020B0604020202020204" pitchFamily="34" charset="0"/>
              <a:buChar char="•"/>
            </a:pPr>
            <a:r>
              <a:rPr lang="en-AU" sz="1400" dirty="0">
                <a:latin typeface="+mj-lt"/>
              </a:rPr>
              <a:t>Net zero emissions by 2050 </a:t>
            </a:r>
          </a:p>
          <a:p>
            <a:pPr marL="144000" indent="-144000">
              <a:buFont typeface="Arial" panose="020B0604020202020204" pitchFamily="34" charset="0"/>
              <a:buChar char="•"/>
            </a:pPr>
            <a:r>
              <a:rPr lang="en-AU" sz="1400" dirty="0">
                <a:latin typeface="+mj-lt"/>
              </a:rPr>
              <a:t>43% emissions reduction by 2030 (on 2005 levels)</a:t>
            </a:r>
          </a:p>
        </p:txBody>
      </p:sp>
      <p:grpSp>
        <p:nvGrpSpPr>
          <p:cNvPr id="11" name="Group 10">
            <a:extLst>
              <a:ext uri="{FF2B5EF4-FFF2-40B4-BE49-F238E27FC236}">
                <a16:creationId xmlns:a16="http://schemas.microsoft.com/office/drawing/2014/main" id="{BB2744A1-1A8F-10BF-6DC7-BA146A9D8C41}"/>
              </a:ext>
            </a:extLst>
          </p:cNvPr>
          <p:cNvGrpSpPr/>
          <p:nvPr/>
        </p:nvGrpSpPr>
        <p:grpSpPr>
          <a:xfrm>
            <a:off x="2880001" y="5114857"/>
            <a:ext cx="4547628" cy="635905"/>
            <a:chOff x="1311773" y="5114857"/>
            <a:chExt cx="4547628" cy="635905"/>
          </a:xfrm>
        </p:grpSpPr>
        <p:pic>
          <p:nvPicPr>
            <p:cNvPr id="8" name="Graphic 7">
              <a:extLst>
                <a:ext uri="{FF2B5EF4-FFF2-40B4-BE49-F238E27FC236}">
                  <a16:creationId xmlns:a16="http://schemas.microsoft.com/office/drawing/2014/main" id="{E49B5A52-9D1C-F3BD-CCA9-95CDBC91E9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62246" y="5114857"/>
              <a:ext cx="510284" cy="618526"/>
            </a:xfrm>
            <a:prstGeom prst="rect">
              <a:avLst/>
            </a:prstGeom>
          </p:spPr>
        </p:pic>
        <p:pic>
          <p:nvPicPr>
            <p:cNvPr id="10" name="Graphic 9">
              <a:extLst>
                <a:ext uri="{FF2B5EF4-FFF2-40B4-BE49-F238E27FC236}">
                  <a16:creationId xmlns:a16="http://schemas.microsoft.com/office/drawing/2014/main" id="{BA72AFB7-4336-8C3D-6225-3F6D8A678A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8406" y="5207636"/>
              <a:ext cx="494821" cy="525747"/>
            </a:xfrm>
            <a:prstGeom prst="rect">
              <a:avLst/>
            </a:prstGeom>
          </p:spPr>
        </p:pic>
        <p:pic>
          <p:nvPicPr>
            <p:cNvPr id="12" name="Graphic 11">
              <a:extLst>
                <a:ext uri="{FF2B5EF4-FFF2-40B4-BE49-F238E27FC236}">
                  <a16:creationId xmlns:a16="http://schemas.microsoft.com/office/drawing/2014/main" id="{1FE14586-4668-CF95-2061-D82B3E0410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1183" y="5236646"/>
              <a:ext cx="630905" cy="514116"/>
            </a:xfrm>
            <a:prstGeom prst="rect">
              <a:avLst/>
            </a:prstGeom>
          </p:spPr>
        </p:pic>
        <p:pic>
          <p:nvPicPr>
            <p:cNvPr id="19" name="Graphic 18">
              <a:extLst>
                <a:ext uri="{FF2B5EF4-FFF2-40B4-BE49-F238E27FC236}">
                  <a16:creationId xmlns:a16="http://schemas.microsoft.com/office/drawing/2014/main" id="{8CFEA768-5568-68B0-47DC-66F40ED487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68436" y="5223099"/>
              <a:ext cx="510284" cy="510284"/>
            </a:xfrm>
            <a:prstGeom prst="rect">
              <a:avLst/>
            </a:prstGeom>
          </p:spPr>
        </p:pic>
        <p:pic>
          <p:nvPicPr>
            <p:cNvPr id="21" name="Graphic 20">
              <a:extLst>
                <a:ext uri="{FF2B5EF4-FFF2-40B4-BE49-F238E27FC236}">
                  <a16:creationId xmlns:a16="http://schemas.microsoft.com/office/drawing/2014/main" id="{25556A8E-FEA0-5822-3940-94675171338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49117" y="5223099"/>
              <a:ext cx="510284" cy="510284"/>
            </a:xfrm>
            <a:prstGeom prst="rect">
              <a:avLst/>
            </a:prstGeom>
          </p:spPr>
        </p:pic>
        <p:pic>
          <p:nvPicPr>
            <p:cNvPr id="26" name="Graphic 25">
              <a:extLst>
                <a:ext uri="{FF2B5EF4-FFF2-40B4-BE49-F238E27FC236}">
                  <a16:creationId xmlns:a16="http://schemas.microsoft.com/office/drawing/2014/main" id="{C332D1FB-F76A-3F96-ECB0-A2D3D1D4BED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11773" y="5223097"/>
              <a:ext cx="525750" cy="510286"/>
            </a:xfrm>
            <a:prstGeom prst="rect">
              <a:avLst/>
            </a:prstGeom>
          </p:spPr>
        </p:pic>
      </p:grpSp>
      <p:sp>
        <p:nvSpPr>
          <p:cNvPr id="2" name="Slide Number Placeholder 1">
            <a:extLst>
              <a:ext uri="{FF2B5EF4-FFF2-40B4-BE49-F238E27FC236}">
                <a16:creationId xmlns:a16="http://schemas.microsoft.com/office/drawing/2014/main" id="{C1073D4E-41E2-1449-485D-6EA206A6E190}"/>
              </a:ext>
            </a:extLst>
          </p:cNvPr>
          <p:cNvSpPr>
            <a:spLocks noGrp="1"/>
          </p:cNvSpPr>
          <p:nvPr>
            <p:ph type="sldNum" sz="quarter" idx="12"/>
          </p:nvPr>
        </p:nvSpPr>
        <p:spPr/>
        <p:txBody>
          <a:bodyPr/>
          <a:lstStyle/>
          <a:p>
            <a:fld id="{EC9EE9FD-178F-43FD-BA99-B0AF5E5C5A5F}" type="slidenum">
              <a:rPr lang="en-AU" smtClean="0"/>
              <a:t>5</a:t>
            </a:fld>
            <a:endParaRPr lang="en-AU"/>
          </a:p>
        </p:txBody>
      </p:sp>
    </p:spTree>
    <p:extLst>
      <p:ext uri="{BB962C8B-B14F-4D97-AF65-F5344CB8AC3E}">
        <p14:creationId xmlns:p14="http://schemas.microsoft.com/office/powerpoint/2010/main" val="1136733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23761-ACC1-0A55-6AC1-F8849FEAB7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2B6138-6BCD-662F-9501-A1BDB4060EA4}"/>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6DE57604-585F-DCE8-7C36-E320C00B287D}"/>
              </a:ext>
            </a:extLst>
          </p:cNvPr>
          <p:cNvSpPr txBox="1"/>
          <p:nvPr/>
        </p:nvSpPr>
        <p:spPr>
          <a:xfrm>
            <a:off x="2879999" y="1681929"/>
            <a:ext cx="7154804" cy="3354765"/>
          </a:xfrm>
          <a:prstGeom prst="rect">
            <a:avLst/>
          </a:prstGeom>
          <a:noFill/>
        </p:spPr>
        <p:txBody>
          <a:bodyPr wrap="square" lIns="0" rtlCol="0">
            <a:spAutoFit/>
          </a:bodyPr>
          <a:lstStyle/>
          <a:p>
            <a:r>
              <a:rPr lang="en-AU" sz="2000" b="1" dirty="0"/>
              <a:t>Key international commitments</a:t>
            </a:r>
            <a:br>
              <a:rPr lang="en-AU" sz="2000" b="1" dirty="0"/>
            </a:br>
            <a:endParaRPr lang="en-AU" sz="2000" b="1" dirty="0"/>
          </a:p>
          <a:p>
            <a:r>
              <a:rPr lang="en-AU" sz="1400" dirty="0">
                <a:latin typeface="+mj-lt"/>
              </a:rPr>
              <a:t>The </a:t>
            </a:r>
            <a:r>
              <a:rPr lang="en-AU" sz="1400" b="1" dirty="0">
                <a:solidFill>
                  <a:srgbClr val="29A0DA"/>
                </a:solidFill>
                <a:latin typeface="+mj-lt"/>
                <a:hlinkClick r:id="rId3">
                  <a:extLst>
                    <a:ext uri="{A12FA001-AC4F-418D-AE19-62706E023703}">
                      <ahyp:hlinkClr xmlns:ahyp="http://schemas.microsoft.com/office/drawing/2018/hyperlinkcolor" val="tx"/>
                    </a:ext>
                  </a:extLst>
                </a:hlinkClick>
              </a:rPr>
              <a:t>United Nations Framework Convention on Climate Change (UNFCCC)</a:t>
            </a:r>
            <a:r>
              <a:rPr lang="en-AU" sz="1400" dirty="0">
                <a:latin typeface="+mj-lt"/>
              </a:rPr>
              <a:t> is the parent treaty of the  international climate regime and serves as the foundational framework for international climate negotiations. Its </a:t>
            </a:r>
            <a:r>
              <a:rPr lang="en-AU" sz="1400" b="1" dirty="0">
                <a:latin typeface="+mj-lt"/>
              </a:rPr>
              <a:t>primary goal is to stabilize greenhouse gas concentrations</a:t>
            </a:r>
            <a:r>
              <a:rPr lang="en-AU" sz="1400" dirty="0">
                <a:latin typeface="+mj-lt"/>
              </a:rPr>
              <a:t> to prevent dangerous human interference with the climate system. </a:t>
            </a:r>
            <a:r>
              <a:rPr lang="en-AU" sz="1400" b="1" dirty="0">
                <a:latin typeface="+mj-lt"/>
              </a:rPr>
              <a:t>Adopted in 1992 at the Earth Summit</a:t>
            </a:r>
            <a:r>
              <a:rPr lang="en-AU" sz="1400" dirty="0">
                <a:latin typeface="+mj-lt"/>
              </a:rPr>
              <a:t>, it has led to subsequent treaties like the Kyoto Protocol and the Paris Agreement, which outline specific steps for countries to take in coordinating their response to the climate crisis. </a:t>
            </a:r>
          </a:p>
          <a:p>
            <a:endParaRPr lang="en-AU" sz="1400" dirty="0">
              <a:latin typeface="+mj-lt"/>
            </a:endParaRPr>
          </a:p>
          <a:p>
            <a:r>
              <a:rPr lang="en-AU" sz="1400" dirty="0">
                <a:latin typeface="+mj-lt"/>
              </a:rPr>
              <a:t>The </a:t>
            </a:r>
            <a:r>
              <a:rPr lang="en-AU" sz="1400" b="1" dirty="0">
                <a:solidFill>
                  <a:srgbClr val="29A0DA"/>
                </a:solidFill>
                <a:latin typeface="+mj-lt"/>
                <a:hlinkClick r:id="rId4">
                  <a:extLst>
                    <a:ext uri="{A12FA001-AC4F-418D-AE19-62706E023703}">
                      <ahyp:hlinkClr xmlns:ahyp="http://schemas.microsoft.com/office/drawing/2018/hyperlinkcolor" val="tx"/>
                    </a:ext>
                  </a:extLst>
                </a:hlinkClick>
              </a:rPr>
              <a:t>Paris Agreement</a:t>
            </a:r>
            <a:r>
              <a:rPr lang="en-AU" sz="1400" dirty="0">
                <a:solidFill>
                  <a:srgbClr val="29A0DA"/>
                </a:solidFill>
                <a:latin typeface="+mj-lt"/>
                <a:hlinkClick r:id="rId4">
                  <a:extLst>
                    <a:ext uri="{A12FA001-AC4F-418D-AE19-62706E023703}">
                      <ahyp:hlinkClr xmlns:ahyp="http://schemas.microsoft.com/office/drawing/2018/hyperlinkcolor" val="tx"/>
                    </a:ext>
                  </a:extLst>
                </a:hlinkClick>
              </a:rPr>
              <a:t> </a:t>
            </a:r>
            <a:r>
              <a:rPr lang="en-AU" sz="1400" dirty="0">
                <a:latin typeface="+mj-lt"/>
              </a:rPr>
              <a:t>is a </a:t>
            </a:r>
            <a:r>
              <a:rPr lang="en-AU" sz="1400" b="1" dirty="0">
                <a:latin typeface="+mj-lt"/>
              </a:rPr>
              <a:t>legally binding international treaty on climate change</a:t>
            </a:r>
            <a:r>
              <a:rPr lang="en-AU" sz="1400" dirty="0">
                <a:latin typeface="+mj-lt"/>
              </a:rPr>
              <a:t>. It was adopted by 195 Parties at the UN Climate Change Conference (COP21) in Paris, France, on 12 December</a:t>
            </a:r>
            <a:r>
              <a:rPr lang="en-AU" sz="1400" b="1" dirty="0">
                <a:latin typeface="+mj-lt"/>
              </a:rPr>
              <a:t> 2015</a:t>
            </a:r>
            <a:r>
              <a:rPr lang="en-AU" sz="1400" dirty="0">
                <a:latin typeface="+mj-lt"/>
              </a:rPr>
              <a:t>. The main aim of the Paris Agreement is to keep the global average temperature rise this century as close as possible to 1.5 degrees Celsius above pre-industrial levels.</a:t>
            </a:r>
            <a:endParaRPr lang="en-AU" sz="1400" b="1" dirty="0">
              <a:latin typeface="+mj-lt"/>
            </a:endParaRPr>
          </a:p>
          <a:p>
            <a:endParaRPr lang="en-AU" dirty="0"/>
          </a:p>
        </p:txBody>
      </p:sp>
      <p:sp>
        <p:nvSpPr>
          <p:cNvPr id="7" name="TextBox 6">
            <a:extLst>
              <a:ext uri="{FF2B5EF4-FFF2-40B4-BE49-F238E27FC236}">
                <a16:creationId xmlns:a16="http://schemas.microsoft.com/office/drawing/2014/main" id="{E3DE3ADD-C62E-73A2-D17E-33CA1064BE2F}"/>
              </a:ext>
            </a:extLst>
          </p:cNvPr>
          <p:cNvSpPr txBox="1"/>
          <p:nvPr/>
        </p:nvSpPr>
        <p:spPr>
          <a:xfrm>
            <a:off x="2879999" y="1050648"/>
            <a:ext cx="7053074"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What is Net Zero and international commitments</a:t>
            </a:r>
            <a:endParaRPr lang="en-US" sz="2400" b="1" dirty="0">
              <a:latin typeface="+mj-lt"/>
            </a:endParaRPr>
          </a:p>
        </p:txBody>
      </p:sp>
      <p:grpSp>
        <p:nvGrpSpPr>
          <p:cNvPr id="10" name="Group 9">
            <a:extLst>
              <a:ext uri="{FF2B5EF4-FFF2-40B4-BE49-F238E27FC236}">
                <a16:creationId xmlns:a16="http://schemas.microsoft.com/office/drawing/2014/main" id="{C006250A-E9B8-E6F4-284A-C1888F5F6FE3}"/>
              </a:ext>
            </a:extLst>
          </p:cNvPr>
          <p:cNvGrpSpPr>
            <a:grpSpLocks noGrp="1" noUngrp="1" noRot="1" noMove="1" noResize="1"/>
          </p:cNvGrpSpPr>
          <p:nvPr/>
        </p:nvGrpSpPr>
        <p:grpSpPr>
          <a:xfrm>
            <a:off x="328009" y="398172"/>
            <a:ext cx="1801821" cy="1801820"/>
            <a:chOff x="477553" y="398172"/>
            <a:chExt cx="1801821" cy="1801820"/>
          </a:xfrm>
        </p:grpSpPr>
        <p:pic>
          <p:nvPicPr>
            <p:cNvPr id="11" name="Graphic 10">
              <a:extLst>
                <a:ext uri="{FF2B5EF4-FFF2-40B4-BE49-F238E27FC236}">
                  <a16:creationId xmlns:a16="http://schemas.microsoft.com/office/drawing/2014/main" id="{A6E2E9AB-9069-AF49-6124-3221F6282513}"/>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77553" y="398172"/>
              <a:ext cx="1801820" cy="1801820"/>
            </a:xfrm>
            <a:prstGeom prst="rect">
              <a:avLst/>
            </a:prstGeom>
          </p:spPr>
        </p:pic>
        <p:sp>
          <p:nvSpPr>
            <p:cNvPr id="12" name="TextBox 11">
              <a:extLst>
                <a:ext uri="{FF2B5EF4-FFF2-40B4-BE49-F238E27FC236}">
                  <a16:creationId xmlns:a16="http://schemas.microsoft.com/office/drawing/2014/main" id="{88EEADE0-80A2-34BB-FD55-26823F6D01A0}"/>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1</a:t>
              </a:r>
              <a:endParaRPr lang="en-US" sz="2400" b="1" dirty="0">
                <a:latin typeface="+mj-lt"/>
              </a:endParaRPr>
            </a:p>
          </p:txBody>
        </p:sp>
      </p:grpSp>
      <p:sp>
        <p:nvSpPr>
          <p:cNvPr id="3" name="Slide Number Placeholder 2">
            <a:extLst>
              <a:ext uri="{FF2B5EF4-FFF2-40B4-BE49-F238E27FC236}">
                <a16:creationId xmlns:a16="http://schemas.microsoft.com/office/drawing/2014/main" id="{37765E10-58F3-08AA-3A00-4E0A35A9160D}"/>
              </a:ext>
            </a:extLst>
          </p:cNvPr>
          <p:cNvSpPr>
            <a:spLocks noGrp="1"/>
          </p:cNvSpPr>
          <p:nvPr>
            <p:ph type="sldNum" sz="quarter" idx="12"/>
          </p:nvPr>
        </p:nvSpPr>
        <p:spPr/>
        <p:txBody>
          <a:bodyPr/>
          <a:lstStyle/>
          <a:p>
            <a:fld id="{EC9EE9FD-178F-43FD-BA99-B0AF5E5C5A5F}" type="slidenum">
              <a:rPr lang="en-AU" smtClean="0"/>
              <a:t>6</a:t>
            </a:fld>
            <a:endParaRPr lang="en-AU"/>
          </a:p>
        </p:txBody>
      </p:sp>
    </p:spTree>
    <p:extLst>
      <p:ext uri="{BB962C8B-B14F-4D97-AF65-F5344CB8AC3E}">
        <p14:creationId xmlns:p14="http://schemas.microsoft.com/office/powerpoint/2010/main" val="2936714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67E0-B13E-1C59-20D4-896B57F9A5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9EBFB7-59E2-C6C7-37C9-06A960080F32}"/>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CF1E4C65-5E4C-2A4D-4F75-A0D1A84D9A34}"/>
              </a:ext>
            </a:extLst>
          </p:cNvPr>
          <p:cNvSpPr txBox="1"/>
          <p:nvPr/>
        </p:nvSpPr>
        <p:spPr>
          <a:xfrm>
            <a:off x="2880000" y="1835682"/>
            <a:ext cx="7692821" cy="4124206"/>
          </a:xfrm>
          <a:prstGeom prst="rect">
            <a:avLst/>
          </a:prstGeom>
          <a:noFill/>
        </p:spPr>
        <p:txBody>
          <a:bodyPr wrap="square" lIns="0" rtlCol="0">
            <a:spAutoFit/>
          </a:bodyPr>
          <a:lstStyle/>
          <a:p>
            <a:r>
              <a:rPr lang="en-AU" sz="2000" b="1" dirty="0"/>
              <a:t>Paris Agreement Reporting Commitments*</a:t>
            </a:r>
          </a:p>
          <a:p>
            <a:endParaRPr lang="en-AU" b="1" dirty="0"/>
          </a:p>
          <a:p>
            <a:r>
              <a:rPr lang="en-AU" sz="1400" b="1" dirty="0">
                <a:latin typeface="+mj-lt"/>
              </a:rPr>
              <a:t>Nationally Determined Contributions (NDCs)</a:t>
            </a:r>
            <a:r>
              <a:rPr lang="en-AU" sz="1400" dirty="0">
                <a:latin typeface="+mj-lt"/>
              </a:rPr>
              <a:t>- Parties to the Paris Agreement are required to set up and report progress on </a:t>
            </a:r>
            <a:r>
              <a:rPr lang="en-AU" sz="1400" dirty="0">
                <a:solidFill>
                  <a:srgbClr val="29A0DA"/>
                </a:solidFill>
                <a:latin typeface="+mj-lt"/>
                <a:hlinkClick r:id="rId3">
                  <a:extLst>
                    <a:ext uri="{A12FA001-AC4F-418D-AE19-62706E023703}">
                      <ahyp:hlinkClr xmlns:ahyp="http://schemas.microsoft.com/office/drawing/2018/hyperlinkcolor" val="tx"/>
                    </a:ext>
                  </a:extLst>
                </a:hlinkClick>
              </a:rPr>
              <a:t>NDCs</a:t>
            </a:r>
            <a:r>
              <a:rPr lang="en-AU" sz="1400" dirty="0">
                <a:latin typeface="+mj-lt"/>
              </a:rPr>
              <a:t> and participate in </a:t>
            </a:r>
            <a:r>
              <a:rPr lang="en-AU" sz="1400" u="sng" dirty="0">
                <a:solidFill>
                  <a:srgbClr val="29A0DA"/>
                </a:solidFill>
                <a:latin typeface="+mj-lt"/>
                <a:hlinkClick r:id="rId4">
                  <a:extLst>
                    <a:ext uri="{A12FA001-AC4F-418D-AE19-62706E023703}">
                      <ahyp:hlinkClr xmlns:ahyp="http://schemas.microsoft.com/office/drawing/2018/hyperlinkcolor" val="tx"/>
                    </a:ext>
                  </a:extLst>
                </a:hlinkClick>
              </a:rPr>
              <a:t>global stocktakes</a:t>
            </a:r>
            <a:r>
              <a:rPr lang="en-AU" sz="1400" dirty="0">
                <a:solidFill>
                  <a:srgbClr val="29A0DA"/>
                </a:solidFill>
                <a:latin typeface="+mj-lt"/>
              </a:rPr>
              <a:t> </a:t>
            </a:r>
            <a:r>
              <a:rPr lang="en-AU" sz="1400" dirty="0">
                <a:latin typeface="+mj-lt"/>
              </a:rPr>
              <a:t>every 5 years. The </a:t>
            </a:r>
            <a:r>
              <a:rPr lang="en-AU" sz="1400" dirty="0">
                <a:solidFill>
                  <a:srgbClr val="29A0DA"/>
                </a:solidFill>
                <a:latin typeface="+mj-lt"/>
                <a:hlinkClick r:id="rId5">
                  <a:extLst>
                    <a:ext uri="{A12FA001-AC4F-418D-AE19-62706E023703}">
                      <ahyp:hlinkClr xmlns:ahyp="http://schemas.microsoft.com/office/drawing/2018/hyperlinkcolor" val="tx"/>
                    </a:ext>
                  </a:extLst>
                </a:hlinkClick>
              </a:rPr>
              <a:t>first global stocktake </a:t>
            </a:r>
            <a:r>
              <a:rPr lang="en-AU" sz="1400" dirty="0">
                <a:latin typeface="+mj-lt"/>
              </a:rPr>
              <a:t>was reported at COP28 in 2023 and found that, despite overall progress, parties were not collectively on track towards achieving the purpose and long-term goals of the Paris Agreement.</a:t>
            </a:r>
          </a:p>
          <a:p>
            <a:endParaRPr lang="en-AU" sz="1400" dirty="0">
              <a:latin typeface="+mj-lt"/>
            </a:endParaRPr>
          </a:p>
          <a:p>
            <a:r>
              <a:rPr lang="en-AU" sz="1400" b="1" dirty="0">
                <a:latin typeface="+mj-lt"/>
              </a:rPr>
              <a:t>Enhanced Transparency Framework (ETF) </a:t>
            </a:r>
            <a:r>
              <a:rPr lang="en-AU" sz="1400" dirty="0">
                <a:latin typeface="+mj-lt"/>
              </a:rPr>
              <a:t>– The </a:t>
            </a:r>
            <a:r>
              <a:rPr lang="en-AU" sz="1400" dirty="0">
                <a:solidFill>
                  <a:srgbClr val="29A0DA"/>
                </a:solidFill>
                <a:latin typeface="+mj-lt"/>
                <a:hlinkClick r:id="rId6">
                  <a:extLst>
                    <a:ext uri="{A12FA001-AC4F-418D-AE19-62706E023703}">
                      <ahyp:hlinkClr xmlns:ahyp="http://schemas.microsoft.com/office/drawing/2018/hyperlinkcolor" val="tx"/>
                    </a:ext>
                  </a:extLst>
                </a:hlinkClick>
              </a:rPr>
              <a:t>ETF</a:t>
            </a:r>
            <a:r>
              <a:rPr lang="en-AU" sz="1400" dirty="0">
                <a:latin typeface="+mj-lt"/>
              </a:rPr>
              <a:t> is a cornerstone of the Paris Agreement that establishes common rules and procedures for countries to report their climate actions and support as outlined in their NDCs. </a:t>
            </a:r>
          </a:p>
          <a:p>
            <a:endParaRPr lang="en-AU" sz="1400" dirty="0">
              <a:latin typeface="+mj-lt"/>
            </a:endParaRPr>
          </a:p>
          <a:p>
            <a:r>
              <a:rPr lang="en-AU" sz="1400" b="1" dirty="0">
                <a:latin typeface="+mj-lt"/>
              </a:rPr>
              <a:t>Biennial Transparency Reports (BTRs) </a:t>
            </a:r>
            <a:r>
              <a:rPr lang="en-AU" sz="1400" dirty="0">
                <a:latin typeface="+mj-lt"/>
              </a:rPr>
              <a:t>– Under the ETF parties to the Paris Agreement are required to submit </a:t>
            </a:r>
            <a:r>
              <a:rPr lang="en-AU" sz="1400" u="sng" dirty="0">
                <a:solidFill>
                  <a:srgbClr val="29A0DA"/>
                </a:solidFill>
                <a:latin typeface="+mj-lt"/>
                <a:hlinkClick r:id="rId7">
                  <a:extLst>
                    <a:ext uri="{A12FA001-AC4F-418D-AE19-62706E023703}">
                      <ahyp:hlinkClr xmlns:ahyp="http://schemas.microsoft.com/office/drawing/2018/hyperlinkcolor" val="tx"/>
                    </a:ext>
                  </a:extLst>
                </a:hlinkClick>
              </a:rPr>
              <a:t>biennial transparency reports</a:t>
            </a:r>
            <a:r>
              <a:rPr lang="en-AU" sz="1400" dirty="0">
                <a:latin typeface="+mj-lt"/>
              </a:rPr>
              <a:t>, detailing their greenhouse gas emissions, adaptation efforts, and climate finance. To complete BTRs, information from a wide range of sources is required to be compiled. This includes information from national inventory reports, policies and measures and climate financing.</a:t>
            </a:r>
          </a:p>
          <a:p>
            <a:endParaRPr lang="en-AU" b="1" dirty="0"/>
          </a:p>
          <a:p>
            <a:r>
              <a:rPr lang="en-AU" sz="1200" dirty="0">
                <a:latin typeface="+mj-lt"/>
              </a:rPr>
              <a:t>*There is flexibility for all countries per their policy demands and other needs.</a:t>
            </a:r>
          </a:p>
          <a:p>
            <a:endParaRPr lang="en-AU" sz="1200" b="1" dirty="0">
              <a:solidFill>
                <a:srgbClr val="FF0000"/>
              </a:solidFill>
            </a:endParaRPr>
          </a:p>
        </p:txBody>
      </p:sp>
      <p:sp>
        <p:nvSpPr>
          <p:cNvPr id="5" name="TextBox 4">
            <a:extLst>
              <a:ext uri="{FF2B5EF4-FFF2-40B4-BE49-F238E27FC236}">
                <a16:creationId xmlns:a16="http://schemas.microsoft.com/office/drawing/2014/main" id="{0C77446B-0E22-A9A6-3AE6-1DE5ED01744A}"/>
              </a:ext>
            </a:extLst>
          </p:cNvPr>
          <p:cNvSpPr txBox="1"/>
          <p:nvPr/>
        </p:nvSpPr>
        <p:spPr>
          <a:xfrm>
            <a:off x="2880000" y="1050649"/>
            <a:ext cx="7001820"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What is Net Zero and international commitments</a:t>
            </a:r>
            <a:endParaRPr lang="en-US" sz="2400" b="1" dirty="0">
              <a:latin typeface="+mj-lt"/>
            </a:endParaRPr>
          </a:p>
        </p:txBody>
      </p:sp>
      <p:grpSp>
        <p:nvGrpSpPr>
          <p:cNvPr id="10" name="Group 9">
            <a:extLst>
              <a:ext uri="{FF2B5EF4-FFF2-40B4-BE49-F238E27FC236}">
                <a16:creationId xmlns:a16="http://schemas.microsoft.com/office/drawing/2014/main" id="{2677902F-36DD-4F39-E34A-102CF7F21835}"/>
              </a:ext>
            </a:extLst>
          </p:cNvPr>
          <p:cNvGrpSpPr>
            <a:grpSpLocks noGrp="1" noUngrp="1" noRot="1" noMove="1" noResize="1"/>
          </p:cNvGrpSpPr>
          <p:nvPr/>
        </p:nvGrpSpPr>
        <p:grpSpPr>
          <a:xfrm>
            <a:off x="328009" y="398172"/>
            <a:ext cx="1801821" cy="1801820"/>
            <a:chOff x="477553" y="398172"/>
            <a:chExt cx="1801821" cy="1801820"/>
          </a:xfrm>
        </p:grpSpPr>
        <p:pic>
          <p:nvPicPr>
            <p:cNvPr id="11" name="Graphic 10">
              <a:extLst>
                <a:ext uri="{FF2B5EF4-FFF2-40B4-BE49-F238E27FC236}">
                  <a16:creationId xmlns:a16="http://schemas.microsoft.com/office/drawing/2014/main" id="{68EA868B-9B98-36EF-C142-EFADEC773B86}"/>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477553" y="398172"/>
              <a:ext cx="1801820" cy="1801820"/>
            </a:xfrm>
            <a:prstGeom prst="rect">
              <a:avLst/>
            </a:prstGeom>
          </p:spPr>
        </p:pic>
        <p:sp>
          <p:nvSpPr>
            <p:cNvPr id="12" name="TextBox 11">
              <a:extLst>
                <a:ext uri="{FF2B5EF4-FFF2-40B4-BE49-F238E27FC236}">
                  <a16:creationId xmlns:a16="http://schemas.microsoft.com/office/drawing/2014/main" id="{6A1D4171-F906-637F-369B-8867C3B33AAC}"/>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1</a:t>
              </a:r>
              <a:endParaRPr lang="en-US" sz="2400" b="1" dirty="0">
                <a:latin typeface="+mj-lt"/>
              </a:endParaRPr>
            </a:p>
          </p:txBody>
        </p:sp>
      </p:grpSp>
      <p:grpSp>
        <p:nvGrpSpPr>
          <p:cNvPr id="4" name="Group 3">
            <a:extLst>
              <a:ext uri="{FF2B5EF4-FFF2-40B4-BE49-F238E27FC236}">
                <a16:creationId xmlns:a16="http://schemas.microsoft.com/office/drawing/2014/main" id="{963DEC5F-1895-DDD4-C6AE-53B01D7477CD}"/>
              </a:ext>
            </a:extLst>
          </p:cNvPr>
          <p:cNvGrpSpPr/>
          <p:nvPr/>
        </p:nvGrpSpPr>
        <p:grpSpPr>
          <a:xfrm>
            <a:off x="251695" y="3644717"/>
            <a:ext cx="1954447" cy="2606193"/>
            <a:chOff x="251695" y="3644717"/>
            <a:chExt cx="1954447" cy="2606193"/>
          </a:xfrm>
        </p:grpSpPr>
        <p:sp>
          <p:nvSpPr>
            <p:cNvPr id="13" name="TextBox 12">
              <a:extLst>
                <a:ext uri="{FF2B5EF4-FFF2-40B4-BE49-F238E27FC236}">
                  <a16:creationId xmlns:a16="http://schemas.microsoft.com/office/drawing/2014/main" id="{529A2373-A19B-C91D-36A0-5CB268B883D1}"/>
                </a:ext>
              </a:extLst>
            </p:cNvPr>
            <p:cNvSpPr txBox="1"/>
            <p:nvPr/>
          </p:nvSpPr>
          <p:spPr>
            <a:xfrm>
              <a:off x="251695" y="4064391"/>
              <a:ext cx="1954447" cy="2031325"/>
            </a:xfrm>
            <a:prstGeom prst="rect">
              <a:avLst/>
            </a:prstGeom>
            <a:noFill/>
          </p:spPr>
          <p:txBody>
            <a:bodyPr wrap="square">
              <a:spAutoFit/>
            </a:bodyPr>
            <a:lstStyle/>
            <a:p>
              <a:pPr lvl="0" algn="ctr">
                <a:defRPr/>
              </a:pPr>
              <a:r>
                <a:rPr lang="en-AU" sz="1400" dirty="0">
                  <a:latin typeface="+mj-lt"/>
                </a:rPr>
                <a:t>There is flexibility for developing countries if needed to report fewer or less detailed information while capacity limitations prevail.(</a:t>
              </a:r>
              <a:r>
                <a:rPr lang="en-AU" sz="1400" dirty="0">
                  <a:latin typeface="+mj-lt"/>
                  <a:hlinkClick r:id="rId10"/>
                </a:rPr>
                <a:t>NDC Progress Indicators: a guidance for practitioners</a:t>
              </a:r>
              <a:r>
                <a:rPr lang="en-AU" sz="1400" dirty="0">
                  <a:latin typeface="+mj-lt"/>
                </a:rPr>
                <a:t>, p.7.)</a:t>
              </a:r>
            </a:p>
          </p:txBody>
        </p:sp>
        <p:cxnSp>
          <p:nvCxnSpPr>
            <p:cNvPr id="17" name="Straight Connector 16">
              <a:extLst>
                <a:ext uri="{FF2B5EF4-FFF2-40B4-BE49-F238E27FC236}">
                  <a16:creationId xmlns:a16="http://schemas.microsoft.com/office/drawing/2014/main" id="{4DF3D99C-1754-04E7-728B-7944346341E1}"/>
                </a:ext>
              </a:extLst>
            </p:cNvPr>
            <p:cNvCxnSpPr>
              <a:cxnSpLocks/>
            </p:cNvCxnSpPr>
            <p:nvPr/>
          </p:nvCxnSpPr>
          <p:spPr>
            <a:xfrm>
              <a:off x="899311" y="3812353"/>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8B65B54-5C48-4113-57D3-DEB4198DF80F}"/>
                </a:ext>
              </a:extLst>
            </p:cNvPr>
            <p:cNvCxnSpPr>
              <a:cxnSpLocks/>
            </p:cNvCxnSpPr>
            <p:nvPr/>
          </p:nvCxnSpPr>
          <p:spPr>
            <a:xfrm>
              <a:off x="899311" y="625091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0353BAC2-3069-E8D7-1EC6-58154EE0A995}"/>
                </a:ext>
              </a:extLst>
            </p:cNvPr>
            <p:cNvSpPr/>
            <p:nvPr/>
          </p:nvSpPr>
          <p:spPr>
            <a:xfrm flipH="1" flipV="1">
              <a:off x="432662" y="3644717"/>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grpSp>
      <p:sp>
        <p:nvSpPr>
          <p:cNvPr id="3" name="Slide Number Placeholder 2">
            <a:extLst>
              <a:ext uri="{FF2B5EF4-FFF2-40B4-BE49-F238E27FC236}">
                <a16:creationId xmlns:a16="http://schemas.microsoft.com/office/drawing/2014/main" id="{A52E48A7-48C6-BBBC-B313-53514FED67BD}"/>
              </a:ext>
            </a:extLst>
          </p:cNvPr>
          <p:cNvSpPr>
            <a:spLocks noGrp="1"/>
          </p:cNvSpPr>
          <p:nvPr>
            <p:ph type="sldNum" sz="quarter" idx="12"/>
          </p:nvPr>
        </p:nvSpPr>
        <p:spPr/>
        <p:txBody>
          <a:bodyPr/>
          <a:lstStyle/>
          <a:p>
            <a:fld id="{EC9EE9FD-178F-43FD-BA99-B0AF5E5C5A5F}" type="slidenum">
              <a:rPr lang="en-AU" smtClean="0"/>
              <a:t>7</a:t>
            </a:fld>
            <a:endParaRPr lang="en-AU"/>
          </a:p>
        </p:txBody>
      </p:sp>
    </p:spTree>
    <p:extLst>
      <p:ext uri="{BB962C8B-B14F-4D97-AF65-F5344CB8AC3E}">
        <p14:creationId xmlns:p14="http://schemas.microsoft.com/office/powerpoint/2010/main" val="84284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A9D05-285A-269F-4FB3-16A6D20558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B18459-CA16-6CB2-80D0-5E2285828C03}"/>
              </a:ext>
            </a:extLst>
          </p:cNvPr>
          <p:cNvSpPr>
            <a:spLocks noGrp="1" noRot="1" noMove="1" noResize="1" noEditPoints="1" noAdjustHandles="1" noChangeArrowheads="1" noChangeShapeType="1"/>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E16DBF88-FA98-FC33-7E33-62B0C0D56890}"/>
              </a:ext>
            </a:extLst>
          </p:cNvPr>
          <p:cNvSpPr txBox="1"/>
          <p:nvPr/>
        </p:nvSpPr>
        <p:spPr>
          <a:xfrm>
            <a:off x="2880000" y="1876826"/>
            <a:ext cx="9125323" cy="646331"/>
          </a:xfrm>
          <a:prstGeom prst="rect">
            <a:avLst/>
          </a:prstGeom>
          <a:noFill/>
        </p:spPr>
        <p:txBody>
          <a:bodyPr wrap="square" lIns="0" rtlCol="0">
            <a:spAutoFit/>
          </a:bodyPr>
          <a:lstStyle/>
          <a:p>
            <a:r>
              <a:rPr lang="en-AU" b="1" dirty="0">
                <a:latin typeface="+mj-lt"/>
              </a:rPr>
              <a:t>Reporting commitments within the policy cycle</a:t>
            </a:r>
          </a:p>
          <a:p>
            <a:endParaRPr lang="en-AU" b="1" dirty="0"/>
          </a:p>
        </p:txBody>
      </p:sp>
      <p:pic>
        <p:nvPicPr>
          <p:cNvPr id="4" name="Picture 3">
            <a:extLst>
              <a:ext uri="{FF2B5EF4-FFF2-40B4-BE49-F238E27FC236}">
                <a16:creationId xmlns:a16="http://schemas.microsoft.com/office/drawing/2014/main" id="{151F95B6-2347-2E43-E703-6004D1C7342D}"/>
              </a:ext>
            </a:extLst>
          </p:cNvPr>
          <p:cNvPicPr>
            <a:picLocks noChangeAspect="1"/>
          </p:cNvPicPr>
          <p:nvPr/>
        </p:nvPicPr>
        <p:blipFill>
          <a:blip r:embed="rId3"/>
          <a:stretch>
            <a:fillRect/>
          </a:stretch>
        </p:blipFill>
        <p:spPr>
          <a:xfrm>
            <a:off x="2880000" y="2507701"/>
            <a:ext cx="7794496" cy="3507094"/>
          </a:xfrm>
          <a:prstGeom prst="rect">
            <a:avLst/>
          </a:prstGeom>
        </p:spPr>
      </p:pic>
      <p:sp>
        <p:nvSpPr>
          <p:cNvPr id="8" name="TextBox 7">
            <a:extLst>
              <a:ext uri="{FF2B5EF4-FFF2-40B4-BE49-F238E27FC236}">
                <a16:creationId xmlns:a16="http://schemas.microsoft.com/office/drawing/2014/main" id="{5B4621D8-9FEE-D70E-21C5-EF1BDC2B36DE}"/>
              </a:ext>
            </a:extLst>
          </p:cNvPr>
          <p:cNvSpPr txBox="1"/>
          <p:nvPr/>
        </p:nvSpPr>
        <p:spPr>
          <a:xfrm>
            <a:off x="2794275" y="6261913"/>
            <a:ext cx="6094476" cy="276999"/>
          </a:xfrm>
          <a:prstGeom prst="rect">
            <a:avLst/>
          </a:prstGeom>
          <a:noFill/>
        </p:spPr>
        <p:txBody>
          <a:bodyPr wrap="square">
            <a:spAutoFit/>
          </a:bodyPr>
          <a:lstStyle/>
          <a:p>
            <a:r>
              <a:rPr lang="en-AU" sz="1200" dirty="0">
                <a:solidFill>
                  <a:srgbClr val="29A0DA"/>
                </a:solidFill>
                <a:hlinkClick r:id="rId4">
                  <a:extLst>
                    <a:ext uri="{A12FA001-AC4F-418D-AE19-62706E023703}">
                      <ahyp:hlinkClr xmlns:ahyp="http://schemas.microsoft.com/office/drawing/2018/hyperlinkcolor" val="tx"/>
                    </a:ext>
                  </a:extLst>
                </a:hlinkClick>
              </a:rPr>
              <a:t>NDC Progress Indicators: a guidance for practitioners</a:t>
            </a:r>
            <a:r>
              <a:rPr lang="en-AU" sz="1200" dirty="0"/>
              <a:t>, p.6.</a:t>
            </a:r>
          </a:p>
        </p:txBody>
      </p:sp>
      <p:sp>
        <p:nvSpPr>
          <p:cNvPr id="9" name="TextBox 8">
            <a:extLst>
              <a:ext uri="{FF2B5EF4-FFF2-40B4-BE49-F238E27FC236}">
                <a16:creationId xmlns:a16="http://schemas.microsoft.com/office/drawing/2014/main" id="{2A283054-996B-9B65-2143-5FE0702C2871}"/>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What is Net Zero and international commitments</a:t>
            </a:r>
            <a:endParaRPr lang="en-US" sz="2400" b="1" dirty="0">
              <a:latin typeface="+mj-lt"/>
            </a:endParaRPr>
          </a:p>
        </p:txBody>
      </p:sp>
      <p:grpSp>
        <p:nvGrpSpPr>
          <p:cNvPr id="10" name="Group 9">
            <a:extLst>
              <a:ext uri="{FF2B5EF4-FFF2-40B4-BE49-F238E27FC236}">
                <a16:creationId xmlns:a16="http://schemas.microsoft.com/office/drawing/2014/main" id="{D5D348A1-EDF5-E62F-4AB7-E7327AC0A165}"/>
              </a:ext>
            </a:extLst>
          </p:cNvPr>
          <p:cNvGrpSpPr>
            <a:grpSpLocks noGrp="1" noUngrp="1" noRot="1" noMove="1" noResize="1"/>
          </p:cNvGrpSpPr>
          <p:nvPr/>
        </p:nvGrpSpPr>
        <p:grpSpPr>
          <a:xfrm>
            <a:off x="328009" y="398172"/>
            <a:ext cx="1801821" cy="1801820"/>
            <a:chOff x="477553" y="398172"/>
            <a:chExt cx="1801821" cy="1801820"/>
          </a:xfrm>
        </p:grpSpPr>
        <p:pic>
          <p:nvPicPr>
            <p:cNvPr id="11" name="Graphic 10">
              <a:extLst>
                <a:ext uri="{FF2B5EF4-FFF2-40B4-BE49-F238E27FC236}">
                  <a16:creationId xmlns:a16="http://schemas.microsoft.com/office/drawing/2014/main" id="{5B4BE8B3-835B-E636-435F-565F34883234}"/>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477553" y="398172"/>
              <a:ext cx="1801820" cy="1801820"/>
            </a:xfrm>
            <a:prstGeom prst="rect">
              <a:avLst/>
            </a:prstGeom>
          </p:spPr>
        </p:pic>
        <p:sp>
          <p:nvSpPr>
            <p:cNvPr id="12" name="TextBox 11">
              <a:extLst>
                <a:ext uri="{FF2B5EF4-FFF2-40B4-BE49-F238E27FC236}">
                  <a16:creationId xmlns:a16="http://schemas.microsoft.com/office/drawing/2014/main" id="{281C9A6C-FBE2-A1FB-F721-1CCD55A61331}"/>
                </a:ext>
              </a:extLst>
            </p:cNvPr>
            <p:cNvSpPr txBox="1">
              <a:spLocks noGrp="1" noRot="1" noMove="1" noResize="1" noEditPoints="1" noAdjustHandles="1" noChangeArrowheads="1" noChangeShapeType="1"/>
            </p:cNvSpPr>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1</a:t>
              </a:r>
              <a:endParaRPr lang="en-US" sz="2400" b="1" dirty="0">
                <a:latin typeface="+mj-lt"/>
              </a:endParaRPr>
            </a:p>
          </p:txBody>
        </p:sp>
      </p:grpSp>
      <p:sp>
        <p:nvSpPr>
          <p:cNvPr id="3" name="Slide Number Placeholder 2">
            <a:extLst>
              <a:ext uri="{FF2B5EF4-FFF2-40B4-BE49-F238E27FC236}">
                <a16:creationId xmlns:a16="http://schemas.microsoft.com/office/drawing/2014/main" id="{2F794580-E191-95D2-A632-0ADBC23B58FA}"/>
              </a:ext>
            </a:extLst>
          </p:cNvPr>
          <p:cNvSpPr>
            <a:spLocks noGrp="1"/>
          </p:cNvSpPr>
          <p:nvPr>
            <p:ph type="sldNum" sz="quarter" idx="12"/>
          </p:nvPr>
        </p:nvSpPr>
        <p:spPr/>
        <p:txBody>
          <a:bodyPr/>
          <a:lstStyle/>
          <a:p>
            <a:fld id="{EC9EE9FD-178F-43FD-BA99-B0AF5E5C5A5F}" type="slidenum">
              <a:rPr lang="en-AU" smtClean="0"/>
              <a:t>8</a:t>
            </a:fld>
            <a:endParaRPr lang="en-AU"/>
          </a:p>
        </p:txBody>
      </p:sp>
      <p:grpSp>
        <p:nvGrpSpPr>
          <p:cNvPr id="5" name="Group 4">
            <a:extLst>
              <a:ext uri="{FF2B5EF4-FFF2-40B4-BE49-F238E27FC236}">
                <a16:creationId xmlns:a16="http://schemas.microsoft.com/office/drawing/2014/main" id="{ED32BE1D-2F23-A636-4A7C-0C757ADB3A5D}"/>
              </a:ext>
            </a:extLst>
          </p:cNvPr>
          <p:cNvGrpSpPr/>
          <p:nvPr/>
        </p:nvGrpSpPr>
        <p:grpSpPr>
          <a:xfrm>
            <a:off x="251695" y="3644717"/>
            <a:ext cx="1954447" cy="2370078"/>
            <a:chOff x="251695" y="3644717"/>
            <a:chExt cx="1954447" cy="2370078"/>
          </a:xfrm>
        </p:grpSpPr>
        <p:sp>
          <p:nvSpPr>
            <p:cNvPr id="7" name="TextBox 6">
              <a:extLst>
                <a:ext uri="{FF2B5EF4-FFF2-40B4-BE49-F238E27FC236}">
                  <a16:creationId xmlns:a16="http://schemas.microsoft.com/office/drawing/2014/main" id="{4C4CE115-6336-46B8-8D23-BAE50ACDE4A0}"/>
                </a:ext>
              </a:extLst>
            </p:cNvPr>
            <p:cNvSpPr txBox="1"/>
            <p:nvPr/>
          </p:nvSpPr>
          <p:spPr>
            <a:xfrm>
              <a:off x="251695" y="4064391"/>
              <a:ext cx="1954447" cy="1815882"/>
            </a:xfrm>
            <a:prstGeom prst="rect">
              <a:avLst/>
            </a:prstGeom>
            <a:noFill/>
          </p:spPr>
          <p:txBody>
            <a:bodyPr wrap="square">
              <a:spAutoFit/>
            </a:bodyPr>
            <a:lstStyle/>
            <a:p>
              <a:pPr lvl="0" algn="ctr">
                <a:defRPr/>
              </a:pPr>
              <a:r>
                <a:rPr lang="en-AU" sz="1400" dirty="0">
                  <a:latin typeface="+mj-lt"/>
                </a:rPr>
                <a:t>Tracking progress towards a climate target is an essential task for ensuring its achievement. As circumstances change, the approach may need finetuning.</a:t>
              </a:r>
            </a:p>
          </p:txBody>
        </p:sp>
        <p:cxnSp>
          <p:nvCxnSpPr>
            <p:cNvPr id="13" name="Straight Connector 12">
              <a:extLst>
                <a:ext uri="{FF2B5EF4-FFF2-40B4-BE49-F238E27FC236}">
                  <a16:creationId xmlns:a16="http://schemas.microsoft.com/office/drawing/2014/main" id="{D654C1AE-53B7-CABF-887A-A0775A77D2EC}"/>
                </a:ext>
              </a:extLst>
            </p:cNvPr>
            <p:cNvCxnSpPr>
              <a:cxnSpLocks/>
            </p:cNvCxnSpPr>
            <p:nvPr/>
          </p:nvCxnSpPr>
          <p:spPr>
            <a:xfrm>
              <a:off x="899311" y="3812353"/>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1AE0FB9-3D01-67D0-3EE3-B9820912249F}"/>
                </a:ext>
              </a:extLst>
            </p:cNvPr>
            <p:cNvCxnSpPr>
              <a:cxnSpLocks/>
            </p:cNvCxnSpPr>
            <p:nvPr/>
          </p:nvCxnSpPr>
          <p:spPr>
            <a:xfrm>
              <a:off x="899308" y="6014795"/>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51A6AC50-27DC-001E-AC60-9A1D73923BE4}"/>
                </a:ext>
              </a:extLst>
            </p:cNvPr>
            <p:cNvSpPr/>
            <p:nvPr/>
          </p:nvSpPr>
          <p:spPr>
            <a:xfrm flipH="1" flipV="1">
              <a:off x="432662" y="3644717"/>
              <a:ext cx="335272" cy="33527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rPr>
                <a:t>+</a:t>
              </a:r>
              <a:endParaRPr lang="en-AU" dirty="0"/>
            </a:p>
          </p:txBody>
        </p:sp>
      </p:grpSp>
    </p:spTree>
    <p:extLst>
      <p:ext uri="{BB962C8B-B14F-4D97-AF65-F5344CB8AC3E}">
        <p14:creationId xmlns:p14="http://schemas.microsoft.com/office/powerpoint/2010/main" val="10872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141C-9B9B-69E1-A31D-9E16697B2D4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1DCB39-0770-3435-7E22-0C0B2D164FD9}"/>
              </a:ext>
            </a:extLst>
          </p:cNvPr>
          <p:cNvSpPr/>
          <p:nvPr/>
        </p:nvSpPr>
        <p:spPr>
          <a:xfrm>
            <a:off x="0" y="0"/>
            <a:ext cx="2457840" cy="6858001"/>
          </a:xfrm>
          <a:prstGeom prst="rect">
            <a:avLst/>
          </a:prstGeom>
          <a:solidFill>
            <a:srgbClr val="4F9438">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39384ECF-59D8-E8FE-C5FC-CE758A5D24B3}"/>
              </a:ext>
            </a:extLst>
          </p:cNvPr>
          <p:cNvSpPr txBox="1"/>
          <p:nvPr/>
        </p:nvSpPr>
        <p:spPr>
          <a:xfrm>
            <a:off x="2880000" y="1728000"/>
            <a:ext cx="9125323" cy="646331"/>
          </a:xfrm>
          <a:prstGeom prst="rect">
            <a:avLst/>
          </a:prstGeom>
          <a:noFill/>
        </p:spPr>
        <p:txBody>
          <a:bodyPr wrap="square" lIns="0" rtlCol="0">
            <a:spAutoFit/>
          </a:bodyPr>
          <a:lstStyle/>
          <a:p>
            <a:r>
              <a:rPr lang="en-AU" b="1" dirty="0">
                <a:latin typeface="+mj-lt"/>
              </a:rPr>
              <a:t>Reporting commitments in the context of the Paris Agreement</a:t>
            </a:r>
          </a:p>
          <a:p>
            <a:endParaRPr lang="en-AU" b="1" dirty="0"/>
          </a:p>
        </p:txBody>
      </p:sp>
      <p:sp>
        <p:nvSpPr>
          <p:cNvPr id="8" name="TextBox 7">
            <a:extLst>
              <a:ext uri="{FF2B5EF4-FFF2-40B4-BE49-F238E27FC236}">
                <a16:creationId xmlns:a16="http://schemas.microsoft.com/office/drawing/2014/main" id="{4AA959C8-40C0-B223-8BBB-F3D3D779FED4}"/>
              </a:ext>
            </a:extLst>
          </p:cNvPr>
          <p:cNvSpPr txBox="1"/>
          <p:nvPr/>
        </p:nvSpPr>
        <p:spPr>
          <a:xfrm>
            <a:off x="2880000" y="6405632"/>
            <a:ext cx="6094476" cy="276999"/>
          </a:xfrm>
          <a:prstGeom prst="rect">
            <a:avLst/>
          </a:prstGeom>
          <a:noFill/>
        </p:spPr>
        <p:txBody>
          <a:bodyPr wrap="square">
            <a:spAutoFit/>
          </a:bodyPr>
          <a:lstStyle/>
          <a:p>
            <a:r>
              <a:rPr lang="en-AU" sz="1200" dirty="0">
                <a:solidFill>
                  <a:srgbClr val="29A0DA"/>
                </a:solidFill>
                <a:hlinkClick r:id="rId3">
                  <a:extLst>
                    <a:ext uri="{A12FA001-AC4F-418D-AE19-62706E023703}">
                      <ahyp:hlinkClr xmlns:ahyp="http://schemas.microsoft.com/office/drawing/2018/hyperlinkcolor" val="tx"/>
                    </a:ext>
                  </a:extLst>
                </a:hlinkClick>
              </a:rPr>
              <a:t>NDC Progress Indicators: a guidance for practitioners</a:t>
            </a:r>
            <a:r>
              <a:rPr lang="en-AU" sz="1200" dirty="0"/>
              <a:t>, p.7.</a:t>
            </a:r>
          </a:p>
        </p:txBody>
      </p:sp>
      <p:pic>
        <p:nvPicPr>
          <p:cNvPr id="3" name="Picture 2" descr="A screenshot of a computer&#10;&#10;AI-generated content may be incorrect.">
            <a:extLst>
              <a:ext uri="{FF2B5EF4-FFF2-40B4-BE49-F238E27FC236}">
                <a16:creationId xmlns:a16="http://schemas.microsoft.com/office/drawing/2014/main" id="{C4FEB027-7A95-ACEA-898D-B8F8CE550842}"/>
              </a:ext>
            </a:extLst>
          </p:cNvPr>
          <p:cNvPicPr>
            <a:picLocks noChangeAspect="1"/>
          </p:cNvPicPr>
          <p:nvPr/>
        </p:nvPicPr>
        <p:blipFill>
          <a:blip r:embed="rId4"/>
          <a:stretch>
            <a:fillRect/>
          </a:stretch>
        </p:blipFill>
        <p:spPr>
          <a:xfrm>
            <a:off x="2936626" y="2153596"/>
            <a:ext cx="7076508" cy="4230878"/>
          </a:xfrm>
          <a:prstGeom prst="rect">
            <a:avLst/>
          </a:prstGeom>
        </p:spPr>
      </p:pic>
      <p:sp>
        <p:nvSpPr>
          <p:cNvPr id="9" name="TextBox 8">
            <a:extLst>
              <a:ext uri="{FF2B5EF4-FFF2-40B4-BE49-F238E27FC236}">
                <a16:creationId xmlns:a16="http://schemas.microsoft.com/office/drawing/2014/main" id="{78F84224-C638-EC72-A58E-E270E5038274}"/>
              </a:ext>
            </a:extLst>
          </p:cNvPr>
          <p:cNvSpPr txBox="1"/>
          <p:nvPr/>
        </p:nvSpPr>
        <p:spPr>
          <a:xfrm>
            <a:off x="2880000" y="1050649"/>
            <a:ext cx="6939658" cy="461665"/>
          </a:xfrm>
          <a:prstGeom prst="rect">
            <a:avLst/>
          </a:prstGeom>
          <a:noFill/>
          <a:ln w="12700">
            <a:noFill/>
          </a:ln>
        </p:spPr>
        <p:txBody>
          <a:bodyPr wrap="square" lIns="0" tIns="45720" rIns="91440" bIns="45720" rtlCol="0" anchor="t">
            <a:spAutoFit/>
          </a:bodyPr>
          <a:lstStyle/>
          <a:p>
            <a:pPr lvl="0">
              <a:defRPr/>
            </a:pPr>
            <a:r>
              <a:rPr lang="en-AU" sz="2400" b="1" dirty="0">
                <a:solidFill>
                  <a:srgbClr val="0B0C0C"/>
                </a:solidFill>
                <a:latin typeface="+mj-lt"/>
              </a:rPr>
              <a:t>What is Net Zero and international commitments</a:t>
            </a:r>
            <a:endParaRPr lang="en-US" sz="2400" b="1" dirty="0">
              <a:latin typeface="+mj-lt"/>
            </a:endParaRPr>
          </a:p>
        </p:txBody>
      </p:sp>
      <p:grpSp>
        <p:nvGrpSpPr>
          <p:cNvPr id="10" name="Group 9">
            <a:extLst>
              <a:ext uri="{FF2B5EF4-FFF2-40B4-BE49-F238E27FC236}">
                <a16:creationId xmlns:a16="http://schemas.microsoft.com/office/drawing/2014/main" id="{F1409AEC-DFEE-F6BC-950C-5C59E328AF6E}"/>
              </a:ext>
            </a:extLst>
          </p:cNvPr>
          <p:cNvGrpSpPr/>
          <p:nvPr/>
        </p:nvGrpSpPr>
        <p:grpSpPr>
          <a:xfrm>
            <a:off x="328009" y="398172"/>
            <a:ext cx="1801821" cy="1801820"/>
            <a:chOff x="477553" y="398172"/>
            <a:chExt cx="1801821" cy="1801820"/>
          </a:xfrm>
        </p:grpSpPr>
        <p:pic>
          <p:nvPicPr>
            <p:cNvPr id="11" name="Graphic 10">
              <a:extLst>
                <a:ext uri="{FF2B5EF4-FFF2-40B4-BE49-F238E27FC236}">
                  <a16:creationId xmlns:a16="http://schemas.microsoft.com/office/drawing/2014/main" id="{9A2DB0B7-2C4D-221A-AE41-EEBD620A7A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553" y="398172"/>
              <a:ext cx="1801820" cy="1801820"/>
            </a:xfrm>
            <a:prstGeom prst="rect">
              <a:avLst/>
            </a:prstGeom>
          </p:spPr>
        </p:pic>
        <p:sp>
          <p:nvSpPr>
            <p:cNvPr id="12" name="TextBox 11">
              <a:extLst>
                <a:ext uri="{FF2B5EF4-FFF2-40B4-BE49-F238E27FC236}">
                  <a16:creationId xmlns:a16="http://schemas.microsoft.com/office/drawing/2014/main" id="{E881D3AD-9571-C336-4C45-BBD0FC060CF6}"/>
                </a:ext>
              </a:extLst>
            </p:cNvPr>
            <p:cNvSpPr txBox="1"/>
            <p:nvPr/>
          </p:nvSpPr>
          <p:spPr>
            <a:xfrm>
              <a:off x="477554" y="1050650"/>
              <a:ext cx="1801820" cy="461665"/>
            </a:xfrm>
            <a:prstGeom prst="rect">
              <a:avLst/>
            </a:prstGeom>
            <a:noFill/>
            <a:ln w="12700">
              <a:noFill/>
            </a:ln>
          </p:spPr>
          <p:txBody>
            <a:bodyPr wrap="square" lIns="91440" tIns="45720" rIns="91440" bIns="45720" rtlCol="0" anchor="t">
              <a:spAutoFit/>
            </a:bodyPr>
            <a:lstStyle/>
            <a:p>
              <a:pPr algn="ctr">
                <a:defRPr/>
              </a:pPr>
              <a:r>
                <a:rPr lang="en-AU" sz="2400" dirty="0">
                  <a:solidFill>
                    <a:srgbClr val="0B0C0C"/>
                  </a:solidFill>
                  <a:latin typeface="+mj-lt"/>
                </a:rPr>
                <a:t>Section 1</a:t>
              </a:r>
              <a:endParaRPr lang="en-US" sz="2400" b="1" dirty="0">
                <a:latin typeface="+mj-lt"/>
              </a:endParaRPr>
            </a:p>
          </p:txBody>
        </p:sp>
      </p:grpSp>
      <p:sp>
        <p:nvSpPr>
          <p:cNvPr id="4" name="Slide Number Placeholder 3">
            <a:extLst>
              <a:ext uri="{FF2B5EF4-FFF2-40B4-BE49-F238E27FC236}">
                <a16:creationId xmlns:a16="http://schemas.microsoft.com/office/drawing/2014/main" id="{DD526023-48FC-B5FF-9CA5-90728C0F6846}"/>
              </a:ext>
            </a:extLst>
          </p:cNvPr>
          <p:cNvSpPr>
            <a:spLocks noGrp="1"/>
          </p:cNvSpPr>
          <p:nvPr>
            <p:ph type="sldNum" sz="quarter" idx="12"/>
          </p:nvPr>
        </p:nvSpPr>
        <p:spPr/>
        <p:txBody>
          <a:bodyPr/>
          <a:lstStyle/>
          <a:p>
            <a:fld id="{EC9EE9FD-178F-43FD-BA99-B0AF5E5C5A5F}" type="slidenum">
              <a:rPr lang="en-AU" smtClean="0"/>
              <a:t>9</a:t>
            </a:fld>
            <a:endParaRPr lang="en-AU"/>
          </a:p>
        </p:txBody>
      </p:sp>
      <p:sp>
        <p:nvSpPr>
          <p:cNvPr id="13" name="Oval 12">
            <a:extLst>
              <a:ext uri="{FF2B5EF4-FFF2-40B4-BE49-F238E27FC236}">
                <a16:creationId xmlns:a16="http://schemas.microsoft.com/office/drawing/2014/main" id="{DC999F68-3F2B-22F9-3BED-C27A3F860CE3}"/>
              </a:ext>
            </a:extLst>
          </p:cNvPr>
          <p:cNvSpPr/>
          <p:nvPr/>
        </p:nvSpPr>
        <p:spPr>
          <a:xfrm flipH="1" flipV="1">
            <a:off x="237700" y="3073387"/>
            <a:ext cx="359378" cy="3545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bg1"/>
                </a:solidFill>
              </a:rPr>
              <a:t>+</a:t>
            </a:r>
            <a:endParaRPr lang="en-AU" sz="1600" dirty="0"/>
          </a:p>
        </p:txBody>
      </p:sp>
      <p:grpSp>
        <p:nvGrpSpPr>
          <p:cNvPr id="20" name="Group 19">
            <a:extLst>
              <a:ext uri="{FF2B5EF4-FFF2-40B4-BE49-F238E27FC236}">
                <a16:creationId xmlns:a16="http://schemas.microsoft.com/office/drawing/2014/main" id="{FC7505BC-0405-693B-A1C2-057E9C7F3E57}"/>
              </a:ext>
            </a:extLst>
          </p:cNvPr>
          <p:cNvGrpSpPr/>
          <p:nvPr/>
        </p:nvGrpSpPr>
        <p:grpSpPr>
          <a:xfrm>
            <a:off x="237700" y="3250642"/>
            <a:ext cx="1937916" cy="3287920"/>
            <a:chOff x="378295" y="4094690"/>
            <a:chExt cx="1937916" cy="2412406"/>
          </a:xfrm>
        </p:grpSpPr>
        <p:sp>
          <p:nvSpPr>
            <p:cNvPr id="7" name="TextBox 6">
              <a:extLst>
                <a:ext uri="{FF2B5EF4-FFF2-40B4-BE49-F238E27FC236}">
                  <a16:creationId xmlns:a16="http://schemas.microsoft.com/office/drawing/2014/main" id="{A80D8E01-E50C-FDD5-3A73-425661D19927}"/>
                </a:ext>
              </a:extLst>
            </p:cNvPr>
            <p:cNvSpPr txBox="1"/>
            <p:nvPr/>
          </p:nvSpPr>
          <p:spPr>
            <a:xfrm>
              <a:off x="378295" y="4224743"/>
              <a:ext cx="1937916" cy="1196852"/>
            </a:xfrm>
            <a:prstGeom prst="rect">
              <a:avLst/>
            </a:prstGeom>
            <a:noFill/>
          </p:spPr>
          <p:txBody>
            <a:bodyPr wrap="square">
              <a:spAutoFit/>
            </a:bodyPr>
            <a:lstStyle/>
            <a:p>
              <a:pPr lvl="0" algn="ctr">
                <a:defRPr/>
              </a:pPr>
              <a:r>
                <a:rPr lang="en-AU" sz="1250" b="1" dirty="0">
                  <a:latin typeface="+mj-lt"/>
                </a:rPr>
                <a:t>UNFCCC resources:</a:t>
              </a:r>
            </a:p>
            <a:p>
              <a:pPr lvl="0" algn="ctr">
                <a:defRPr/>
              </a:pPr>
              <a:r>
                <a:rPr lang="en-AU" sz="1250" dirty="0">
                  <a:latin typeface="+mj-lt"/>
                  <a:hlinkClick r:id="rId7"/>
                </a:rPr>
                <a:t>https://unstats.un.org/unsd/envstats/fdes/EGES11</a:t>
              </a:r>
              <a:endParaRPr lang="en-AU" sz="1250" dirty="0">
                <a:latin typeface="+mj-lt"/>
              </a:endParaRPr>
            </a:p>
            <a:p>
              <a:pPr lvl="0" algn="ctr">
                <a:defRPr/>
              </a:pPr>
              <a:endParaRPr lang="en-AU" sz="1250" dirty="0">
                <a:latin typeface="+mj-lt"/>
              </a:endParaRPr>
            </a:p>
            <a:p>
              <a:pPr lvl="0" algn="ctr">
                <a:defRPr/>
              </a:pPr>
              <a:r>
                <a:rPr lang="en-AU" sz="1250" u="sng" dirty="0">
                  <a:latin typeface="+mj-lt"/>
                  <a:hlinkClick r:id="rId8" tooltip="Original URL: https://unstats.un.org/unsd/envstats/fdes/EGES12/2.aUNFCCC_requirementsETF.pdf. Click or tap if you trust this link."/>
                </a:rPr>
                <a:t>https://unstats.un.org/unsd/envstats/fdes/EGES12/2.aUNFCCC_requirementsETF.pdf</a:t>
              </a:r>
              <a:endParaRPr lang="en-AU" sz="1250" dirty="0">
                <a:latin typeface="+mj-lt"/>
              </a:endParaRPr>
            </a:p>
          </p:txBody>
        </p:sp>
        <p:cxnSp>
          <p:nvCxnSpPr>
            <p:cNvPr id="14" name="Straight Connector 13">
              <a:extLst>
                <a:ext uri="{FF2B5EF4-FFF2-40B4-BE49-F238E27FC236}">
                  <a16:creationId xmlns:a16="http://schemas.microsoft.com/office/drawing/2014/main" id="{CF8991C5-20B5-788B-9DF0-902D38EED979}"/>
                </a:ext>
              </a:extLst>
            </p:cNvPr>
            <p:cNvCxnSpPr>
              <a:cxnSpLocks/>
            </p:cNvCxnSpPr>
            <p:nvPr/>
          </p:nvCxnSpPr>
          <p:spPr>
            <a:xfrm>
              <a:off x="987972" y="4094690"/>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8488289-39CF-E58A-3EB8-B4B37137000A}"/>
                </a:ext>
              </a:extLst>
            </p:cNvPr>
            <p:cNvCxnSpPr>
              <a:cxnSpLocks/>
            </p:cNvCxnSpPr>
            <p:nvPr/>
          </p:nvCxnSpPr>
          <p:spPr>
            <a:xfrm>
              <a:off x="987971" y="6507096"/>
              <a:ext cx="65921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631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c971795-bce4-4a57-bf96-4a04917ae129">
      <Terms xmlns="http://schemas.microsoft.com/office/infopath/2007/PartnerControls"/>
    </lcf76f155ced4ddcb4097134ff3c332f>
    <TaxCatchAll xmlns="ab2cc211-3540-4e3f-9371-b9649a6f4aeb"/>
    <i0f84bba906045b4af568ee102a52dcb xmlns="ab2cc211-3540-4e3f-9371-b9649a6f4aeb">
      <Terms xmlns="http://schemas.microsoft.com/office/infopath/2007/PartnerControls">
        <TermInfo xmlns="http://schemas.microsoft.com/office/infopath/2007/PartnerControls">
          <TermName xmlns="http://schemas.microsoft.com/office/infopath/2007/PartnerControls">Publication Administrative Tasks</TermName>
          <TermId xmlns="http://schemas.microsoft.com/office/infopath/2007/PartnerControls">eb279974-b540-4255-b011-1c39470bf5cb</TermId>
        </TermInfo>
      </Terms>
    </i0f84bba906045b4af568ee102a52dcb>
    <DocumentType xmlns="dc971795-bce4-4a57-bf96-4a04917ae129" xsi:nil="true"/>
    <Photo_x002f_s xmlns="dc971795-bce4-4a57-bf96-4a04917ae129" xsi:nil="true"/>
    <Person xmlns="dc971795-bce4-4a57-bf96-4a04917ae129">
      <UserInfo>
        <DisplayName/>
        <AccountId xsi:nil="true"/>
        <AccountType/>
      </UserInfo>
    </Person>
    <DateCreated xmlns="dc971795-bce4-4a57-bf96-4a04917ae129" xsi:nil="true"/>
    <Thumbnail xmlns="dc971795-bce4-4a57-bf96-4a04917ae129" xsi:nil="true"/>
    <DocumentOwner xmlns="dc971795-bce4-4a57-bf96-4a04917ae129">
      <UserInfo>
        <DisplayName/>
        <AccountId xsi:nil="true"/>
        <AccountType/>
      </UserInfo>
    </DocumentOwn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141B57A5A91E439F27CA90B889A358" ma:contentTypeVersion="25" ma:contentTypeDescription="Create a new document." ma:contentTypeScope="" ma:versionID="3dc3a8cb4a73943842c7f72ace2f900f">
  <xsd:schema xmlns:xsd="http://www.w3.org/2001/XMLSchema" xmlns:xs="http://www.w3.org/2001/XMLSchema" xmlns:p="http://schemas.microsoft.com/office/2006/metadata/properties" xmlns:ns2="ab2cc211-3540-4e3f-9371-b9649a6f4aeb" xmlns:ns3="dc971795-bce4-4a57-bf96-4a04917ae129" targetNamespace="http://schemas.microsoft.com/office/2006/metadata/properties" ma:root="true" ma:fieldsID="42de10b0ecc5c75d072f16ce8d12bf7c" ns2:_="" ns3:_="">
    <xsd:import namespace="ab2cc211-3540-4e3f-9371-b9649a6f4aeb"/>
    <xsd:import namespace="dc971795-bce4-4a57-bf96-4a04917ae12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2:i0f84bba906045b4af568ee102a52dcb" minOccurs="0"/>
                <xsd:element ref="ns2:TaxCatchAll"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3:MediaServiceOCR" minOccurs="0"/>
                <xsd:element ref="ns3:Thumbnail" minOccurs="0"/>
                <xsd:element ref="ns3:Photo_x002f_s" minOccurs="0"/>
                <xsd:element ref="ns3:Person" minOccurs="0"/>
                <xsd:element ref="ns3:DocumentType" minOccurs="0"/>
                <xsd:element ref="ns3:DateCreated" minOccurs="0"/>
                <xsd:element ref="ns3:DocumentOwne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2cc211-3540-4e3f-9371-b9649a6f4ae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i0f84bba906045b4af568ee102a52dcb" ma:index="14" nillable="true" ma:taxonomy="true" ma:internalName="i0f84bba906045b4af568ee102a52dcb" ma:taxonomyFieldName="RevIMBCS" ma:displayName="BCS" ma:indexed="true" ma:default="2;#Publication Administrative Tasks|eb279974-b540-4255-b011-1c39470bf5cb" ma:fieldId="{20f84bba-9060-45b4-af56-8ee102a52dcb}" ma:sspId="2ab0a43e-2f1b-4ff2-bf8d-7003d43217d5" ma:termSetId="8e008890-0a35-4d17-b3ba-7f14a6c663d2" ma:anchorId="80b213e9-f0c5-47cf-8df7-d220ace2ea01" ma:open="false" ma:isKeyword="false">
      <xsd:complexType>
        <xsd:sequence>
          <xsd:element ref="pc:Terms" minOccurs="0" maxOccurs="1"/>
        </xsd:sequence>
      </xsd:complexType>
    </xsd:element>
    <xsd:element name="TaxCatchAll" ma:index="15" nillable="true" ma:displayName="Taxonomy Catch All Column" ma:hidden="true" ma:list="{180740cc-8aa5-4357-b631-4742a0eb170e}" ma:internalName="TaxCatchAll" ma:showField="CatchAllData" ma:web="ab2cc211-3540-4e3f-9371-b9649a6f4ae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971795-bce4-4a57-bf96-4a04917ae12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b0a43e-2f1b-4ff2-bf8d-7003d43217d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Thumbnail" ma:index="24" nillable="true" ma:displayName="Thumbnail" ma:format="Thumbnail" ma:internalName="Thumbnail">
      <xsd:simpleType>
        <xsd:restriction base="dms:Unknown"/>
      </xsd:simpleType>
    </xsd:element>
    <xsd:element name="Photo_x002f_s" ma:index="25" nillable="true" ma:displayName="Photo/s" ma:format="Dropdown" ma:internalName="Photo_x002f_s">
      <xsd:simpleType>
        <xsd:restriction base="dms:Choice">
          <xsd:enumeration value="Yes"/>
          <xsd:enumeration value="No"/>
        </xsd:restriction>
      </xsd:simpleType>
    </xsd:element>
    <xsd:element name="Person" ma:index="26" nillable="true" ma:displayName="Created by"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Type" ma:index="27" nillable="true" ma:displayName="Document Type" ma:description="Choose a document type" ma:format="Dropdown" ma:internalName="DocumentType">
      <xsd:simpleType>
        <xsd:restriction base="dms:Choice">
          <xsd:enumeration value="Communication Plan"/>
          <xsd:enumeration value="Evaluation"/>
          <xsd:enumeration value="Strategy"/>
          <xsd:enumeration value="Corro"/>
          <xsd:enumeration value="Image"/>
          <xsd:enumeration value="SOPs"/>
        </xsd:restriction>
      </xsd:simpleType>
    </xsd:element>
    <xsd:element name="DateCreated" ma:index="28" nillable="true" ma:displayName="Date Created" ma:format="DateOnly" ma:internalName="DateCreated">
      <xsd:simpleType>
        <xsd:restriction base="dms:DateTime"/>
      </xsd:simpleType>
    </xsd:element>
    <xsd:element name="DocumentOwner" ma:index="29" nillable="true" ma:displayName="Document Owner" ma:format="Dropdown" ma:list="UserInfo" ma:SharePointGroup="0" ma:internalName="Document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3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B1E07C-CA16-4217-9B76-CC9E1CDA7E8B}">
  <ds:schemaRefs>
    <ds:schemaRef ds:uri="http://schemas.microsoft.com/office/2006/documentManagement/types"/>
    <ds:schemaRef ds:uri="http://purl.org/dc/terms/"/>
    <ds:schemaRef ds:uri="http://purl.org/dc/dcmitype/"/>
    <ds:schemaRef ds:uri="dc971795-bce4-4a57-bf96-4a04917ae129"/>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ab2cc211-3540-4e3f-9371-b9649a6f4aeb"/>
  </ds:schemaRefs>
</ds:datastoreItem>
</file>

<file path=customXml/itemProps2.xml><?xml version="1.0" encoding="utf-8"?>
<ds:datastoreItem xmlns:ds="http://schemas.openxmlformats.org/officeDocument/2006/customXml" ds:itemID="{A6E0EADF-4E57-4DC9-B120-5A9303396EF6}">
  <ds:schemaRefs>
    <ds:schemaRef ds:uri="http://schemas.microsoft.com/sharepoint/v3/contenttype/forms"/>
  </ds:schemaRefs>
</ds:datastoreItem>
</file>

<file path=customXml/itemProps3.xml><?xml version="1.0" encoding="utf-8"?>
<ds:datastoreItem xmlns:ds="http://schemas.openxmlformats.org/officeDocument/2006/customXml" ds:itemID="{380FA14E-883F-4DEA-97F8-7117885E87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2cc211-3540-4e3f-9371-b9649a6f4aeb"/>
    <ds:schemaRef ds:uri="dc971795-bce4-4a57-bf96-4a04917ae1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2862</TotalTime>
  <Words>4655</Words>
  <Application>Microsoft Office PowerPoint</Application>
  <PresentationFormat>Widescreen</PresentationFormat>
  <Paragraphs>664</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Aptos Display</vt:lpstr>
      <vt:lpstr>Arial</vt:lpstr>
      <vt:lpstr>Calibri</vt:lpstr>
      <vt:lpstr>Lucida Grande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Jonathon Khoo</dc:creator>
  <cp:lastModifiedBy>Luisa Ryan</cp:lastModifiedBy>
  <cp:revision>337</cp:revision>
  <dcterms:created xsi:type="dcterms:W3CDTF">2025-08-29T02:47:23Z</dcterms:created>
  <dcterms:modified xsi:type="dcterms:W3CDTF">2025-12-11T06:31:25Z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e5a7ee-c283-40b0-98eb-fa437df4c031_Enabled">
    <vt:lpwstr>true</vt:lpwstr>
  </property>
  <property fmtid="{D5CDD505-2E9C-101B-9397-08002B2CF9AE}" pid="3" name="MSIP_Label_c8e5a7ee-c283-40b0-98eb-fa437df4c031_SetDate">
    <vt:lpwstr>2025-08-29T02:47:51Z</vt:lpwstr>
  </property>
  <property fmtid="{D5CDD505-2E9C-101B-9397-08002B2CF9AE}" pid="4" name="MSIP_Label_c8e5a7ee-c283-40b0-98eb-fa437df4c031_Method">
    <vt:lpwstr>Privileged</vt:lpwstr>
  </property>
  <property fmtid="{D5CDD505-2E9C-101B-9397-08002B2CF9AE}" pid="5" name="MSIP_Label_c8e5a7ee-c283-40b0-98eb-fa437df4c031_Name">
    <vt:lpwstr>OFFICIAL</vt:lpwstr>
  </property>
  <property fmtid="{D5CDD505-2E9C-101B-9397-08002B2CF9AE}" pid="6" name="MSIP_Label_c8e5a7ee-c283-40b0-98eb-fa437df4c031_SiteId">
    <vt:lpwstr>34cdb737-c4fa-4c21-9a34-88ac2d721f88</vt:lpwstr>
  </property>
  <property fmtid="{D5CDD505-2E9C-101B-9397-08002B2CF9AE}" pid="7" name="MSIP_Label_c8e5a7ee-c283-40b0-98eb-fa437df4c031_ActionId">
    <vt:lpwstr>3c5a97f3-484e-4774-adfc-ad62ae209e88</vt:lpwstr>
  </property>
  <property fmtid="{D5CDD505-2E9C-101B-9397-08002B2CF9AE}" pid="8" name="MSIP_Label_c8e5a7ee-c283-40b0-98eb-fa437df4c031_ContentBits">
    <vt:lpwstr>0</vt:lpwstr>
  </property>
  <property fmtid="{D5CDD505-2E9C-101B-9397-08002B2CF9AE}" pid="9" name="MSIP_Label_c8e5a7ee-c283-40b0-98eb-fa437df4c031_Tag">
    <vt:lpwstr>10, 0, 1, 1</vt:lpwstr>
  </property>
  <property fmtid="{D5CDD505-2E9C-101B-9397-08002B2CF9AE}" pid="10" name="ContentTypeId">
    <vt:lpwstr>0x010100CF141B57A5A91E439F27CA90B889A358</vt:lpwstr>
  </property>
  <property fmtid="{D5CDD505-2E9C-101B-9397-08002B2CF9AE}" pid="11" name="MediaServiceImageTags">
    <vt:lpwstr/>
  </property>
</Properties>
</file>