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1"/>
  </p:notesMasterIdLst>
  <p:sldIdLst>
    <p:sldId id="262" r:id="rId3"/>
    <p:sldId id="4337" r:id="rId4"/>
    <p:sldId id="269" r:id="rId5"/>
    <p:sldId id="462" r:id="rId6"/>
    <p:sldId id="466" r:id="rId7"/>
    <p:sldId id="4377" r:id="rId8"/>
    <p:sldId id="4378" r:id="rId9"/>
    <p:sldId id="465" r:id="rId10"/>
    <p:sldId id="426" r:id="rId11"/>
    <p:sldId id="453" r:id="rId12"/>
    <p:sldId id="4381" r:id="rId13"/>
    <p:sldId id="4372" r:id="rId14"/>
    <p:sldId id="260" r:id="rId15"/>
    <p:sldId id="300" r:id="rId16"/>
    <p:sldId id="4374" r:id="rId17"/>
    <p:sldId id="4382" r:id="rId18"/>
    <p:sldId id="468" r:id="rId19"/>
    <p:sldId id="4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0" dirty="0">
                <a:solidFill>
                  <a:schemeClr val="tx1"/>
                </a:solidFill>
              </a:rPr>
              <a:t>Boating</a:t>
            </a:r>
            <a:r>
              <a:rPr lang="en-US" b="0" baseline="0" dirty="0">
                <a:solidFill>
                  <a:schemeClr val="tx1"/>
                </a:solidFill>
              </a:rPr>
              <a:t> and </a:t>
            </a:r>
            <a:r>
              <a:rPr lang="en-US" b="0" dirty="0">
                <a:solidFill>
                  <a:schemeClr val="tx1"/>
                </a:solidFill>
              </a:rPr>
              <a:t>Fishing,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'2023Act_xtab'!$BE$15</c:f>
              <c:strCache>
                <c:ptCount val="1"/>
                <c:pt idx="0">
                  <c:v>Proposed Boating/Fishing 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B0-41A4-8448-0950CB033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B0-41A4-8448-0950CB0335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B0-41A4-8448-0950CB0335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B0-41A4-8448-0950CB0335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B0-41A4-8448-0950CB0335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B0-41A4-8448-0950CB033540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B0-41A4-8448-0950CB033540}"/>
                </c:ext>
              </c:extLst>
            </c:dLbl>
            <c:dLbl>
              <c:idx val="1"/>
              <c:layout>
                <c:manualLayout>
                  <c:x val="-0.14678116316325843"/>
                  <c:y val="8.5819964022802675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B0-41A4-8448-0950CB033540}"/>
                </c:ext>
              </c:extLst>
            </c:dLbl>
            <c:dLbl>
              <c:idx val="5"/>
              <c:layout>
                <c:manualLayout>
                  <c:x val="0.241206874269251"/>
                  <c:y val="-0.1854856356605048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B0-41A4-8448-0950CB0335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'2023Act_xtab'!$BF$13:$BK$13</c:f>
              <c:strCache>
                <c:ptCount val="6"/>
                <c:pt idx="0">
                  <c:v>FL</c:v>
                </c:pt>
                <c:pt idx="1">
                  <c:v>CA</c:v>
                </c:pt>
                <c:pt idx="2">
                  <c:v>TX</c:v>
                </c:pt>
                <c:pt idx="3">
                  <c:v>WA</c:v>
                </c:pt>
                <c:pt idx="4">
                  <c:v>NC</c:v>
                </c:pt>
                <c:pt idx="5">
                  <c:v>All other</c:v>
                </c:pt>
              </c:strCache>
            </c:strRef>
          </c:cat>
          <c:val>
            <c:numRef>
              <c:f>'2023Act_xtab'!$BF$15:$BK$15</c:f>
              <c:numCache>
                <c:formatCode>0.000</c:formatCode>
                <c:ptCount val="6"/>
                <c:pt idx="0">
                  <c:v>0.11358706822847019</c:v>
                </c:pt>
                <c:pt idx="1">
                  <c:v>8.4926481285751032E-2</c:v>
                </c:pt>
                <c:pt idx="2">
                  <c:v>7.7153970149219042E-2</c:v>
                </c:pt>
                <c:pt idx="3">
                  <c:v>3.9298959575528626E-2</c:v>
                </c:pt>
                <c:pt idx="4">
                  <c:v>3.6253420329541736E-2</c:v>
                </c:pt>
                <c:pt idx="5">
                  <c:v>0.64878010043148937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B0-41A4-8448-0950CB03354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EB0-41A4-8448-0950CB033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EB0-41A4-8448-0950CB0335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0EB0-41A4-8448-0950CB03354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0EB0-41A4-8448-0950CB03354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0EB0-41A4-8448-0950CB03354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0EB0-41A4-8448-0950CB033540}"/>
              </c:ext>
            </c:extLst>
          </c:dPt>
          <c:cat>
            <c:strRef>
              <c:f>'2023Act_xtab'!$BF$13:$BK$13</c:f>
              <c:strCache>
                <c:ptCount val="6"/>
                <c:pt idx="0">
                  <c:v>FL</c:v>
                </c:pt>
                <c:pt idx="1">
                  <c:v>CA</c:v>
                </c:pt>
                <c:pt idx="2">
                  <c:v>TX</c:v>
                </c:pt>
                <c:pt idx="3">
                  <c:v>WA</c:v>
                </c:pt>
                <c:pt idx="4">
                  <c:v>NC</c:v>
                </c:pt>
                <c:pt idx="5">
                  <c:v>All other</c:v>
                </c:pt>
              </c:strCache>
            </c:strRef>
          </c:cat>
          <c:val>
            <c:numRef>
              <c:f>'2023Act_xtab'!$BF$12:$BK$12</c:f>
              <c:numCache>
                <c:formatCode>0.000</c:formatCode>
                <c:ptCount val="6"/>
                <c:pt idx="0">
                  <c:v>0.16492334533993697</c:v>
                </c:pt>
                <c:pt idx="1">
                  <c:v>0.10223910963529942</c:v>
                </c:pt>
                <c:pt idx="2">
                  <c:v>9.572788158487168E-2</c:v>
                </c:pt>
                <c:pt idx="3">
                  <c:v>6.4686796488068438E-2</c:v>
                </c:pt>
                <c:pt idx="4">
                  <c:v>3.2064075866726702E-2</c:v>
                </c:pt>
                <c:pt idx="5">
                  <c:v>0.54035879108509677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EB0-41A4-8448-0950CB033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Snow Activities,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'2023Act_xtab'!$BE$21</c:f>
              <c:strCache>
                <c:ptCount val="1"/>
                <c:pt idx="0">
                  <c:v>Proposed Snow Activities 2023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D6-4A75-8E16-EB257CBD9D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D6-4A75-8E16-EB257CBD9D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D6-4A75-8E16-EB257CBD9D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D6-4A75-8E16-EB257CBD9D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FD6-4A75-8E16-EB257CBD9D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FD6-4A75-8E16-EB257CBD9DC4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FD6-4A75-8E16-EB257CBD9DC4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FD6-4A75-8E16-EB257CBD9DC4}"/>
                </c:ext>
              </c:extLst>
            </c:dLbl>
            <c:dLbl>
              <c:idx val="5"/>
              <c:layout>
                <c:manualLayout>
                  <c:x val="0.23660717551624491"/>
                  <c:y val="-1.159071195195651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D6-4A75-8E16-EB257CBD9DC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'2023Act_xtab'!$BF$19:$BK$19</c:f>
              <c:strCache>
                <c:ptCount val="6"/>
                <c:pt idx="0">
                  <c:v>CO</c:v>
                </c:pt>
                <c:pt idx="1">
                  <c:v>CA</c:v>
                </c:pt>
                <c:pt idx="2">
                  <c:v>UT</c:v>
                </c:pt>
                <c:pt idx="3">
                  <c:v>WA</c:v>
                </c:pt>
                <c:pt idx="4">
                  <c:v>IN</c:v>
                </c:pt>
                <c:pt idx="5">
                  <c:v>All other</c:v>
                </c:pt>
              </c:strCache>
            </c:strRef>
          </c:cat>
          <c:val>
            <c:numRef>
              <c:f>'2023Act_xtab'!$BF$21:$BK$21</c:f>
              <c:numCache>
                <c:formatCode>0.000</c:formatCode>
                <c:ptCount val="6"/>
                <c:pt idx="0">
                  <c:v>0.20385526861377756</c:v>
                </c:pt>
                <c:pt idx="1">
                  <c:v>9.0329771682033488E-2</c:v>
                </c:pt>
                <c:pt idx="2">
                  <c:v>8.3910203535785072E-2</c:v>
                </c:pt>
                <c:pt idx="3">
                  <c:v>5.6416304018936679E-2</c:v>
                </c:pt>
                <c:pt idx="4">
                  <c:v>4.9964027043596565E-2</c:v>
                </c:pt>
                <c:pt idx="5">
                  <c:v>0.5155244251058706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FD6-4A75-8E16-EB257CBD9DC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FD6-4A75-8E16-EB257CBD9D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FD6-4A75-8E16-EB257CBD9D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FD6-4A75-8E16-EB257CBD9D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FD6-4A75-8E16-EB257CBD9D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1FD6-4A75-8E16-EB257CBD9D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1FD6-4A75-8E16-EB257CBD9DC4}"/>
              </c:ext>
            </c:extLst>
          </c:dPt>
          <c:cat>
            <c:strRef>
              <c:f>'2023Act_xtab'!$BF$19:$BK$19</c:f>
              <c:strCache>
                <c:ptCount val="6"/>
                <c:pt idx="0">
                  <c:v>CO</c:v>
                </c:pt>
                <c:pt idx="1">
                  <c:v>CA</c:v>
                </c:pt>
                <c:pt idx="2">
                  <c:v>UT</c:v>
                </c:pt>
                <c:pt idx="3">
                  <c:v>WA</c:v>
                </c:pt>
                <c:pt idx="4">
                  <c:v>IN</c:v>
                </c:pt>
                <c:pt idx="5">
                  <c:v>All other</c:v>
                </c:pt>
              </c:strCache>
            </c:strRef>
          </c:cat>
          <c:val>
            <c:numRef>
              <c:f>'2023Act_xtab'!$BF$12:$BK$12</c:f>
              <c:numCache>
                <c:formatCode>0.000</c:formatCode>
                <c:ptCount val="6"/>
                <c:pt idx="0">
                  <c:v>0.16492334533993697</c:v>
                </c:pt>
                <c:pt idx="1">
                  <c:v>0.10223910963529942</c:v>
                </c:pt>
                <c:pt idx="2">
                  <c:v>9.572788158487168E-2</c:v>
                </c:pt>
                <c:pt idx="3">
                  <c:v>6.4686796488068438E-2</c:v>
                </c:pt>
                <c:pt idx="4">
                  <c:v>3.2064075866726702E-2</c:v>
                </c:pt>
                <c:pt idx="5">
                  <c:v>0.54035879108509677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FD6-4A75-8E16-EB257CBD9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6252-C640-48D7-87EB-F0E5168C96EA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C7A4A-A7B7-4699-9AEA-BA9AAAEE5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5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B353C-816D-A442-BDDB-FEC34ABCC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73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35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5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7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B353C-816D-A442-BDDB-FEC34ABCCC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9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F67FD-5D74-4AE9-A54F-ED49440388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5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EB353C-816D-A442-BDDB-FEC34ABCCC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42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hor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133601"/>
            <a:ext cx="8534400" cy="685799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19399"/>
            <a:ext cx="85344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117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05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B230B-F642-8349-A125-BF1F59E38F31}" type="datetime1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20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57402"/>
            <a:ext cx="5386917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371600"/>
            <a:ext cx="5389033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057402"/>
            <a:ext cx="5389033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6EB9-9C7D-3A49-A17C-A84D39731E9F}" type="datetime1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2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AAD25-49FD-FA48-8544-F37D530E0C71}" type="datetime1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ng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10972800" cy="1676399"/>
          </a:xfrm>
        </p:spPr>
        <p:txBody>
          <a:bodyPr anchor="t" anchorCtr="0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8077200" cy="10668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3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4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794" y="1447800"/>
            <a:ext cx="5550606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537200" cy="46783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7/31/2023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0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794" y="1371600"/>
            <a:ext cx="5552723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794" y="2057402"/>
            <a:ext cx="5552723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371600"/>
            <a:ext cx="5541430" cy="6096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057402"/>
            <a:ext cx="5541430" cy="4068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7/31/2023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8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7/31/2023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9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2362201"/>
            <a:ext cx="10160000" cy="533399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2895599"/>
            <a:ext cx="1016000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i="1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6006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590799"/>
            <a:ext cx="11176000" cy="1828801"/>
          </a:xfrm>
        </p:spPr>
        <p:txBody>
          <a:bodyPr anchor="t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Gotham HTF" charset="0"/>
                <a:ea typeface="Gotham HTF" charset="0"/>
                <a:cs typeface="Gotham HTF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5410200"/>
            <a:ext cx="7518400" cy="9906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08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794" y="228600"/>
            <a:ext cx="9309806" cy="9144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794" y="1447800"/>
            <a:ext cx="11291006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4000" y="6613526"/>
            <a:ext cx="1320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7/31/2023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94" y="6356352"/>
            <a:ext cx="89034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3600" y="6340476"/>
            <a:ext cx="711200" cy="19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37F8-DB9F-4D58-B490-F5ECA928CA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9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2641" indent="-166688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15504" algn="l" defTabSz="685800" rtl="0" eaLnBrk="1" latinLnBrk="0" hangingPunct="1">
        <a:spcBef>
          <a:spcPts val="225"/>
        </a:spcBef>
        <a:spcAft>
          <a:spcPts val="450"/>
        </a:spcAft>
        <a:buSzPct val="75000"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685800" rtl="0" eaLnBrk="1" latinLnBrk="0" hangingPunct="1">
        <a:spcBef>
          <a:spcPts val="225"/>
        </a:spcBef>
        <a:spcAft>
          <a:spcPts val="450"/>
        </a:spcAft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450"/>
        </a:spcAft>
        <a:buSzPct val="65000"/>
        <a:buFont typeface="Wingdings" panose="05000000000000000000" pitchFamily="2" charset="2"/>
        <a:buChar char="q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9245600" cy="91440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61600" y="6613526"/>
            <a:ext cx="1320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A874-385D-7D40-8483-886A8DD3C4DA}" type="datetime1">
              <a:rPr lang="en-US" smtClean="0"/>
              <a:t>8/25/2025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873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40476"/>
            <a:ext cx="711200" cy="1968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C37F8-DB9F-4D58-B490-F5ECA928C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9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172641" indent="-166688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15504" algn="l" defTabSz="685800" rtl="0" eaLnBrk="1" latinLnBrk="0" hangingPunct="1">
        <a:spcBef>
          <a:spcPts val="225"/>
        </a:spcBef>
        <a:spcAft>
          <a:spcPts val="450"/>
        </a:spcAft>
        <a:buSzPct val="75000"/>
        <a:buFont typeface="Courier New" panose="02070309020205020404" pitchFamily="49" charset="0"/>
        <a:buChar char="o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685800" rtl="0" eaLnBrk="1" latinLnBrk="0" hangingPunct="1">
        <a:spcBef>
          <a:spcPts val="225"/>
        </a:spcBef>
        <a:spcAft>
          <a:spcPts val="450"/>
        </a:spcAft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225"/>
        </a:spcBef>
        <a:spcAft>
          <a:spcPts val="450"/>
        </a:spcAft>
        <a:buSzPct val="65000"/>
        <a:buFont typeface="Wingdings" panose="05000000000000000000" pitchFamily="2" charset="2"/>
        <a:buChar char="q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225"/>
        </a:spcBef>
        <a:spcAft>
          <a:spcPts val="45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Mauricio.Ortiz@Bea.gov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vecteezy.com/map-vector/27496-us-map-silhouette-vector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://www.vecteezy.com/map-vector/27496-us-map-silhouette-vector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11" Type="http://schemas.openxmlformats.org/officeDocument/2006/relationships/image" Target="../media/image20.svg"/><Relationship Id="rId5" Type="http://schemas.openxmlformats.org/officeDocument/2006/relationships/image" Target="../media/image11.sv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hyperlink" Target="http://www.vecteezy.com/map-vector/27496-us-map-silhouette-vecto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EF749-D54B-4536-907E-20AE098AA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“The Regional Accounts of the U.S. Bureau of Economic Analysis:</a:t>
            </a:r>
            <a:br>
              <a:rPr lang="en-US" dirty="0"/>
            </a:br>
            <a:r>
              <a:rPr lang="en-US" dirty="0"/>
              <a:t> The Case for Sub-national Economic Statistics”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C557F4-6A13-481B-9654-5A314CF8B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Mauricio Ortiz </a:t>
            </a:r>
          </a:p>
          <a:p>
            <a:r>
              <a:rPr lang="en-US" dirty="0"/>
              <a:t>First Webinar of the Sub-national Sprint of the United Nations Network</a:t>
            </a:r>
          </a:p>
          <a:p>
            <a:r>
              <a:rPr lang="en-US" dirty="0"/>
              <a:t>of Economic Statisticians</a:t>
            </a:r>
          </a:p>
          <a:p>
            <a:r>
              <a:rPr lang="en-US" dirty="0"/>
              <a:t>September 3, 2025</a:t>
            </a:r>
          </a:p>
        </p:txBody>
      </p:sp>
    </p:spTree>
    <p:extLst>
      <p:ext uri="{BB962C8B-B14F-4D97-AF65-F5344CB8AC3E}">
        <p14:creationId xmlns:p14="http://schemas.microsoft.com/office/powerpoint/2010/main" val="25464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DB98-E4EB-4B73-AA74-FE50D9C16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43" y="335763"/>
            <a:ext cx="9309806" cy="74670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9EA2A2"/>
                </a:solidFill>
                <a:latin typeface="Calibri" panose="020F0502020204030204"/>
              </a:rPr>
              <a:t>Data Used by BEA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A024D-07EB-43C9-BB41-F566FCA7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A189D3-A038-A4AA-6EDA-AA2DA64E6FFE}"/>
              </a:ext>
            </a:extLst>
          </p:cNvPr>
          <p:cNvGrpSpPr/>
          <p:nvPr/>
        </p:nvGrpSpPr>
        <p:grpSpPr>
          <a:xfrm>
            <a:off x="2209800" y="1270962"/>
            <a:ext cx="8248484" cy="5510838"/>
            <a:chOff x="2209800" y="1270962"/>
            <a:chExt cx="8248484" cy="55108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AA0AC77-E8C6-A1BA-094B-34D23494B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291" y="2098355"/>
              <a:ext cx="4252309" cy="4683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E33579-45A8-EC0A-6AD7-24B8735D6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025" y="1496730"/>
              <a:ext cx="1528350" cy="58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D4C9069-BA57-F7D2-F025-762CBBAA8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2901732"/>
              <a:ext cx="1552144" cy="575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43F56A-4BA3-7487-96C9-9FF7CAF13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6687" y="3310831"/>
              <a:ext cx="666204" cy="75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6936F7D-04EE-E6A2-1EC5-3955EE2A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3686620"/>
              <a:ext cx="1494760" cy="305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BLS Emblem">
              <a:extLst>
                <a:ext uri="{FF2B5EF4-FFF2-40B4-BE49-F238E27FC236}">
                  <a16:creationId xmlns:a16="http://schemas.microsoft.com/office/drawing/2014/main" id="{71058D84-AB62-C862-54D4-538C570CE9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1311551"/>
              <a:ext cx="1746686" cy="582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0B7098F-5B55-6BFB-8282-54A2FD381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270962"/>
              <a:ext cx="1318412" cy="663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C5D7A27-B085-F121-EFD5-6DA1B08C0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958" y="2103798"/>
              <a:ext cx="1263828" cy="536043"/>
            </a:xfrm>
            <a:prstGeom prst="rect">
              <a:avLst/>
            </a:prstGeom>
            <a:solidFill>
              <a:schemeClr val="bg1"/>
            </a:solidFill>
            <a:ln w="76200" cap="sq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1333848-3F44-59E9-0CCD-1FA799649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600" y="2973111"/>
              <a:ext cx="1545145" cy="432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543624E-4358-9882-A5CE-9FB7BF991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8210" y="2146217"/>
              <a:ext cx="1790074" cy="57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2457EF3-F8EB-AF54-8913-E275F8686573}"/>
                </a:ext>
              </a:extLst>
            </p:cNvPr>
            <p:cNvSpPr/>
            <p:nvPr/>
          </p:nvSpPr>
          <p:spPr>
            <a:xfrm>
              <a:off x="5356400" y="5639362"/>
              <a:ext cx="685800" cy="381000"/>
            </a:xfrm>
            <a:prstGeom prst="rect">
              <a:avLst/>
            </a:prstGeom>
            <a:solidFill>
              <a:srgbClr val="E1EDE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Logo&#10;&#10;Description automatically generated">
              <a:extLst>
                <a:ext uri="{FF2B5EF4-FFF2-40B4-BE49-F238E27FC236}">
                  <a16:creationId xmlns:a16="http://schemas.microsoft.com/office/drawing/2014/main" id="{F63ED2C4-A31C-979C-05FC-DF3BD7036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6400" y="5639362"/>
              <a:ext cx="587200" cy="289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02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A445-2C81-45DF-819B-CADACD15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18" y="22860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 Regional GDP Statistics VS Personal Income Statistics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3" name="Group 137">
            <a:extLst>
              <a:ext uri="{FF2B5EF4-FFF2-40B4-BE49-F238E27FC236}">
                <a16:creationId xmlns:a16="http://schemas.microsoft.com/office/drawing/2014/main" id="{0E417FE4-7FF7-3E58-3C61-7F31FA5942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547347"/>
              </p:ext>
            </p:extLst>
          </p:nvPr>
        </p:nvGraphicFramePr>
        <p:xfrm>
          <a:off x="859695" y="1201724"/>
          <a:ext cx="7408355" cy="5175906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502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0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GDP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Personal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Income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Wages and salaries (</a:t>
                      </a: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Compensation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Employer contributions for government social insurance (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Compensation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          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Employer contributions for employee pension and insurance funds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Compensation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Taxes on production and imports less subsidies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Corporate income (</a:t>
                      </a: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Gross operating surplus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Proprietors’ income (</a:t>
                      </a: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Gross operating surplus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Rental Income (</a:t>
                      </a: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Gross operating surplus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9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Transfer receipts (Social Security benefits, Medicare, Medicaid)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           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9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Receipts on assets (dividends, interest)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Place of residence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3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           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1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Place of work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sym typeface="Bookshelf Symbol 7" pitchFamily="2" charset="2"/>
                        </a:rPr>
                        <a:t>         </a:t>
                      </a:r>
                      <a:r>
                        <a:rPr kumimoji="0" lang="en-US" altLang="en-US" sz="1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  <a:sym typeface="Bookshelf Symbol 7" pitchFamily="2" charset="2"/>
                        </a:rPr>
                        <a:t></a:t>
                      </a:r>
                      <a:endParaRPr kumimoji="0" lang="en-US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692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+mn-lt"/>
                        <a:sym typeface="Bookshelf Symbol 7" pitchFamily="2" charset="2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49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37F825-598C-DAB1-76BE-EF06AAE59ADF}"/>
              </a:ext>
            </a:extLst>
          </p:cNvPr>
          <p:cNvSpPr/>
          <p:nvPr/>
        </p:nvSpPr>
        <p:spPr>
          <a:xfrm>
            <a:off x="1143000" y="1499191"/>
            <a:ext cx="9448800" cy="55721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FAD58-EB37-8BC4-D1ED-D0A5FBAF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A2A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Importance of </a:t>
            </a:r>
            <a:r>
              <a:rPr lang="en-US" sz="2800" b="1" dirty="0">
                <a:solidFill>
                  <a:srgbClr val="9EA2A2"/>
                </a:solidFill>
                <a:latin typeface="Calibri" panose="020F0502020204030204"/>
              </a:rPr>
              <a:t>Sub-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A2A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National Statistics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191BC-D622-F2F0-C69F-4CB54CD2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1B2E3-3E40-5040-904C-5D9B1F512E40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AD8D7-AE6C-95AF-BB92-23117AA5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C37F8-DB9F-4D58-B490-F5ECA928CAA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C25E9C-7E85-D316-94D8-70602030FA99}"/>
              </a:ext>
            </a:extLst>
          </p:cNvPr>
          <p:cNvGrpSpPr/>
          <p:nvPr/>
        </p:nvGrpSpPr>
        <p:grpSpPr>
          <a:xfrm>
            <a:off x="406783" y="1926022"/>
            <a:ext cx="8137051" cy="4502018"/>
            <a:chOff x="1931589" y="1634686"/>
            <a:chExt cx="8137051" cy="450201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0FC76E-B815-4A7D-FC76-4CA074AED3D8}"/>
                </a:ext>
              </a:extLst>
            </p:cNvPr>
            <p:cNvSpPr/>
            <p:nvPr/>
          </p:nvSpPr>
          <p:spPr>
            <a:xfrm>
              <a:off x="1931589" y="2252155"/>
              <a:ext cx="2650548" cy="3884549"/>
            </a:xfrm>
            <a:custGeom>
              <a:avLst/>
              <a:gdLst>
                <a:gd name="connsiteX0" fmla="*/ 0 w 2650548"/>
                <a:gd name="connsiteY0" fmla="*/ 265055 h 4648200"/>
                <a:gd name="connsiteX1" fmla="*/ 265055 w 2650548"/>
                <a:gd name="connsiteY1" fmla="*/ 0 h 4648200"/>
                <a:gd name="connsiteX2" fmla="*/ 2385493 w 2650548"/>
                <a:gd name="connsiteY2" fmla="*/ 0 h 4648200"/>
                <a:gd name="connsiteX3" fmla="*/ 2650548 w 2650548"/>
                <a:gd name="connsiteY3" fmla="*/ 265055 h 4648200"/>
                <a:gd name="connsiteX4" fmla="*/ 2650548 w 2650548"/>
                <a:gd name="connsiteY4" fmla="*/ 4383145 h 4648200"/>
                <a:gd name="connsiteX5" fmla="*/ 2385493 w 2650548"/>
                <a:gd name="connsiteY5" fmla="*/ 4648200 h 4648200"/>
                <a:gd name="connsiteX6" fmla="*/ 265055 w 2650548"/>
                <a:gd name="connsiteY6" fmla="*/ 4648200 h 4648200"/>
                <a:gd name="connsiteX7" fmla="*/ 0 w 2650548"/>
                <a:gd name="connsiteY7" fmla="*/ 4383145 h 4648200"/>
                <a:gd name="connsiteX8" fmla="*/ 0 w 2650548"/>
                <a:gd name="connsiteY8" fmla="*/ 265055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0548" h="4648200">
                  <a:moveTo>
                    <a:pt x="0" y="265055"/>
                  </a:moveTo>
                  <a:cubicBezTo>
                    <a:pt x="0" y="118669"/>
                    <a:pt x="118669" y="0"/>
                    <a:pt x="265055" y="0"/>
                  </a:cubicBezTo>
                  <a:lnTo>
                    <a:pt x="2385493" y="0"/>
                  </a:lnTo>
                  <a:cubicBezTo>
                    <a:pt x="2531879" y="0"/>
                    <a:pt x="2650548" y="118669"/>
                    <a:pt x="2650548" y="265055"/>
                  </a:cubicBezTo>
                  <a:lnTo>
                    <a:pt x="2650548" y="4383145"/>
                  </a:lnTo>
                  <a:cubicBezTo>
                    <a:pt x="2650548" y="4529531"/>
                    <a:pt x="2531879" y="4648200"/>
                    <a:pt x="2385493" y="4648200"/>
                  </a:cubicBezTo>
                  <a:lnTo>
                    <a:pt x="265055" y="4648200"/>
                  </a:lnTo>
                  <a:cubicBezTo>
                    <a:pt x="118669" y="4648200"/>
                    <a:pt x="0" y="4529531"/>
                    <a:pt x="0" y="4383145"/>
                  </a:cubicBezTo>
                  <a:lnTo>
                    <a:pt x="0" y="2650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2029968" rIns="170688" bIns="1100328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4C97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HTF"/>
                  <a:ea typeface="+mn-ea"/>
                  <a:cs typeface="+mn-cs"/>
                </a:rPr>
                <a:t>U.S. government to distribute over $600 billion in federal funds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830627-B493-7432-84DA-46EF629A35F1}"/>
                </a:ext>
              </a:extLst>
            </p:cNvPr>
            <p:cNvSpPr/>
            <p:nvPr/>
          </p:nvSpPr>
          <p:spPr>
            <a:xfrm>
              <a:off x="2271958" y="1634686"/>
              <a:ext cx="1969810" cy="1969810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t="1271" r="-52775" b="-1271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B13773-C643-A9C0-68C9-53E612B91666}"/>
                </a:ext>
              </a:extLst>
            </p:cNvPr>
            <p:cNvSpPr/>
            <p:nvPr/>
          </p:nvSpPr>
          <p:spPr>
            <a:xfrm>
              <a:off x="4661654" y="2252155"/>
              <a:ext cx="2650548" cy="3884549"/>
            </a:xfrm>
            <a:custGeom>
              <a:avLst/>
              <a:gdLst>
                <a:gd name="connsiteX0" fmla="*/ 0 w 2650548"/>
                <a:gd name="connsiteY0" fmla="*/ 265055 h 4648200"/>
                <a:gd name="connsiteX1" fmla="*/ 265055 w 2650548"/>
                <a:gd name="connsiteY1" fmla="*/ 0 h 4648200"/>
                <a:gd name="connsiteX2" fmla="*/ 2385493 w 2650548"/>
                <a:gd name="connsiteY2" fmla="*/ 0 h 4648200"/>
                <a:gd name="connsiteX3" fmla="*/ 2650548 w 2650548"/>
                <a:gd name="connsiteY3" fmla="*/ 265055 h 4648200"/>
                <a:gd name="connsiteX4" fmla="*/ 2650548 w 2650548"/>
                <a:gd name="connsiteY4" fmla="*/ 4383145 h 4648200"/>
                <a:gd name="connsiteX5" fmla="*/ 2385493 w 2650548"/>
                <a:gd name="connsiteY5" fmla="*/ 4648200 h 4648200"/>
                <a:gd name="connsiteX6" fmla="*/ 265055 w 2650548"/>
                <a:gd name="connsiteY6" fmla="*/ 4648200 h 4648200"/>
                <a:gd name="connsiteX7" fmla="*/ 0 w 2650548"/>
                <a:gd name="connsiteY7" fmla="*/ 4383145 h 4648200"/>
                <a:gd name="connsiteX8" fmla="*/ 0 w 2650548"/>
                <a:gd name="connsiteY8" fmla="*/ 265055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0548" h="4648200">
                  <a:moveTo>
                    <a:pt x="0" y="265055"/>
                  </a:moveTo>
                  <a:cubicBezTo>
                    <a:pt x="0" y="118669"/>
                    <a:pt x="118669" y="0"/>
                    <a:pt x="265055" y="0"/>
                  </a:cubicBezTo>
                  <a:lnTo>
                    <a:pt x="2385493" y="0"/>
                  </a:lnTo>
                  <a:cubicBezTo>
                    <a:pt x="2531879" y="0"/>
                    <a:pt x="2650548" y="118669"/>
                    <a:pt x="2650548" y="265055"/>
                  </a:cubicBezTo>
                  <a:lnTo>
                    <a:pt x="2650548" y="4383145"/>
                  </a:lnTo>
                  <a:cubicBezTo>
                    <a:pt x="2650548" y="4529531"/>
                    <a:pt x="2531879" y="4648200"/>
                    <a:pt x="2385493" y="4648200"/>
                  </a:cubicBezTo>
                  <a:lnTo>
                    <a:pt x="265055" y="4648200"/>
                  </a:lnTo>
                  <a:cubicBezTo>
                    <a:pt x="118669" y="4648200"/>
                    <a:pt x="0" y="4529531"/>
                    <a:pt x="0" y="4383145"/>
                  </a:cubicBezTo>
                  <a:lnTo>
                    <a:pt x="0" y="2650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784" tIns="1909064" rIns="49784" bIns="979424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4C97"/>
                </a:buClr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HTF"/>
                  <a:ea typeface="+mn-ea"/>
                  <a:cs typeface="+mn-cs"/>
                </a:rPr>
                <a:t>State governments to plan state spending, make revenue estimates, and track state economies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1A14BF4-73E9-0B2E-1309-8CBD435E1BD6}"/>
                </a:ext>
              </a:extLst>
            </p:cNvPr>
            <p:cNvSpPr/>
            <p:nvPr/>
          </p:nvSpPr>
          <p:spPr>
            <a:xfrm>
              <a:off x="5041406" y="1634686"/>
              <a:ext cx="1969810" cy="1969810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23315" r="-284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890B530-5C00-3061-53D2-C39573724BC2}"/>
                </a:ext>
              </a:extLst>
            </p:cNvPr>
            <p:cNvSpPr/>
            <p:nvPr/>
          </p:nvSpPr>
          <p:spPr>
            <a:xfrm>
              <a:off x="7418092" y="2252155"/>
              <a:ext cx="2650548" cy="3884549"/>
            </a:xfrm>
            <a:custGeom>
              <a:avLst/>
              <a:gdLst>
                <a:gd name="connsiteX0" fmla="*/ 0 w 2650548"/>
                <a:gd name="connsiteY0" fmla="*/ 265055 h 4648200"/>
                <a:gd name="connsiteX1" fmla="*/ 265055 w 2650548"/>
                <a:gd name="connsiteY1" fmla="*/ 0 h 4648200"/>
                <a:gd name="connsiteX2" fmla="*/ 2385493 w 2650548"/>
                <a:gd name="connsiteY2" fmla="*/ 0 h 4648200"/>
                <a:gd name="connsiteX3" fmla="*/ 2650548 w 2650548"/>
                <a:gd name="connsiteY3" fmla="*/ 265055 h 4648200"/>
                <a:gd name="connsiteX4" fmla="*/ 2650548 w 2650548"/>
                <a:gd name="connsiteY4" fmla="*/ 4383145 h 4648200"/>
                <a:gd name="connsiteX5" fmla="*/ 2385493 w 2650548"/>
                <a:gd name="connsiteY5" fmla="*/ 4648200 h 4648200"/>
                <a:gd name="connsiteX6" fmla="*/ 265055 w 2650548"/>
                <a:gd name="connsiteY6" fmla="*/ 4648200 h 4648200"/>
                <a:gd name="connsiteX7" fmla="*/ 0 w 2650548"/>
                <a:gd name="connsiteY7" fmla="*/ 4383145 h 4648200"/>
                <a:gd name="connsiteX8" fmla="*/ 0 w 2650548"/>
                <a:gd name="connsiteY8" fmla="*/ 265055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0548" h="4648200">
                  <a:moveTo>
                    <a:pt x="0" y="265055"/>
                  </a:moveTo>
                  <a:cubicBezTo>
                    <a:pt x="0" y="118669"/>
                    <a:pt x="118669" y="0"/>
                    <a:pt x="265055" y="0"/>
                  </a:cubicBezTo>
                  <a:lnTo>
                    <a:pt x="2385493" y="0"/>
                  </a:lnTo>
                  <a:cubicBezTo>
                    <a:pt x="2531879" y="0"/>
                    <a:pt x="2650548" y="118669"/>
                    <a:pt x="2650548" y="265055"/>
                  </a:cubicBezTo>
                  <a:lnTo>
                    <a:pt x="2650548" y="4383145"/>
                  </a:lnTo>
                  <a:cubicBezTo>
                    <a:pt x="2650548" y="4529531"/>
                    <a:pt x="2531879" y="4648200"/>
                    <a:pt x="2385493" y="4648200"/>
                  </a:cubicBezTo>
                  <a:lnTo>
                    <a:pt x="265055" y="4648200"/>
                  </a:lnTo>
                  <a:cubicBezTo>
                    <a:pt x="118669" y="4648200"/>
                    <a:pt x="0" y="4529531"/>
                    <a:pt x="0" y="4383145"/>
                  </a:cubicBezTo>
                  <a:lnTo>
                    <a:pt x="0" y="26505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120" tIns="1930400" rIns="71120" bIns="100076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HTF"/>
                <a:ea typeface="+mn-ea"/>
                <a:cs typeface="+mn-cs"/>
              </a:endParaRPr>
            </a:p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otham HTF"/>
                  <a:ea typeface="+mn-ea"/>
                  <a:cs typeface="+mn-cs"/>
                </a:rPr>
                <a:t>Regional development officials to measure the impact of business investment on regional growth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FA12D3F-9AA9-EAA7-6FCD-B91F3EB1D84C}"/>
                </a:ext>
              </a:extLst>
            </p:cNvPr>
            <p:cNvSpPr/>
            <p:nvPr/>
          </p:nvSpPr>
          <p:spPr>
            <a:xfrm>
              <a:off x="7771471" y="1634686"/>
              <a:ext cx="1969810" cy="1969810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21986" r="-15606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0EC8D5D-9D8E-D0E0-648D-F7A189348B81}"/>
              </a:ext>
            </a:extLst>
          </p:cNvPr>
          <p:cNvSpPr txBox="1"/>
          <p:nvPr/>
        </p:nvSpPr>
        <p:spPr>
          <a:xfrm>
            <a:off x="1616123" y="1499191"/>
            <a:ext cx="857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53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Gotham Medium" panose="02000603030000020004" pitchFamily="2" charset="0"/>
                <a:ea typeface="+mn-ea"/>
                <a:cs typeface="+mn-cs"/>
              </a:rPr>
              <a:t>State and local statistics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03D97E5-A773-DAEA-8700-A2EB3694013B}"/>
              </a:ext>
            </a:extLst>
          </p:cNvPr>
          <p:cNvSpPr/>
          <p:nvPr/>
        </p:nvSpPr>
        <p:spPr>
          <a:xfrm>
            <a:off x="8649724" y="2567464"/>
            <a:ext cx="2650548" cy="3884549"/>
          </a:xfrm>
          <a:custGeom>
            <a:avLst/>
            <a:gdLst>
              <a:gd name="connsiteX0" fmla="*/ 0 w 2650548"/>
              <a:gd name="connsiteY0" fmla="*/ 265055 h 4648200"/>
              <a:gd name="connsiteX1" fmla="*/ 265055 w 2650548"/>
              <a:gd name="connsiteY1" fmla="*/ 0 h 4648200"/>
              <a:gd name="connsiteX2" fmla="*/ 2385493 w 2650548"/>
              <a:gd name="connsiteY2" fmla="*/ 0 h 4648200"/>
              <a:gd name="connsiteX3" fmla="*/ 2650548 w 2650548"/>
              <a:gd name="connsiteY3" fmla="*/ 265055 h 4648200"/>
              <a:gd name="connsiteX4" fmla="*/ 2650548 w 2650548"/>
              <a:gd name="connsiteY4" fmla="*/ 4383145 h 4648200"/>
              <a:gd name="connsiteX5" fmla="*/ 2385493 w 2650548"/>
              <a:gd name="connsiteY5" fmla="*/ 4648200 h 4648200"/>
              <a:gd name="connsiteX6" fmla="*/ 265055 w 2650548"/>
              <a:gd name="connsiteY6" fmla="*/ 4648200 h 4648200"/>
              <a:gd name="connsiteX7" fmla="*/ 0 w 2650548"/>
              <a:gd name="connsiteY7" fmla="*/ 4383145 h 4648200"/>
              <a:gd name="connsiteX8" fmla="*/ 0 w 2650548"/>
              <a:gd name="connsiteY8" fmla="*/ 265055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0548" h="4648200">
                <a:moveTo>
                  <a:pt x="0" y="265055"/>
                </a:moveTo>
                <a:cubicBezTo>
                  <a:pt x="0" y="118669"/>
                  <a:pt x="118669" y="0"/>
                  <a:pt x="265055" y="0"/>
                </a:cubicBezTo>
                <a:lnTo>
                  <a:pt x="2385493" y="0"/>
                </a:lnTo>
                <a:cubicBezTo>
                  <a:pt x="2531879" y="0"/>
                  <a:pt x="2650548" y="118669"/>
                  <a:pt x="2650548" y="265055"/>
                </a:cubicBezTo>
                <a:lnTo>
                  <a:pt x="2650548" y="4383145"/>
                </a:lnTo>
                <a:cubicBezTo>
                  <a:pt x="2650548" y="4529531"/>
                  <a:pt x="2531879" y="4648200"/>
                  <a:pt x="2385493" y="4648200"/>
                </a:cubicBezTo>
                <a:lnTo>
                  <a:pt x="265055" y="4648200"/>
                </a:lnTo>
                <a:cubicBezTo>
                  <a:pt x="118669" y="4648200"/>
                  <a:pt x="0" y="4529531"/>
                  <a:pt x="0" y="4383145"/>
                </a:cubicBezTo>
                <a:lnTo>
                  <a:pt x="0" y="2650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120" tIns="1930400" rIns="71120" bIns="1000760" numCol="1" spcCol="1270" anchor="ctr" anchorCtr="0">
            <a:noAutofit/>
          </a:bodyPr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otham HTF"/>
                <a:ea typeface="+mn-ea"/>
                <a:cs typeface="+mn-cs"/>
              </a:rPr>
              <a:t>Businesses and labor to research local market conditions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89FD1D-B35C-B4E6-73FD-B4E3BBE1B6D9}"/>
              </a:ext>
            </a:extLst>
          </p:cNvPr>
          <p:cNvSpPr/>
          <p:nvPr/>
        </p:nvSpPr>
        <p:spPr>
          <a:xfrm>
            <a:off x="9003103" y="1949995"/>
            <a:ext cx="1969810" cy="196981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51322" t="164" r="-14777" b="-2764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913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State Tax and Expenditure Limits – BEA Regional Statistics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137F-4C9D-B047-9C86-39326ADEB75D}" type="datetime1">
              <a:rPr lang="en-US" smtClean="0"/>
              <a:t>8/25/2025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295401"/>
            <a:ext cx="8077200" cy="517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71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012E02-A6A7-1177-FB25-99FF4A41AB4C}"/>
              </a:ext>
            </a:extLst>
          </p:cNvPr>
          <p:cNvSpPr txBox="1"/>
          <p:nvPr/>
        </p:nvSpPr>
        <p:spPr>
          <a:xfrm>
            <a:off x="7613073" y="5334000"/>
            <a:ext cx="3048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EEA5-9E81-4ACC-A332-BD667664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b="1" dirty="0"/>
              <a:t>Thematic Account: Outdoor Recreation by State</a:t>
            </a:r>
            <a:endParaRPr lang="en-US" sz="2800" dirty="0"/>
          </a:p>
        </p:txBody>
      </p:sp>
      <p:pic>
        <p:nvPicPr>
          <p:cNvPr id="4" name="Picture 3" descr="A map of the united states&#10;&#10;Description automatically generated">
            <a:extLst>
              <a:ext uri="{FF2B5EF4-FFF2-40B4-BE49-F238E27FC236}">
                <a16:creationId xmlns:a16="http://schemas.microsoft.com/office/drawing/2014/main" id="{11EF0625-C851-F35A-66B1-56984ABF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4" y="1498346"/>
            <a:ext cx="6114300" cy="4020320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B88D4B8-62B2-C853-7574-6DBDCD405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151533"/>
              </p:ext>
            </p:extLst>
          </p:nvPr>
        </p:nvGraphicFramePr>
        <p:xfrm>
          <a:off x="7107043" y="1074768"/>
          <a:ext cx="3303973" cy="292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19001E8-7992-1867-2F13-F72B40343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353617"/>
              </p:ext>
            </p:extLst>
          </p:nvPr>
        </p:nvGraphicFramePr>
        <p:xfrm>
          <a:off x="7107043" y="3926039"/>
          <a:ext cx="3554030" cy="2920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423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012E02-A6A7-1177-FB25-99FF4A41AB4C}"/>
              </a:ext>
            </a:extLst>
          </p:cNvPr>
          <p:cNvSpPr txBox="1"/>
          <p:nvPr/>
        </p:nvSpPr>
        <p:spPr>
          <a:xfrm>
            <a:off x="7613073" y="5334000"/>
            <a:ext cx="30480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8EEA5-9E81-4ACC-A332-BD667664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b="1" dirty="0"/>
              <a:t>Thematic Account: Arts and Cultural Production by State</a:t>
            </a:r>
            <a:endParaRPr lang="en-US" sz="2800" dirty="0"/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4245D992-751E-B723-A6D3-3AAD79CFF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4" y="1501394"/>
            <a:ext cx="6024384" cy="4017272"/>
          </a:xfrm>
          <a:prstGeom prst="rect">
            <a:avLst/>
          </a:prstGeom>
        </p:spPr>
      </p:pic>
      <p:pic>
        <p:nvPicPr>
          <p:cNvPr id="7" name="Picture 6" descr="A close-up of a poster&#10;&#10;Description automatically generated">
            <a:extLst>
              <a:ext uri="{FF2B5EF4-FFF2-40B4-BE49-F238E27FC236}">
                <a16:creationId xmlns:a16="http://schemas.microsoft.com/office/drawing/2014/main" id="{20A7B9F5-3256-B563-91C1-21077C6DA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87" y="1038686"/>
            <a:ext cx="4433712" cy="52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91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C873E1-FC1B-C531-192F-BE78A4423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9D83-3E9B-174C-A0C1-B19E0C23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18" y="22860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 Challenges to Compiling Sub-National Statistics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7CEDE8-D6CE-439E-D98E-54ADCCA37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Availability of data and data privacy</a:t>
            </a:r>
          </a:p>
          <a:p>
            <a:pPr lvl="1"/>
            <a:r>
              <a:rPr lang="en-US" sz="2400" b="1" dirty="0">
                <a:solidFill>
                  <a:schemeClr val="accent3"/>
                </a:solidFill>
              </a:rPr>
              <a:t>Problematic for small geographies</a:t>
            </a:r>
          </a:p>
          <a:p>
            <a:endParaRPr lang="en-US" sz="1000" b="1" dirty="0">
              <a:solidFill>
                <a:schemeClr val="accent3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Trade across sub-national geographies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Difficult to measure trade in services</a:t>
            </a:r>
          </a:p>
          <a:p>
            <a:endParaRPr lang="en-US" sz="1000" b="1" dirty="0">
              <a:solidFill>
                <a:schemeClr val="accent3"/>
              </a:solidFill>
            </a:endParaRPr>
          </a:p>
          <a:p>
            <a:r>
              <a:rPr lang="en-US" sz="2800" b="1" dirty="0">
                <a:solidFill>
                  <a:schemeClr val="accent3"/>
                </a:solidFill>
              </a:rPr>
              <a:t>Place of residence vs place of production</a:t>
            </a:r>
          </a:p>
          <a:p>
            <a:pPr lvl="1"/>
            <a:r>
              <a:rPr lang="en-US" sz="2400" b="1" dirty="0">
                <a:solidFill>
                  <a:schemeClr val="accent3"/>
                </a:solidFill>
              </a:rPr>
              <a:t>Impact of movement of individuals and per capita measures</a:t>
            </a:r>
          </a:p>
          <a:p>
            <a:endParaRPr lang="en-US" sz="1000" b="1" dirty="0">
              <a:solidFill>
                <a:schemeClr val="accent3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Treatment of special geographies like territories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Included or not included</a:t>
            </a:r>
          </a:p>
        </p:txBody>
      </p:sp>
    </p:spTree>
    <p:extLst>
      <p:ext uri="{BB962C8B-B14F-4D97-AF65-F5344CB8AC3E}">
        <p14:creationId xmlns:p14="http://schemas.microsoft.com/office/powerpoint/2010/main" val="54909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A445-2C81-45DF-819B-CADACD15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318" y="22860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 Current Research into Future Sub-National Statistics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0A47E8-581B-5712-14E8-7C51DEDDE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Timelier statistics by state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Quarterly consumer spending</a:t>
            </a:r>
          </a:p>
          <a:p>
            <a:pPr lvl="1"/>
            <a:endParaRPr lang="en-US" sz="1100" b="1" dirty="0">
              <a:solidFill>
                <a:schemeClr val="accent3"/>
              </a:solidFill>
            </a:endParaRPr>
          </a:p>
          <a:p>
            <a:r>
              <a:rPr lang="en-US" sz="2800" b="1" dirty="0">
                <a:solidFill>
                  <a:schemeClr val="accent3"/>
                </a:solidFill>
              </a:rPr>
              <a:t>Additional GDP expenditure statistics by state</a:t>
            </a:r>
          </a:p>
          <a:p>
            <a:pPr lvl="1"/>
            <a:r>
              <a:rPr lang="en-US" sz="2400" b="1" dirty="0">
                <a:solidFill>
                  <a:schemeClr val="accent3"/>
                </a:solidFill>
              </a:rPr>
              <a:t>Private fixed investment</a:t>
            </a:r>
          </a:p>
          <a:p>
            <a:pPr lvl="1"/>
            <a:r>
              <a:rPr lang="en-US" sz="2400" b="1" dirty="0">
                <a:solidFill>
                  <a:schemeClr val="accent3"/>
                </a:solidFill>
              </a:rPr>
              <a:t>Government investment and expenditures</a:t>
            </a:r>
          </a:p>
          <a:p>
            <a:pPr lvl="1"/>
            <a:r>
              <a:rPr lang="en-US" sz="2400" b="1" dirty="0">
                <a:solidFill>
                  <a:schemeClr val="accent3"/>
                </a:solidFill>
              </a:rPr>
              <a:t>Trade in goods and services</a:t>
            </a:r>
          </a:p>
          <a:p>
            <a:endParaRPr lang="en-US" sz="1000" b="1" dirty="0">
              <a:solidFill>
                <a:schemeClr val="accent3"/>
              </a:solidFill>
            </a:endParaRPr>
          </a:p>
          <a:p>
            <a:r>
              <a:rPr lang="en-US" sz="2800" b="1" dirty="0">
                <a:solidFill>
                  <a:schemeClr val="accent1"/>
                </a:solidFill>
              </a:rPr>
              <a:t>Statistics on research and development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R&amp;D activity by state</a:t>
            </a:r>
          </a:p>
          <a:p>
            <a:pPr lvl="1"/>
            <a:r>
              <a:rPr lang="en-US" sz="2400" b="1" dirty="0">
                <a:solidFill>
                  <a:schemeClr val="accent1"/>
                </a:solidFill>
              </a:rPr>
              <a:t>R&amp;D investment by state</a:t>
            </a:r>
          </a:p>
          <a:p>
            <a:pPr lvl="1"/>
            <a:endParaRPr lang="en-US" sz="1000" b="1" dirty="0">
              <a:solidFill>
                <a:schemeClr val="accent1"/>
              </a:solidFill>
            </a:endParaRPr>
          </a:p>
          <a:p>
            <a:r>
              <a:rPr lang="en-US" sz="2800" b="1" dirty="0">
                <a:solidFill>
                  <a:schemeClr val="accent3"/>
                </a:solidFill>
              </a:rPr>
              <a:t>Gross output by industry by state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sz="1000" b="1" dirty="0">
              <a:solidFill>
                <a:schemeClr val="accent3"/>
              </a:solidFill>
            </a:endParaRPr>
          </a:p>
          <a:p>
            <a:endParaRPr lang="en-US" sz="1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97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4649-AB98-4AA2-8A43-F3EB6560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Contact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1746B-CCF0-4C50-8F98-540609E0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/>
              <a:t>8/25/2025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7C3E3-201A-4EED-8DF6-E2676F119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/>
              <a:t>18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21B8F-C0FB-281A-3FC7-56A6D881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165" y="2128157"/>
            <a:ext cx="6165669" cy="2601686"/>
          </a:xfrm>
        </p:spPr>
        <p:txBody>
          <a:bodyPr>
            <a:normAutofit fontScale="92500"/>
          </a:bodyPr>
          <a:lstStyle/>
          <a:p>
            <a:pPr marL="5953" indent="0" algn="ctr">
              <a:buNone/>
            </a:pPr>
            <a:r>
              <a:rPr lang="en-US" sz="2800" b="1" dirty="0"/>
              <a:t>Mauricio Ortiz</a:t>
            </a:r>
          </a:p>
          <a:p>
            <a:pPr marL="5953" indent="0" algn="ctr">
              <a:buNone/>
            </a:pPr>
            <a:r>
              <a:rPr lang="en-US" sz="2800" b="1" dirty="0"/>
              <a:t>Associate Director for Regional Economics</a:t>
            </a:r>
          </a:p>
          <a:p>
            <a:pPr marL="5953" indent="0" algn="ctr">
              <a:buNone/>
            </a:pPr>
            <a:r>
              <a:rPr lang="en-US" sz="2800" b="1" dirty="0"/>
              <a:t>U.S. Bureau of Economic Analysis</a:t>
            </a:r>
          </a:p>
          <a:p>
            <a:pPr marL="5953" indent="0" algn="ctr">
              <a:buNone/>
            </a:pPr>
            <a:r>
              <a:rPr lang="en-US" sz="2800" b="1" dirty="0"/>
              <a:t>(301) 278 -9269</a:t>
            </a:r>
          </a:p>
          <a:p>
            <a:pPr marL="5953" indent="0" algn="ctr">
              <a:buNone/>
            </a:pPr>
            <a:r>
              <a:rPr lang="en-US" sz="2800" b="1" dirty="0">
                <a:hlinkClick r:id="rId2"/>
              </a:rPr>
              <a:t>Mauricio.Ortiz@Bea.gov</a:t>
            </a:r>
            <a:endParaRPr lang="en-US" sz="2800" b="1" dirty="0"/>
          </a:p>
          <a:p>
            <a:pPr marL="5953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66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4BDB-7051-9E04-4699-EB236B9A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94" y="228600"/>
            <a:ext cx="9843206" cy="914400"/>
          </a:xfrm>
        </p:spPr>
        <p:txBody>
          <a:bodyPr>
            <a:normAutofit/>
          </a:bodyPr>
          <a:lstStyle/>
          <a:p>
            <a:r>
              <a:rPr lang="en-US" sz="2800" b="1" dirty="0"/>
              <a:t>BEA’s Roots Go Back Over 200 Years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801AB-078B-5321-4419-826D2D06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1B2E3-3E40-5040-904C-5D9B1F512E40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E52BB-B156-0C28-2F9A-90E00D8EE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C37F8-DB9F-4D58-B490-F5ECA928CAA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1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B2982E7A-8319-3381-299E-268568097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6254"/>
            <a:ext cx="12192000" cy="54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Right 14">
            <a:extLst>
              <a:ext uri="{FF2B5EF4-FFF2-40B4-BE49-F238E27FC236}">
                <a16:creationId xmlns:a16="http://schemas.microsoft.com/office/drawing/2014/main" id="{CB2EB4C7-FE30-6FE1-8DB3-CC59C4B481B7}"/>
              </a:ext>
            </a:extLst>
          </p:cNvPr>
          <p:cNvSpPr/>
          <p:nvPr/>
        </p:nvSpPr>
        <p:spPr>
          <a:xfrm rot="8490159">
            <a:off x="7395839" y="1916496"/>
            <a:ext cx="622881" cy="18387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E4932F-CAA8-0BEF-41E0-C22030C9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2" y="283095"/>
            <a:ext cx="9245600" cy="914400"/>
          </a:xfrm>
        </p:spPr>
        <p:txBody>
          <a:bodyPr>
            <a:normAutofit/>
          </a:bodyPr>
          <a:lstStyle/>
          <a:p>
            <a:r>
              <a:rPr lang="en-US" sz="2800" b="1" dirty="0"/>
              <a:t>BEA’s Structure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EC717-6FAA-040A-02D0-10F54655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1B2E3-3E40-5040-904C-5D9B1F512E40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C002D-57F2-D7E0-EB58-D277442D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7400" y="6521449"/>
            <a:ext cx="533400" cy="196851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C37F8-DB9F-4D58-B490-F5ECA928CAA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E0BB0A2-EB7D-8404-C151-9A4600EE135C}"/>
              </a:ext>
            </a:extLst>
          </p:cNvPr>
          <p:cNvGrpSpPr/>
          <p:nvPr/>
        </p:nvGrpSpPr>
        <p:grpSpPr>
          <a:xfrm>
            <a:off x="1752601" y="1259559"/>
            <a:ext cx="3579230" cy="2951012"/>
            <a:chOff x="472987" y="1267127"/>
            <a:chExt cx="2550283" cy="2282187"/>
          </a:xfrm>
        </p:grpSpPr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5B1FD623-BAAD-3205-72F9-9B6FEEEBB68E}"/>
                </a:ext>
              </a:extLst>
            </p:cNvPr>
            <p:cNvSpPr/>
            <p:nvPr/>
          </p:nvSpPr>
          <p:spPr>
            <a:xfrm rot="3474779">
              <a:off x="1693939" y="2199089"/>
              <a:ext cx="1408680" cy="128009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20B0D814-B3EB-7909-3C1E-A5DD0DFA92FF}"/>
                </a:ext>
              </a:extLst>
            </p:cNvPr>
            <p:cNvSpPr/>
            <p:nvPr/>
          </p:nvSpPr>
          <p:spPr>
            <a:xfrm rot="7132546">
              <a:off x="311753" y="2208032"/>
              <a:ext cx="1342132" cy="132268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6F83966A-954D-949C-FE7D-8EE95ECF15F3}"/>
                </a:ext>
              </a:extLst>
            </p:cNvPr>
            <p:cNvSpPr/>
            <p:nvPr/>
          </p:nvSpPr>
          <p:spPr>
            <a:xfrm rot="7728327">
              <a:off x="1142403" y="2635474"/>
              <a:ext cx="404186" cy="12396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FB6A9326-68E5-74CD-00FC-293E3E8ED831}"/>
                </a:ext>
              </a:extLst>
            </p:cNvPr>
            <p:cNvSpPr/>
            <p:nvPr/>
          </p:nvSpPr>
          <p:spPr>
            <a:xfrm rot="2983390">
              <a:off x="1798520" y="2632894"/>
              <a:ext cx="392433" cy="129122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40312F0-257E-6CA6-8288-81A346243D3A}"/>
                </a:ext>
              </a:extLst>
            </p:cNvPr>
            <p:cNvGrpSpPr/>
            <p:nvPr/>
          </p:nvGrpSpPr>
          <p:grpSpPr>
            <a:xfrm>
              <a:off x="472987" y="1267127"/>
              <a:ext cx="2550283" cy="2282187"/>
              <a:chOff x="929785" y="1226413"/>
              <a:chExt cx="2550283" cy="228218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8056046-BE90-E2E9-D831-8936FBA9C320}"/>
                  </a:ext>
                </a:extLst>
              </p:cNvPr>
              <p:cNvSpPr/>
              <p:nvPr/>
            </p:nvSpPr>
            <p:spPr>
              <a:xfrm>
                <a:off x="1648849" y="1226413"/>
                <a:ext cx="932210" cy="533400"/>
              </a:xfrm>
              <a:custGeom>
                <a:avLst/>
                <a:gdLst>
                  <a:gd name="connsiteX0" fmla="*/ 0 w 1342132"/>
                  <a:gd name="connsiteY0" fmla="*/ 67107 h 671066"/>
                  <a:gd name="connsiteX1" fmla="*/ 67107 w 1342132"/>
                  <a:gd name="connsiteY1" fmla="*/ 0 h 671066"/>
                  <a:gd name="connsiteX2" fmla="*/ 1275025 w 1342132"/>
                  <a:gd name="connsiteY2" fmla="*/ 0 h 671066"/>
                  <a:gd name="connsiteX3" fmla="*/ 1342132 w 1342132"/>
                  <a:gd name="connsiteY3" fmla="*/ 67107 h 671066"/>
                  <a:gd name="connsiteX4" fmla="*/ 1342132 w 1342132"/>
                  <a:gd name="connsiteY4" fmla="*/ 603959 h 671066"/>
                  <a:gd name="connsiteX5" fmla="*/ 1275025 w 1342132"/>
                  <a:gd name="connsiteY5" fmla="*/ 671066 h 671066"/>
                  <a:gd name="connsiteX6" fmla="*/ 67107 w 1342132"/>
                  <a:gd name="connsiteY6" fmla="*/ 671066 h 671066"/>
                  <a:gd name="connsiteX7" fmla="*/ 0 w 1342132"/>
                  <a:gd name="connsiteY7" fmla="*/ 603959 h 671066"/>
                  <a:gd name="connsiteX8" fmla="*/ 0 w 1342132"/>
                  <a:gd name="connsiteY8" fmla="*/ 67107 h 6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32" h="671066">
                    <a:moveTo>
                      <a:pt x="0" y="67107"/>
                    </a:moveTo>
                    <a:cubicBezTo>
                      <a:pt x="0" y="30045"/>
                      <a:pt x="30045" y="0"/>
                      <a:pt x="67107" y="0"/>
                    </a:cubicBezTo>
                    <a:lnTo>
                      <a:pt x="1275025" y="0"/>
                    </a:lnTo>
                    <a:cubicBezTo>
                      <a:pt x="1312087" y="0"/>
                      <a:pt x="1342132" y="30045"/>
                      <a:pt x="1342132" y="67107"/>
                    </a:cubicBezTo>
                    <a:lnTo>
                      <a:pt x="1342132" y="603959"/>
                    </a:lnTo>
                    <a:cubicBezTo>
                      <a:pt x="1342132" y="641021"/>
                      <a:pt x="1312087" y="671066"/>
                      <a:pt x="1275025" y="671066"/>
                    </a:cubicBezTo>
                    <a:lnTo>
                      <a:pt x="67107" y="671066"/>
                    </a:lnTo>
                    <a:cubicBezTo>
                      <a:pt x="30045" y="671066"/>
                      <a:pt x="0" y="641021"/>
                      <a:pt x="0" y="603959"/>
                    </a:cubicBezTo>
                    <a:lnTo>
                      <a:pt x="0" y="67107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375" tIns="65375" rIns="65375" bIns="65375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Benchmark Supply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Use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Tables</a:t>
                </a: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CA8C814-E2AC-1D8D-B0CF-F32B2C17A8E0}"/>
                  </a:ext>
                </a:extLst>
              </p:cNvPr>
              <p:cNvSpPr/>
              <p:nvPr/>
            </p:nvSpPr>
            <p:spPr>
              <a:xfrm>
                <a:off x="1677087" y="1994064"/>
                <a:ext cx="903971" cy="533400"/>
              </a:xfrm>
              <a:custGeom>
                <a:avLst/>
                <a:gdLst>
                  <a:gd name="connsiteX0" fmla="*/ 0 w 1342132"/>
                  <a:gd name="connsiteY0" fmla="*/ 67107 h 671066"/>
                  <a:gd name="connsiteX1" fmla="*/ 67107 w 1342132"/>
                  <a:gd name="connsiteY1" fmla="*/ 0 h 671066"/>
                  <a:gd name="connsiteX2" fmla="*/ 1275025 w 1342132"/>
                  <a:gd name="connsiteY2" fmla="*/ 0 h 671066"/>
                  <a:gd name="connsiteX3" fmla="*/ 1342132 w 1342132"/>
                  <a:gd name="connsiteY3" fmla="*/ 67107 h 671066"/>
                  <a:gd name="connsiteX4" fmla="*/ 1342132 w 1342132"/>
                  <a:gd name="connsiteY4" fmla="*/ 603959 h 671066"/>
                  <a:gd name="connsiteX5" fmla="*/ 1275025 w 1342132"/>
                  <a:gd name="connsiteY5" fmla="*/ 671066 h 671066"/>
                  <a:gd name="connsiteX6" fmla="*/ 67107 w 1342132"/>
                  <a:gd name="connsiteY6" fmla="*/ 671066 h 671066"/>
                  <a:gd name="connsiteX7" fmla="*/ 0 w 1342132"/>
                  <a:gd name="connsiteY7" fmla="*/ 603959 h 671066"/>
                  <a:gd name="connsiteX8" fmla="*/ 0 w 1342132"/>
                  <a:gd name="connsiteY8" fmla="*/ 67107 h 6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32" h="671066">
                    <a:moveTo>
                      <a:pt x="0" y="67107"/>
                    </a:moveTo>
                    <a:cubicBezTo>
                      <a:pt x="0" y="30045"/>
                      <a:pt x="30045" y="0"/>
                      <a:pt x="67107" y="0"/>
                    </a:cubicBezTo>
                    <a:lnTo>
                      <a:pt x="1275025" y="0"/>
                    </a:lnTo>
                    <a:cubicBezTo>
                      <a:pt x="1312087" y="0"/>
                      <a:pt x="1342132" y="30045"/>
                      <a:pt x="1342132" y="67107"/>
                    </a:cubicBezTo>
                    <a:lnTo>
                      <a:pt x="1342132" y="603959"/>
                    </a:lnTo>
                    <a:cubicBezTo>
                      <a:pt x="1342132" y="641021"/>
                      <a:pt x="1312087" y="671066"/>
                      <a:pt x="1275025" y="671066"/>
                    </a:cubicBezTo>
                    <a:lnTo>
                      <a:pt x="67107" y="671066"/>
                    </a:lnTo>
                    <a:cubicBezTo>
                      <a:pt x="30045" y="671066"/>
                      <a:pt x="0" y="641021"/>
                      <a:pt x="0" y="603959"/>
                    </a:cubicBezTo>
                    <a:lnTo>
                      <a:pt x="0" y="67107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375" tIns="65375" rIns="65375" bIns="65375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Fixed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533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Assets</a:t>
                </a: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4EDA90C-E4AC-256E-EC29-53C92EE1A79B}"/>
                  </a:ext>
                </a:extLst>
              </p:cNvPr>
              <p:cNvSpPr/>
              <p:nvPr/>
            </p:nvSpPr>
            <p:spPr>
              <a:xfrm>
                <a:off x="2137936" y="2837534"/>
                <a:ext cx="1342132" cy="671066"/>
              </a:xfrm>
              <a:custGeom>
                <a:avLst/>
                <a:gdLst>
                  <a:gd name="connsiteX0" fmla="*/ 0 w 1342132"/>
                  <a:gd name="connsiteY0" fmla="*/ 67107 h 671066"/>
                  <a:gd name="connsiteX1" fmla="*/ 67107 w 1342132"/>
                  <a:gd name="connsiteY1" fmla="*/ 0 h 671066"/>
                  <a:gd name="connsiteX2" fmla="*/ 1275025 w 1342132"/>
                  <a:gd name="connsiteY2" fmla="*/ 0 h 671066"/>
                  <a:gd name="connsiteX3" fmla="*/ 1342132 w 1342132"/>
                  <a:gd name="connsiteY3" fmla="*/ 67107 h 671066"/>
                  <a:gd name="connsiteX4" fmla="*/ 1342132 w 1342132"/>
                  <a:gd name="connsiteY4" fmla="*/ 603959 h 671066"/>
                  <a:gd name="connsiteX5" fmla="*/ 1275025 w 1342132"/>
                  <a:gd name="connsiteY5" fmla="*/ 671066 h 671066"/>
                  <a:gd name="connsiteX6" fmla="*/ 67107 w 1342132"/>
                  <a:gd name="connsiteY6" fmla="*/ 671066 h 671066"/>
                  <a:gd name="connsiteX7" fmla="*/ 0 w 1342132"/>
                  <a:gd name="connsiteY7" fmla="*/ 603959 h 671066"/>
                  <a:gd name="connsiteX8" fmla="*/ 0 w 1342132"/>
                  <a:gd name="connsiteY8" fmla="*/ 67107 h 6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32" h="671066">
                    <a:moveTo>
                      <a:pt x="0" y="67107"/>
                    </a:moveTo>
                    <a:cubicBezTo>
                      <a:pt x="0" y="30045"/>
                      <a:pt x="30045" y="0"/>
                      <a:pt x="67107" y="0"/>
                    </a:cubicBezTo>
                    <a:lnTo>
                      <a:pt x="1275025" y="0"/>
                    </a:lnTo>
                    <a:cubicBezTo>
                      <a:pt x="1312087" y="0"/>
                      <a:pt x="1342132" y="30045"/>
                      <a:pt x="1342132" y="67107"/>
                    </a:cubicBezTo>
                    <a:lnTo>
                      <a:pt x="1342132" y="603959"/>
                    </a:lnTo>
                    <a:cubicBezTo>
                      <a:pt x="1342132" y="641021"/>
                      <a:pt x="1312087" y="671066"/>
                      <a:pt x="1275025" y="671066"/>
                    </a:cubicBezTo>
                    <a:lnTo>
                      <a:pt x="67107" y="671066"/>
                    </a:lnTo>
                    <a:cubicBezTo>
                      <a:pt x="30045" y="671066"/>
                      <a:pt x="0" y="641021"/>
                      <a:pt x="0" y="603959"/>
                    </a:cubicBezTo>
                    <a:lnTo>
                      <a:pt x="0" y="67107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375" tIns="65375" rIns="65375" bIns="65375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National Income and Product Accounts</a:t>
                </a: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9BD74A8-D493-E797-EF21-B9E7B688F5F0}"/>
                  </a:ext>
                </a:extLst>
              </p:cNvPr>
              <p:cNvSpPr/>
              <p:nvPr/>
            </p:nvSpPr>
            <p:spPr>
              <a:xfrm>
                <a:off x="929785" y="2851167"/>
                <a:ext cx="887251" cy="643441"/>
              </a:xfrm>
              <a:custGeom>
                <a:avLst/>
                <a:gdLst>
                  <a:gd name="connsiteX0" fmla="*/ 0 w 1342132"/>
                  <a:gd name="connsiteY0" fmla="*/ 67107 h 671066"/>
                  <a:gd name="connsiteX1" fmla="*/ 67107 w 1342132"/>
                  <a:gd name="connsiteY1" fmla="*/ 0 h 671066"/>
                  <a:gd name="connsiteX2" fmla="*/ 1275025 w 1342132"/>
                  <a:gd name="connsiteY2" fmla="*/ 0 h 671066"/>
                  <a:gd name="connsiteX3" fmla="*/ 1342132 w 1342132"/>
                  <a:gd name="connsiteY3" fmla="*/ 67107 h 671066"/>
                  <a:gd name="connsiteX4" fmla="*/ 1342132 w 1342132"/>
                  <a:gd name="connsiteY4" fmla="*/ 603959 h 671066"/>
                  <a:gd name="connsiteX5" fmla="*/ 1275025 w 1342132"/>
                  <a:gd name="connsiteY5" fmla="*/ 671066 h 671066"/>
                  <a:gd name="connsiteX6" fmla="*/ 67107 w 1342132"/>
                  <a:gd name="connsiteY6" fmla="*/ 671066 h 671066"/>
                  <a:gd name="connsiteX7" fmla="*/ 0 w 1342132"/>
                  <a:gd name="connsiteY7" fmla="*/ 603959 h 671066"/>
                  <a:gd name="connsiteX8" fmla="*/ 0 w 1342132"/>
                  <a:gd name="connsiteY8" fmla="*/ 67107 h 67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32" h="671066">
                    <a:moveTo>
                      <a:pt x="0" y="67107"/>
                    </a:moveTo>
                    <a:cubicBezTo>
                      <a:pt x="0" y="30045"/>
                      <a:pt x="30045" y="0"/>
                      <a:pt x="67107" y="0"/>
                    </a:cubicBezTo>
                    <a:lnTo>
                      <a:pt x="1275025" y="0"/>
                    </a:lnTo>
                    <a:cubicBezTo>
                      <a:pt x="1312087" y="0"/>
                      <a:pt x="1342132" y="30045"/>
                      <a:pt x="1342132" y="67107"/>
                    </a:cubicBezTo>
                    <a:lnTo>
                      <a:pt x="1342132" y="603959"/>
                    </a:lnTo>
                    <a:cubicBezTo>
                      <a:pt x="1342132" y="641021"/>
                      <a:pt x="1312087" y="671066"/>
                      <a:pt x="1275025" y="671066"/>
                    </a:cubicBezTo>
                    <a:lnTo>
                      <a:pt x="67107" y="671066"/>
                    </a:lnTo>
                    <a:cubicBezTo>
                      <a:pt x="30045" y="671066"/>
                      <a:pt x="0" y="641021"/>
                      <a:pt x="0" y="603959"/>
                    </a:cubicBezTo>
                    <a:lnTo>
                      <a:pt x="0" y="67107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375" tIns="65375" rIns="65375" bIns="65375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Industry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Accounts</a:t>
                </a:r>
              </a:p>
            </p:txBody>
          </p:sp>
        </p:grpSp>
        <p:sp>
          <p:nvSpPr>
            <p:cNvPr id="35" name="Arrow: Left-Right 34">
              <a:extLst>
                <a:ext uri="{FF2B5EF4-FFF2-40B4-BE49-F238E27FC236}">
                  <a16:creationId xmlns:a16="http://schemas.microsoft.com/office/drawing/2014/main" id="{35050CF9-D027-53D7-B458-9FB1BF30ED62}"/>
                </a:ext>
              </a:extLst>
            </p:cNvPr>
            <p:cNvSpPr/>
            <p:nvPr/>
          </p:nvSpPr>
          <p:spPr>
            <a:xfrm rot="16200000">
              <a:off x="1542110" y="1858703"/>
              <a:ext cx="235980" cy="117899"/>
            </a:xfrm>
            <a:prstGeom prst="left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9AD72FB-9F85-FB3F-DBA9-85EB636A0B39}"/>
              </a:ext>
            </a:extLst>
          </p:cNvPr>
          <p:cNvGrpSpPr/>
          <p:nvPr/>
        </p:nvGrpSpPr>
        <p:grpSpPr>
          <a:xfrm>
            <a:off x="3262226" y="4874582"/>
            <a:ext cx="3379522" cy="1854404"/>
            <a:chOff x="3264927" y="4763765"/>
            <a:chExt cx="2737284" cy="1385245"/>
          </a:xfrm>
        </p:grpSpPr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1561B520-DD4F-5502-6996-1DF183CB78D5}"/>
                </a:ext>
              </a:extLst>
            </p:cNvPr>
            <p:cNvSpPr/>
            <p:nvPr/>
          </p:nvSpPr>
          <p:spPr>
            <a:xfrm rot="12231403">
              <a:off x="4380440" y="5648307"/>
              <a:ext cx="363369" cy="191985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5A6CB05-4E57-5827-B3E0-E07D8222192D}"/>
                </a:ext>
              </a:extLst>
            </p:cNvPr>
            <p:cNvGrpSpPr/>
            <p:nvPr/>
          </p:nvGrpSpPr>
          <p:grpSpPr>
            <a:xfrm>
              <a:off x="3264927" y="4763765"/>
              <a:ext cx="2737284" cy="1385245"/>
              <a:chOff x="3724526" y="3501122"/>
              <a:chExt cx="2737284" cy="1385245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3A14CA1-48B3-F6ED-D535-D0BC7FB97380}"/>
                  </a:ext>
                </a:extLst>
              </p:cNvPr>
              <p:cNvSpPr/>
              <p:nvPr/>
            </p:nvSpPr>
            <p:spPr>
              <a:xfrm>
                <a:off x="3724526" y="3819417"/>
                <a:ext cx="1060983" cy="636590"/>
              </a:xfrm>
              <a:custGeom>
                <a:avLst/>
                <a:gdLst>
                  <a:gd name="connsiteX0" fmla="*/ 0 w 1060983"/>
                  <a:gd name="connsiteY0" fmla="*/ 63659 h 636590"/>
                  <a:gd name="connsiteX1" fmla="*/ 63659 w 1060983"/>
                  <a:gd name="connsiteY1" fmla="*/ 0 h 636590"/>
                  <a:gd name="connsiteX2" fmla="*/ 997324 w 1060983"/>
                  <a:gd name="connsiteY2" fmla="*/ 0 h 636590"/>
                  <a:gd name="connsiteX3" fmla="*/ 1060983 w 1060983"/>
                  <a:gd name="connsiteY3" fmla="*/ 63659 h 636590"/>
                  <a:gd name="connsiteX4" fmla="*/ 1060983 w 1060983"/>
                  <a:gd name="connsiteY4" fmla="*/ 572931 h 636590"/>
                  <a:gd name="connsiteX5" fmla="*/ 997324 w 1060983"/>
                  <a:gd name="connsiteY5" fmla="*/ 636590 h 636590"/>
                  <a:gd name="connsiteX6" fmla="*/ 63659 w 1060983"/>
                  <a:gd name="connsiteY6" fmla="*/ 636590 h 636590"/>
                  <a:gd name="connsiteX7" fmla="*/ 0 w 1060983"/>
                  <a:gd name="connsiteY7" fmla="*/ 572931 h 636590"/>
                  <a:gd name="connsiteX8" fmla="*/ 0 w 1060983"/>
                  <a:gd name="connsiteY8" fmla="*/ 63659 h 63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0983" h="636590">
                    <a:moveTo>
                      <a:pt x="0" y="63659"/>
                    </a:moveTo>
                    <a:cubicBezTo>
                      <a:pt x="0" y="28501"/>
                      <a:pt x="28501" y="0"/>
                      <a:pt x="63659" y="0"/>
                    </a:cubicBezTo>
                    <a:lnTo>
                      <a:pt x="997324" y="0"/>
                    </a:lnTo>
                    <a:cubicBezTo>
                      <a:pt x="1032482" y="0"/>
                      <a:pt x="1060983" y="28501"/>
                      <a:pt x="1060983" y="63659"/>
                    </a:cubicBezTo>
                    <a:lnTo>
                      <a:pt x="1060983" y="572931"/>
                    </a:lnTo>
                    <a:cubicBezTo>
                      <a:pt x="1060983" y="608089"/>
                      <a:pt x="1032482" y="636590"/>
                      <a:pt x="997324" y="636590"/>
                    </a:cubicBezTo>
                    <a:lnTo>
                      <a:pt x="63659" y="636590"/>
                    </a:lnTo>
                    <a:cubicBezTo>
                      <a:pt x="28501" y="636590"/>
                      <a:pt x="0" y="608089"/>
                      <a:pt x="0" y="572931"/>
                    </a:cubicBezTo>
                    <a:lnTo>
                      <a:pt x="0" y="63659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365" tIns="64365" rIns="64365" bIns="64365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State &amp; County GDP</a:t>
                </a: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CA11869-D212-2DE1-15C4-A39707CE4F23}"/>
                  </a:ext>
                </a:extLst>
              </p:cNvPr>
              <p:cNvSpPr/>
              <p:nvPr/>
            </p:nvSpPr>
            <p:spPr>
              <a:xfrm>
                <a:off x="5400827" y="3501122"/>
                <a:ext cx="1060983" cy="636590"/>
              </a:xfrm>
              <a:custGeom>
                <a:avLst/>
                <a:gdLst>
                  <a:gd name="connsiteX0" fmla="*/ 0 w 1060983"/>
                  <a:gd name="connsiteY0" fmla="*/ 63659 h 636590"/>
                  <a:gd name="connsiteX1" fmla="*/ 63659 w 1060983"/>
                  <a:gd name="connsiteY1" fmla="*/ 0 h 636590"/>
                  <a:gd name="connsiteX2" fmla="*/ 997324 w 1060983"/>
                  <a:gd name="connsiteY2" fmla="*/ 0 h 636590"/>
                  <a:gd name="connsiteX3" fmla="*/ 1060983 w 1060983"/>
                  <a:gd name="connsiteY3" fmla="*/ 63659 h 636590"/>
                  <a:gd name="connsiteX4" fmla="*/ 1060983 w 1060983"/>
                  <a:gd name="connsiteY4" fmla="*/ 572931 h 636590"/>
                  <a:gd name="connsiteX5" fmla="*/ 997324 w 1060983"/>
                  <a:gd name="connsiteY5" fmla="*/ 636590 h 636590"/>
                  <a:gd name="connsiteX6" fmla="*/ 63659 w 1060983"/>
                  <a:gd name="connsiteY6" fmla="*/ 636590 h 636590"/>
                  <a:gd name="connsiteX7" fmla="*/ 0 w 1060983"/>
                  <a:gd name="connsiteY7" fmla="*/ 572931 h 636590"/>
                  <a:gd name="connsiteX8" fmla="*/ 0 w 1060983"/>
                  <a:gd name="connsiteY8" fmla="*/ 63659 h 63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0983" h="636590">
                    <a:moveTo>
                      <a:pt x="0" y="63659"/>
                    </a:moveTo>
                    <a:cubicBezTo>
                      <a:pt x="0" y="28501"/>
                      <a:pt x="28501" y="0"/>
                      <a:pt x="63659" y="0"/>
                    </a:cubicBezTo>
                    <a:lnTo>
                      <a:pt x="997324" y="0"/>
                    </a:lnTo>
                    <a:cubicBezTo>
                      <a:pt x="1032482" y="0"/>
                      <a:pt x="1060983" y="28501"/>
                      <a:pt x="1060983" y="63659"/>
                    </a:cubicBezTo>
                    <a:lnTo>
                      <a:pt x="1060983" y="572931"/>
                    </a:lnTo>
                    <a:cubicBezTo>
                      <a:pt x="1060983" y="608089"/>
                      <a:pt x="1032482" y="636590"/>
                      <a:pt x="997324" y="636590"/>
                    </a:cubicBezTo>
                    <a:lnTo>
                      <a:pt x="63659" y="636590"/>
                    </a:lnTo>
                    <a:cubicBezTo>
                      <a:pt x="28501" y="636590"/>
                      <a:pt x="0" y="608089"/>
                      <a:pt x="0" y="572931"/>
                    </a:cubicBezTo>
                    <a:lnTo>
                      <a:pt x="0" y="63659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365" tIns="64365" rIns="64365" bIns="64365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State &amp; County Personal Income</a:t>
                </a: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62CE140-C36F-D76E-2FC1-3C79C5BC47CF}"/>
                  </a:ext>
                </a:extLst>
              </p:cNvPr>
              <p:cNvSpPr/>
              <p:nvPr/>
            </p:nvSpPr>
            <p:spPr>
              <a:xfrm>
                <a:off x="5400827" y="4249777"/>
                <a:ext cx="1060983" cy="636590"/>
              </a:xfrm>
              <a:custGeom>
                <a:avLst/>
                <a:gdLst>
                  <a:gd name="connsiteX0" fmla="*/ 0 w 1060983"/>
                  <a:gd name="connsiteY0" fmla="*/ 63659 h 636590"/>
                  <a:gd name="connsiteX1" fmla="*/ 63659 w 1060983"/>
                  <a:gd name="connsiteY1" fmla="*/ 0 h 636590"/>
                  <a:gd name="connsiteX2" fmla="*/ 997324 w 1060983"/>
                  <a:gd name="connsiteY2" fmla="*/ 0 h 636590"/>
                  <a:gd name="connsiteX3" fmla="*/ 1060983 w 1060983"/>
                  <a:gd name="connsiteY3" fmla="*/ 63659 h 636590"/>
                  <a:gd name="connsiteX4" fmla="*/ 1060983 w 1060983"/>
                  <a:gd name="connsiteY4" fmla="*/ 572931 h 636590"/>
                  <a:gd name="connsiteX5" fmla="*/ 997324 w 1060983"/>
                  <a:gd name="connsiteY5" fmla="*/ 636590 h 636590"/>
                  <a:gd name="connsiteX6" fmla="*/ 63659 w 1060983"/>
                  <a:gd name="connsiteY6" fmla="*/ 636590 h 636590"/>
                  <a:gd name="connsiteX7" fmla="*/ 0 w 1060983"/>
                  <a:gd name="connsiteY7" fmla="*/ 572931 h 636590"/>
                  <a:gd name="connsiteX8" fmla="*/ 0 w 1060983"/>
                  <a:gd name="connsiteY8" fmla="*/ 63659 h 63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0983" h="636590">
                    <a:moveTo>
                      <a:pt x="0" y="63659"/>
                    </a:moveTo>
                    <a:cubicBezTo>
                      <a:pt x="0" y="28501"/>
                      <a:pt x="28501" y="0"/>
                      <a:pt x="63659" y="0"/>
                    </a:cubicBezTo>
                    <a:lnTo>
                      <a:pt x="997324" y="0"/>
                    </a:lnTo>
                    <a:cubicBezTo>
                      <a:pt x="1032482" y="0"/>
                      <a:pt x="1060983" y="28501"/>
                      <a:pt x="1060983" y="63659"/>
                    </a:cubicBezTo>
                    <a:lnTo>
                      <a:pt x="1060983" y="572931"/>
                    </a:lnTo>
                    <a:cubicBezTo>
                      <a:pt x="1060983" y="608089"/>
                      <a:pt x="1032482" y="636590"/>
                      <a:pt x="997324" y="636590"/>
                    </a:cubicBezTo>
                    <a:lnTo>
                      <a:pt x="63659" y="636590"/>
                    </a:lnTo>
                    <a:cubicBezTo>
                      <a:pt x="28501" y="636590"/>
                      <a:pt x="0" y="608089"/>
                      <a:pt x="0" y="572931"/>
                    </a:cubicBezTo>
                    <a:lnTo>
                      <a:pt x="0" y="63659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365" tIns="64365" rIns="64365" bIns="64365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State Personal Consumption Expenditures</a:t>
                </a:r>
              </a:p>
            </p:txBody>
          </p:sp>
        </p:grpSp>
      </p:grpSp>
      <p:sp>
        <p:nvSpPr>
          <p:cNvPr id="59" name="Arrow: Left-Right 58">
            <a:extLst>
              <a:ext uri="{FF2B5EF4-FFF2-40B4-BE49-F238E27FC236}">
                <a16:creationId xmlns:a16="http://schemas.microsoft.com/office/drawing/2014/main" id="{7C915318-3BB8-1A3E-1A73-0D79BD577855}"/>
              </a:ext>
            </a:extLst>
          </p:cNvPr>
          <p:cNvSpPr/>
          <p:nvPr/>
        </p:nvSpPr>
        <p:spPr>
          <a:xfrm>
            <a:off x="3046189" y="3731886"/>
            <a:ext cx="349612" cy="174536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823C62A-A234-D445-0BDE-1309DE87983A}"/>
              </a:ext>
            </a:extLst>
          </p:cNvPr>
          <p:cNvSpPr txBox="1"/>
          <p:nvPr/>
        </p:nvSpPr>
        <p:spPr>
          <a:xfrm>
            <a:off x="637322" y="5444984"/>
            <a:ext cx="2408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3D7EE">
                    <a:lumMod val="75000"/>
                  </a:srgbClr>
                </a:solidFill>
                <a:effectLst/>
                <a:uLnTx/>
                <a:uFillTx/>
                <a:latin typeface="Gotham Medium" panose="02000603030000020004" pitchFamily="2" charset="0"/>
                <a:ea typeface="+mn-ea"/>
                <a:cs typeface="+mn-cs"/>
              </a:rPr>
              <a:t>Regional Accounts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7D06A5D-80AB-7290-C0DF-38721D1A611D}"/>
              </a:ext>
            </a:extLst>
          </p:cNvPr>
          <p:cNvSpPr txBox="1"/>
          <p:nvPr/>
        </p:nvSpPr>
        <p:spPr>
          <a:xfrm>
            <a:off x="9389471" y="3266662"/>
            <a:ext cx="1971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D86018"/>
                </a:solidFill>
                <a:effectLst/>
                <a:uLnTx/>
                <a:uFillTx/>
                <a:latin typeface="Gotham Medium" panose="02000603030000020004" pitchFamily="2" charset="0"/>
                <a:ea typeface="+mn-ea"/>
                <a:cs typeface="+mn-cs"/>
              </a:rPr>
              <a:t>International Accounts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C9DA1F3-893E-645B-5FDA-2FDD24DF2291}"/>
              </a:ext>
            </a:extLst>
          </p:cNvPr>
          <p:cNvSpPr txBox="1"/>
          <p:nvPr/>
        </p:nvSpPr>
        <p:spPr>
          <a:xfrm>
            <a:off x="380969" y="1889154"/>
            <a:ext cx="1928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Gotham Medium" panose="02000603030000020004" pitchFamily="2" charset="0"/>
                <a:ea typeface="+mn-ea"/>
                <a:cs typeface="+mn-cs"/>
              </a:rPr>
              <a:t>National Accounts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406FFD5-C5EF-40B5-FE61-8B6BF700A568}"/>
              </a:ext>
            </a:extLst>
          </p:cNvPr>
          <p:cNvGrpSpPr/>
          <p:nvPr/>
        </p:nvGrpSpPr>
        <p:grpSpPr>
          <a:xfrm>
            <a:off x="6794514" y="1255463"/>
            <a:ext cx="3292830" cy="2924847"/>
            <a:chOff x="5084336" y="706633"/>
            <a:chExt cx="3127308" cy="2037429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82C555B8-EDE2-33A5-7B36-A2F92E44A7AE}"/>
                </a:ext>
              </a:extLst>
            </p:cNvPr>
            <p:cNvSpPr/>
            <p:nvPr/>
          </p:nvSpPr>
          <p:spPr>
            <a:xfrm rot="13595720">
              <a:off x="6265208" y="1974045"/>
              <a:ext cx="433894" cy="174627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4A8BAF12-06A0-6B96-504B-B4C27A2175EC}"/>
                </a:ext>
              </a:extLst>
            </p:cNvPr>
            <p:cNvSpPr/>
            <p:nvPr/>
          </p:nvSpPr>
          <p:spPr>
            <a:xfrm rot="1529640">
              <a:off x="7010300" y="1163430"/>
              <a:ext cx="591570" cy="12808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86944574-7A25-6796-97E4-0D28E1EC5F6A}"/>
                </a:ext>
              </a:extLst>
            </p:cNvPr>
            <p:cNvSpPr/>
            <p:nvPr/>
          </p:nvSpPr>
          <p:spPr>
            <a:xfrm rot="18992533">
              <a:off x="6593899" y="1997317"/>
              <a:ext cx="591570" cy="12808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B99AE3A-3CCE-FB80-C24E-F936FE6295C6}"/>
                </a:ext>
              </a:extLst>
            </p:cNvPr>
            <p:cNvGrpSpPr/>
            <p:nvPr/>
          </p:nvGrpSpPr>
          <p:grpSpPr>
            <a:xfrm>
              <a:off x="5084336" y="706633"/>
              <a:ext cx="3127308" cy="2037429"/>
              <a:chOff x="3576010" y="2367109"/>
              <a:chExt cx="3127308" cy="2037429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95776FA-5865-AF23-58AB-ED52C2E70A0B}"/>
                  </a:ext>
                </a:extLst>
              </p:cNvPr>
              <p:cNvSpPr/>
              <p:nvPr/>
            </p:nvSpPr>
            <p:spPr>
              <a:xfrm>
                <a:off x="3576010" y="3048900"/>
                <a:ext cx="1120423" cy="529339"/>
              </a:xfrm>
              <a:custGeom>
                <a:avLst/>
                <a:gdLst>
                  <a:gd name="connsiteX0" fmla="*/ 0 w 1060983"/>
                  <a:gd name="connsiteY0" fmla="*/ 63659 h 636590"/>
                  <a:gd name="connsiteX1" fmla="*/ 63659 w 1060983"/>
                  <a:gd name="connsiteY1" fmla="*/ 0 h 636590"/>
                  <a:gd name="connsiteX2" fmla="*/ 997324 w 1060983"/>
                  <a:gd name="connsiteY2" fmla="*/ 0 h 636590"/>
                  <a:gd name="connsiteX3" fmla="*/ 1060983 w 1060983"/>
                  <a:gd name="connsiteY3" fmla="*/ 63659 h 636590"/>
                  <a:gd name="connsiteX4" fmla="*/ 1060983 w 1060983"/>
                  <a:gd name="connsiteY4" fmla="*/ 572931 h 636590"/>
                  <a:gd name="connsiteX5" fmla="*/ 997324 w 1060983"/>
                  <a:gd name="connsiteY5" fmla="*/ 636590 h 636590"/>
                  <a:gd name="connsiteX6" fmla="*/ 63659 w 1060983"/>
                  <a:gd name="connsiteY6" fmla="*/ 636590 h 636590"/>
                  <a:gd name="connsiteX7" fmla="*/ 0 w 1060983"/>
                  <a:gd name="connsiteY7" fmla="*/ 572931 h 636590"/>
                  <a:gd name="connsiteX8" fmla="*/ 0 w 1060983"/>
                  <a:gd name="connsiteY8" fmla="*/ 63659 h 63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0983" h="636590">
                    <a:moveTo>
                      <a:pt x="0" y="63659"/>
                    </a:moveTo>
                    <a:cubicBezTo>
                      <a:pt x="0" y="28501"/>
                      <a:pt x="28501" y="0"/>
                      <a:pt x="63659" y="0"/>
                    </a:cubicBezTo>
                    <a:lnTo>
                      <a:pt x="997324" y="0"/>
                    </a:lnTo>
                    <a:cubicBezTo>
                      <a:pt x="1032482" y="0"/>
                      <a:pt x="1060983" y="28501"/>
                      <a:pt x="1060983" y="63659"/>
                    </a:cubicBezTo>
                    <a:lnTo>
                      <a:pt x="1060983" y="572931"/>
                    </a:lnTo>
                    <a:cubicBezTo>
                      <a:pt x="1060983" y="608089"/>
                      <a:pt x="1032482" y="636590"/>
                      <a:pt x="997324" y="636590"/>
                    </a:cubicBezTo>
                    <a:lnTo>
                      <a:pt x="63659" y="636590"/>
                    </a:lnTo>
                    <a:cubicBezTo>
                      <a:pt x="28501" y="636590"/>
                      <a:pt x="0" y="608089"/>
                      <a:pt x="0" y="572931"/>
                    </a:cubicBezTo>
                    <a:lnTo>
                      <a:pt x="0" y="63659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365" tIns="64365" rIns="64365" bIns="64365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International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Investment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Position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3E308D2-2178-1AA9-1CB9-C02E1F0590F8}"/>
                  </a:ext>
                </a:extLst>
              </p:cNvPr>
              <p:cNvSpPr/>
              <p:nvPr/>
            </p:nvSpPr>
            <p:spPr>
              <a:xfrm>
                <a:off x="4596189" y="2367109"/>
                <a:ext cx="1060983" cy="636590"/>
              </a:xfrm>
              <a:custGeom>
                <a:avLst/>
                <a:gdLst>
                  <a:gd name="connsiteX0" fmla="*/ 0 w 1060983"/>
                  <a:gd name="connsiteY0" fmla="*/ 63659 h 636590"/>
                  <a:gd name="connsiteX1" fmla="*/ 63659 w 1060983"/>
                  <a:gd name="connsiteY1" fmla="*/ 0 h 636590"/>
                  <a:gd name="connsiteX2" fmla="*/ 997324 w 1060983"/>
                  <a:gd name="connsiteY2" fmla="*/ 0 h 636590"/>
                  <a:gd name="connsiteX3" fmla="*/ 1060983 w 1060983"/>
                  <a:gd name="connsiteY3" fmla="*/ 63659 h 636590"/>
                  <a:gd name="connsiteX4" fmla="*/ 1060983 w 1060983"/>
                  <a:gd name="connsiteY4" fmla="*/ 572931 h 636590"/>
                  <a:gd name="connsiteX5" fmla="*/ 997324 w 1060983"/>
                  <a:gd name="connsiteY5" fmla="*/ 636590 h 636590"/>
                  <a:gd name="connsiteX6" fmla="*/ 63659 w 1060983"/>
                  <a:gd name="connsiteY6" fmla="*/ 636590 h 636590"/>
                  <a:gd name="connsiteX7" fmla="*/ 0 w 1060983"/>
                  <a:gd name="connsiteY7" fmla="*/ 572931 h 636590"/>
                  <a:gd name="connsiteX8" fmla="*/ 0 w 1060983"/>
                  <a:gd name="connsiteY8" fmla="*/ 63659 h 63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0983" h="636590">
                    <a:moveTo>
                      <a:pt x="0" y="63659"/>
                    </a:moveTo>
                    <a:cubicBezTo>
                      <a:pt x="0" y="28501"/>
                      <a:pt x="28501" y="0"/>
                      <a:pt x="63659" y="0"/>
                    </a:cubicBezTo>
                    <a:lnTo>
                      <a:pt x="997324" y="0"/>
                    </a:lnTo>
                    <a:cubicBezTo>
                      <a:pt x="1032482" y="0"/>
                      <a:pt x="1060983" y="28501"/>
                      <a:pt x="1060983" y="63659"/>
                    </a:cubicBezTo>
                    <a:lnTo>
                      <a:pt x="1060983" y="572931"/>
                    </a:lnTo>
                    <a:cubicBezTo>
                      <a:pt x="1060983" y="608089"/>
                      <a:pt x="1032482" y="636590"/>
                      <a:pt x="997324" y="636590"/>
                    </a:cubicBezTo>
                    <a:lnTo>
                      <a:pt x="63659" y="636590"/>
                    </a:lnTo>
                    <a:cubicBezTo>
                      <a:pt x="28501" y="636590"/>
                      <a:pt x="0" y="608089"/>
                      <a:pt x="0" y="572931"/>
                    </a:cubicBezTo>
                    <a:lnTo>
                      <a:pt x="0" y="63659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365" tIns="64365" rIns="64365" bIns="64365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International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Transaction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Accounts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DA6C5329-B786-71EA-AC7B-35DB7497117B}"/>
                  </a:ext>
                </a:extLst>
              </p:cNvPr>
              <p:cNvSpPr/>
              <p:nvPr/>
            </p:nvSpPr>
            <p:spPr>
              <a:xfrm>
                <a:off x="5642335" y="3055694"/>
                <a:ext cx="1060983" cy="529339"/>
              </a:xfrm>
              <a:custGeom>
                <a:avLst/>
                <a:gdLst>
                  <a:gd name="connsiteX0" fmla="*/ 0 w 1060983"/>
                  <a:gd name="connsiteY0" fmla="*/ 63659 h 636590"/>
                  <a:gd name="connsiteX1" fmla="*/ 63659 w 1060983"/>
                  <a:gd name="connsiteY1" fmla="*/ 0 h 636590"/>
                  <a:gd name="connsiteX2" fmla="*/ 997324 w 1060983"/>
                  <a:gd name="connsiteY2" fmla="*/ 0 h 636590"/>
                  <a:gd name="connsiteX3" fmla="*/ 1060983 w 1060983"/>
                  <a:gd name="connsiteY3" fmla="*/ 63659 h 636590"/>
                  <a:gd name="connsiteX4" fmla="*/ 1060983 w 1060983"/>
                  <a:gd name="connsiteY4" fmla="*/ 572931 h 636590"/>
                  <a:gd name="connsiteX5" fmla="*/ 997324 w 1060983"/>
                  <a:gd name="connsiteY5" fmla="*/ 636590 h 636590"/>
                  <a:gd name="connsiteX6" fmla="*/ 63659 w 1060983"/>
                  <a:gd name="connsiteY6" fmla="*/ 636590 h 636590"/>
                  <a:gd name="connsiteX7" fmla="*/ 0 w 1060983"/>
                  <a:gd name="connsiteY7" fmla="*/ 572931 h 636590"/>
                  <a:gd name="connsiteX8" fmla="*/ 0 w 1060983"/>
                  <a:gd name="connsiteY8" fmla="*/ 63659 h 63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0983" h="636590">
                    <a:moveTo>
                      <a:pt x="0" y="63659"/>
                    </a:moveTo>
                    <a:cubicBezTo>
                      <a:pt x="0" y="28501"/>
                      <a:pt x="28501" y="0"/>
                      <a:pt x="63659" y="0"/>
                    </a:cubicBezTo>
                    <a:lnTo>
                      <a:pt x="997324" y="0"/>
                    </a:lnTo>
                    <a:cubicBezTo>
                      <a:pt x="1032482" y="0"/>
                      <a:pt x="1060983" y="28501"/>
                      <a:pt x="1060983" y="63659"/>
                    </a:cubicBezTo>
                    <a:lnTo>
                      <a:pt x="1060983" y="572931"/>
                    </a:lnTo>
                    <a:cubicBezTo>
                      <a:pt x="1060983" y="608089"/>
                      <a:pt x="1032482" y="636590"/>
                      <a:pt x="997324" y="636590"/>
                    </a:cubicBezTo>
                    <a:lnTo>
                      <a:pt x="63659" y="636590"/>
                    </a:lnTo>
                    <a:cubicBezTo>
                      <a:pt x="28501" y="636590"/>
                      <a:pt x="0" y="608089"/>
                      <a:pt x="0" y="572931"/>
                    </a:cubicBezTo>
                    <a:lnTo>
                      <a:pt x="0" y="63659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365" tIns="64365" rIns="64365" bIns="64365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International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Services</a:t>
                </a: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A3869B6-C3FF-F4D6-39A4-58BCCC988C0D}"/>
                  </a:ext>
                </a:extLst>
              </p:cNvPr>
              <p:cNvSpPr/>
              <p:nvPr/>
            </p:nvSpPr>
            <p:spPr>
              <a:xfrm>
                <a:off x="4613747" y="3836878"/>
                <a:ext cx="1060983" cy="567660"/>
              </a:xfrm>
              <a:custGeom>
                <a:avLst/>
                <a:gdLst>
                  <a:gd name="connsiteX0" fmla="*/ 0 w 1060983"/>
                  <a:gd name="connsiteY0" fmla="*/ 63659 h 636590"/>
                  <a:gd name="connsiteX1" fmla="*/ 63659 w 1060983"/>
                  <a:gd name="connsiteY1" fmla="*/ 0 h 636590"/>
                  <a:gd name="connsiteX2" fmla="*/ 997324 w 1060983"/>
                  <a:gd name="connsiteY2" fmla="*/ 0 h 636590"/>
                  <a:gd name="connsiteX3" fmla="*/ 1060983 w 1060983"/>
                  <a:gd name="connsiteY3" fmla="*/ 63659 h 636590"/>
                  <a:gd name="connsiteX4" fmla="*/ 1060983 w 1060983"/>
                  <a:gd name="connsiteY4" fmla="*/ 572931 h 636590"/>
                  <a:gd name="connsiteX5" fmla="*/ 997324 w 1060983"/>
                  <a:gd name="connsiteY5" fmla="*/ 636590 h 636590"/>
                  <a:gd name="connsiteX6" fmla="*/ 63659 w 1060983"/>
                  <a:gd name="connsiteY6" fmla="*/ 636590 h 636590"/>
                  <a:gd name="connsiteX7" fmla="*/ 0 w 1060983"/>
                  <a:gd name="connsiteY7" fmla="*/ 572931 h 636590"/>
                  <a:gd name="connsiteX8" fmla="*/ 0 w 1060983"/>
                  <a:gd name="connsiteY8" fmla="*/ 63659 h 636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0983" h="636590">
                    <a:moveTo>
                      <a:pt x="0" y="63659"/>
                    </a:moveTo>
                    <a:cubicBezTo>
                      <a:pt x="0" y="28501"/>
                      <a:pt x="28501" y="0"/>
                      <a:pt x="63659" y="0"/>
                    </a:cubicBezTo>
                    <a:lnTo>
                      <a:pt x="997324" y="0"/>
                    </a:lnTo>
                    <a:cubicBezTo>
                      <a:pt x="1032482" y="0"/>
                      <a:pt x="1060983" y="28501"/>
                      <a:pt x="1060983" y="63659"/>
                    </a:cubicBezTo>
                    <a:lnTo>
                      <a:pt x="1060983" y="572931"/>
                    </a:lnTo>
                    <a:cubicBezTo>
                      <a:pt x="1060983" y="608089"/>
                      <a:pt x="1032482" y="636590"/>
                      <a:pt x="997324" y="636590"/>
                    </a:cubicBezTo>
                    <a:lnTo>
                      <a:pt x="63659" y="636590"/>
                    </a:lnTo>
                    <a:cubicBezTo>
                      <a:pt x="28501" y="636590"/>
                      <a:pt x="0" y="608089"/>
                      <a:pt x="0" y="572931"/>
                    </a:cubicBezTo>
                    <a:lnTo>
                      <a:pt x="0" y="63659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365" tIns="64365" rIns="64365" bIns="64365" numCol="1" spcCol="1270" anchor="ctr" anchorCtr="0">
                <a:noAutofit/>
              </a:bodyPr>
              <a:lstStyle/>
              <a:p>
                <a:pPr marL="0" marR="0" lvl="0" indent="0" algn="ctr" defTabSz="533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Multinational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Enterprises</a:t>
                </a:r>
              </a:p>
            </p:txBody>
          </p:sp>
        </p:grp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DD5945-9624-6C23-03E6-EF2934528FD0}"/>
              </a:ext>
            </a:extLst>
          </p:cNvPr>
          <p:cNvSpPr/>
          <p:nvPr/>
        </p:nvSpPr>
        <p:spPr>
          <a:xfrm flipH="1">
            <a:off x="5397919" y="1551277"/>
            <a:ext cx="2323391" cy="1780082"/>
          </a:xfrm>
          <a:custGeom>
            <a:avLst/>
            <a:gdLst>
              <a:gd name="connsiteX0" fmla="*/ 0 w 895350"/>
              <a:gd name="connsiteY0" fmla="*/ 0 h 1123950"/>
              <a:gd name="connsiteX1" fmla="*/ 409575 w 895350"/>
              <a:gd name="connsiteY1" fmla="*/ 247650 h 1123950"/>
              <a:gd name="connsiteX2" fmla="*/ 895350 w 895350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0" h="1123950">
                <a:moveTo>
                  <a:pt x="0" y="0"/>
                </a:moveTo>
                <a:cubicBezTo>
                  <a:pt x="130175" y="30162"/>
                  <a:pt x="260350" y="60325"/>
                  <a:pt x="409575" y="247650"/>
                </a:cubicBezTo>
                <a:cubicBezTo>
                  <a:pt x="558800" y="434975"/>
                  <a:pt x="812800" y="922338"/>
                  <a:pt x="895350" y="1123950"/>
                </a:cubicBezTo>
              </a:path>
            </a:pathLst>
          </a:custGeom>
          <a:ln w="28575">
            <a:solidFill>
              <a:schemeClr val="accent3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FD1CACC-0432-4AE7-E8EE-9FF57404327B}"/>
              </a:ext>
            </a:extLst>
          </p:cNvPr>
          <p:cNvSpPr/>
          <p:nvPr/>
        </p:nvSpPr>
        <p:spPr>
          <a:xfrm rot="16200000">
            <a:off x="7932622" y="2735383"/>
            <a:ext cx="1087392" cy="16415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937767-8BBC-6216-3E5E-DF3F9E34A406}"/>
              </a:ext>
            </a:extLst>
          </p:cNvPr>
          <p:cNvSpPr/>
          <p:nvPr/>
        </p:nvSpPr>
        <p:spPr>
          <a:xfrm>
            <a:off x="5245230" y="4829578"/>
            <a:ext cx="1483118" cy="1989554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EEC7474F-CB89-689D-1C6B-89EA0C780AA3}"/>
              </a:ext>
            </a:extLst>
          </p:cNvPr>
          <p:cNvSpPr/>
          <p:nvPr/>
        </p:nvSpPr>
        <p:spPr>
          <a:xfrm rot="9107360">
            <a:off x="4638177" y="5416376"/>
            <a:ext cx="448625" cy="257007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1A4A8068-7F9D-B0A3-6303-AA856CCBD8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898214" y="4210616"/>
            <a:ext cx="595807" cy="551834"/>
          </a:xfrm>
          <a:prstGeom prst="curvedConnector3">
            <a:avLst>
              <a:gd name="adj1" fmla="val 50000"/>
            </a:avLst>
          </a:prstGeom>
          <a:ln w="28575">
            <a:gradFill>
              <a:gsLst>
                <a:gs pos="22000">
                  <a:schemeClr val="accent1"/>
                </a:gs>
                <a:gs pos="38000">
                  <a:schemeClr val="accent1">
                    <a:lumMod val="45000"/>
                    <a:lumOff val="55000"/>
                  </a:schemeClr>
                </a:gs>
                <a:gs pos="65000">
                  <a:schemeClr val="accent1">
                    <a:lumMod val="45000"/>
                    <a:lumOff val="55000"/>
                  </a:schemeClr>
                </a:gs>
                <a:gs pos="94000">
                  <a:schemeClr val="accent2"/>
                </a:gs>
              </a:gsLst>
              <a:lin ang="5400000" scaled="1"/>
            </a:gradFill>
            <a:prstDash val="sys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25E8353-4924-A294-C8E1-97E336EECB80}"/>
              </a:ext>
            </a:extLst>
          </p:cNvPr>
          <p:cNvSpPr/>
          <p:nvPr/>
        </p:nvSpPr>
        <p:spPr>
          <a:xfrm>
            <a:off x="2997825" y="4210571"/>
            <a:ext cx="812175" cy="1072015"/>
          </a:xfrm>
          <a:custGeom>
            <a:avLst/>
            <a:gdLst>
              <a:gd name="connsiteX0" fmla="*/ 0 w 895350"/>
              <a:gd name="connsiteY0" fmla="*/ 0 h 1123950"/>
              <a:gd name="connsiteX1" fmla="*/ 409575 w 895350"/>
              <a:gd name="connsiteY1" fmla="*/ 247650 h 1123950"/>
              <a:gd name="connsiteX2" fmla="*/ 895350 w 895350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0" h="1123950">
                <a:moveTo>
                  <a:pt x="0" y="0"/>
                </a:moveTo>
                <a:cubicBezTo>
                  <a:pt x="130175" y="30162"/>
                  <a:pt x="260350" y="60325"/>
                  <a:pt x="409575" y="247650"/>
                </a:cubicBezTo>
                <a:cubicBezTo>
                  <a:pt x="558800" y="434975"/>
                  <a:pt x="812800" y="922338"/>
                  <a:pt x="895350" y="1123950"/>
                </a:cubicBezTo>
              </a:path>
            </a:pathLst>
          </a:custGeom>
          <a:ln w="28575"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62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4" grpId="0"/>
      <p:bldP spid="95" grpId="0"/>
      <p:bldP spid="16" grpId="0" animBg="1"/>
      <p:bldP spid="19" grpId="0" animBg="1"/>
      <p:bldP spid="37" grpId="0" animBg="1"/>
      <p:bldP spid="38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2021"/>
            <a:ext cx="9982199" cy="901700"/>
          </a:xfrm>
        </p:spPr>
        <p:txBody>
          <a:bodyPr>
            <a:no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EA2A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BEA’s Regional Economic Statistics</a:t>
            </a:r>
            <a:endParaRPr lang="en-US" sz="2200" b="1" dirty="0">
              <a:solidFill>
                <a:srgbClr val="0026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B303BD-259A-CB3E-9F14-F927FB6BE1C0}"/>
              </a:ext>
            </a:extLst>
          </p:cNvPr>
          <p:cNvSpPr txBox="1"/>
          <p:nvPr/>
        </p:nvSpPr>
        <p:spPr>
          <a:xfrm>
            <a:off x="2899137" y="1284869"/>
            <a:ext cx="70127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Core Statistics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State and county gross domestic product (GDP)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State and county personal income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Consumer spending by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6B5C9-0E32-D87A-DE7A-8240ECA5C362}"/>
              </a:ext>
            </a:extLst>
          </p:cNvPr>
          <p:cNvSpPr txBox="1"/>
          <p:nvPr/>
        </p:nvSpPr>
        <p:spPr>
          <a:xfrm>
            <a:off x="1436077" y="3825940"/>
            <a:ext cx="358140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Thematic Statistics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Arts and culture by state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Outdoor recreation by state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2F4526-0CB6-5E88-0D0F-09C4AD5F5997}"/>
              </a:ext>
            </a:extLst>
          </p:cNvPr>
          <p:cNvGrpSpPr/>
          <p:nvPr/>
        </p:nvGrpSpPr>
        <p:grpSpPr>
          <a:xfrm>
            <a:off x="-316523" y="1371600"/>
            <a:ext cx="3505200" cy="1757065"/>
            <a:chOff x="4146630" y="1397878"/>
            <a:chExt cx="3505200" cy="17570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C8EA88-8FD8-9579-D60B-276E2256DD35}"/>
                </a:ext>
              </a:extLst>
            </p:cNvPr>
            <p:cNvSpPr txBox="1"/>
            <p:nvPr/>
          </p:nvSpPr>
          <p:spPr>
            <a:xfrm>
              <a:off x="4146630" y="2693278"/>
              <a:ext cx="3505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Regional Accounts</a:t>
              </a:r>
            </a:p>
          </p:txBody>
        </p:sp>
        <p:pic>
          <p:nvPicPr>
            <p:cNvPr id="11" name="Picture 4" descr="State and Local Data">
              <a:extLst>
                <a:ext uri="{FF2B5EF4-FFF2-40B4-BE49-F238E27FC236}">
                  <a16:creationId xmlns:a16="http://schemas.microsoft.com/office/drawing/2014/main" id="{88C69A50-0821-EDEF-7C11-264A791EE3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1530" y="1397878"/>
              <a:ext cx="12954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549EDFA-EBC9-DD4D-D7D6-501BD155FF77}"/>
              </a:ext>
            </a:extLst>
          </p:cNvPr>
          <p:cNvSpPr txBox="1"/>
          <p:nvPr/>
        </p:nvSpPr>
        <p:spPr>
          <a:xfrm>
            <a:off x="6094809" y="3825939"/>
            <a:ext cx="3964355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Additional Statistics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GDP for U.S. territories</a:t>
            </a:r>
          </a:p>
          <a:p>
            <a:pPr marL="285750" indent="-285750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/>
              </a:rPr>
              <a:t>Geographic price level differences</a:t>
            </a:r>
          </a:p>
        </p:txBody>
      </p:sp>
    </p:spTree>
    <p:extLst>
      <p:ext uri="{BB962C8B-B14F-4D97-AF65-F5344CB8AC3E}">
        <p14:creationId xmlns:p14="http://schemas.microsoft.com/office/powerpoint/2010/main" val="123380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53F7B91-4C4F-8CAE-4D03-7FAA0C9208B4}"/>
              </a:ext>
            </a:extLst>
          </p:cNvPr>
          <p:cNvSpPr/>
          <p:nvPr/>
        </p:nvSpPr>
        <p:spPr>
          <a:xfrm>
            <a:off x="1333390" y="1640963"/>
            <a:ext cx="2073842" cy="456931"/>
          </a:xfrm>
          <a:custGeom>
            <a:avLst/>
            <a:gdLst>
              <a:gd name="connsiteX0" fmla="*/ 0 w 1060983"/>
              <a:gd name="connsiteY0" fmla="*/ 63659 h 636590"/>
              <a:gd name="connsiteX1" fmla="*/ 63659 w 1060983"/>
              <a:gd name="connsiteY1" fmla="*/ 0 h 636590"/>
              <a:gd name="connsiteX2" fmla="*/ 997324 w 1060983"/>
              <a:gd name="connsiteY2" fmla="*/ 0 h 636590"/>
              <a:gd name="connsiteX3" fmla="*/ 1060983 w 1060983"/>
              <a:gd name="connsiteY3" fmla="*/ 63659 h 636590"/>
              <a:gd name="connsiteX4" fmla="*/ 1060983 w 1060983"/>
              <a:gd name="connsiteY4" fmla="*/ 572931 h 636590"/>
              <a:gd name="connsiteX5" fmla="*/ 997324 w 1060983"/>
              <a:gd name="connsiteY5" fmla="*/ 636590 h 636590"/>
              <a:gd name="connsiteX6" fmla="*/ 63659 w 1060983"/>
              <a:gd name="connsiteY6" fmla="*/ 636590 h 636590"/>
              <a:gd name="connsiteX7" fmla="*/ 0 w 1060983"/>
              <a:gd name="connsiteY7" fmla="*/ 572931 h 636590"/>
              <a:gd name="connsiteX8" fmla="*/ 0 w 1060983"/>
              <a:gd name="connsiteY8" fmla="*/ 63659 h 63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983" h="636590">
                <a:moveTo>
                  <a:pt x="0" y="63659"/>
                </a:moveTo>
                <a:cubicBezTo>
                  <a:pt x="0" y="28501"/>
                  <a:pt x="28501" y="0"/>
                  <a:pt x="63659" y="0"/>
                </a:cubicBezTo>
                <a:lnTo>
                  <a:pt x="997324" y="0"/>
                </a:lnTo>
                <a:cubicBezTo>
                  <a:pt x="1032482" y="0"/>
                  <a:pt x="1060983" y="28501"/>
                  <a:pt x="1060983" y="63659"/>
                </a:cubicBezTo>
                <a:lnTo>
                  <a:pt x="1060983" y="572931"/>
                </a:lnTo>
                <a:cubicBezTo>
                  <a:pt x="1060983" y="608089"/>
                  <a:pt x="1032482" y="636590"/>
                  <a:pt x="997324" y="636590"/>
                </a:cubicBezTo>
                <a:lnTo>
                  <a:pt x="63659" y="636590"/>
                </a:lnTo>
                <a:cubicBezTo>
                  <a:pt x="28501" y="636590"/>
                  <a:pt x="0" y="608089"/>
                  <a:pt x="0" y="572931"/>
                </a:cubicBezTo>
                <a:lnTo>
                  <a:pt x="0" y="63659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5" tIns="64365" rIns="64365" bIns="6436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Compensation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18B98-621C-35F8-33D4-9C797966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BEA’s Regional Economic Statistics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9C0C8-5842-9069-3D29-C3650A25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1/22/2024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DF333-81B6-BE19-7D66-782E97DE7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2C37F8-DB9F-4D58-B490-F5ECA928CAA2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BE10288-184A-AD58-E76A-530072AC8A10}"/>
              </a:ext>
            </a:extLst>
          </p:cNvPr>
          <p:cNvGrpSpPr/>
          <p:nvPr/>
        </p:nvGrpSpPr>
        <p:grpSpPr>
          <a:xfrm>
            <a:off x="719495" y="2983778"/>
            <a:ext cx="2234433" cy="1837971"/>
            <a:chOff x="393168" y="2486473"/>
            <a:chExt cx="2234433" cy="18379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B04FB11-860C-077E-A8EF-656C48C7AA7B}"/>
                </a:ext>
              </a:extLst>
            </p:cNvPr>
            <p:cNvSpPr/>
            <p:nvPr/>
          </p:nvSpPr>
          <p:spPr>
            <a:xfrm>
              <a:off x="398924" y="2486473"/>
              <a:ext cx="2221992" cy="850392"/>
            </a:xfrm>
            <a:custGeom>
              <a:avLst/>
              <a:gdLst>
                <a:gd name="connsiteX0" fmla="*/ 0 w 1060983"/>
                <a:gd name="connsiteY0" fmla="*/ 63659 h 636590"/>
                <a:gd name="connsiteX1" fmla="*/ 63659 w 1060983"/>
                <a:gd name="connsiteY1" fmla="*/ 0 h 636590"/>
                <a:gd name="connsiteX2" fmla="*/ 997324 w 1060983"/>
                <a:gd name="connsiteY2" fmla="*/ 0 h 636590"/>
                <a:gd name="connsiteX3" fmla="*/ 1060983 w 1060983"/>
                <a:gd name="connsiteY3" fmla="*/ 63659 h 636590"/>
                <a:gd name="connsiteX4" fmla="*/ 1060983 w 1060983"/>
                <a:gd name="connsiteY4" fmla="*/ 572931 h 636590"/>
                <a:gd name="connsiteX5" fmla="*/ 997324 w 1060983"/>
                <a:gd name="connsiteY5" fmla="*/ 636590 h 636590"/>
                <a:gd name="connsiteX6" fmla="*/ 63659 w 1060983"/>
                <a:gd name="connsiteY6" fmla="*/ 636590 h 636590"/>
                <a:gd name="connsiteX7" fmla="*/ 0 w 1060983"/>
                <a:gd name="connsiteY7" fmla="*/ 572931 h 636590"/>
                <a:gd name="connsiteX8" fmla="*/ 0 w 1060983"/>
                <a:gd name="connsiteY8" fmla="*/ 63659 h 63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983" h="636590">
                  <a:moveTo>
                    <a:pt x="0" y="63659"/>
                  </a:moveTo>
                  <a:cubicBezTo>
                    <a:pt x="0" y="28501"/>
                    <a:pt x="28501" y="0"/>
                    <a:pt x="63659" y="0"/>
                  </a:cubicBezTo>
                  <a:lnTo>
                    <a:pt x="997324" y="0"/>
                  </a:lnTo>
                  <a:cubicBezTo>
                    <a:pt x="1032482" y="0"/>
                    <a:pt x="1060983" y="28501"/>
                    <a:pt x="1060983" y="63659"/>
                  </a:cubicBezTo>
                  <a:lnTo>
                    <a:pt x="1060983" y="572931"/>
                  </a:lnTo>
                  <a:cubicBezTo>
                    <a:pt x="1060983" y="608089"/>
                    <a:pt x="1032482" y="636590"/>
                    <a:pt x="997324" y="636590"/>
                  </a:cubicBezTo>
                  <a:lnTo>
                    <a:pt x="63659" y="636590"/>
                  </a:lnTo>
                  <a:cubicBezTo>
                    <a:pt x="28501" y="636590"/>
                    <a:pt x="0" y="608089"/>
                    <a:pt x="0" y="572931"/>
                  </a:cubicBezTo>
                  <a:lnTo>
                    <a:pt x="0" y="63659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65" tIns="64365" rIns="64365" bIns="6436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 &amp; County GDP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3F9261-C770-1B9D-011A-74C925F2D0AD}"/>
                </a:ext>
              </a:extLst>
            </p:cNvPr>
            <p:cNvSpPr txBox="1"/>
            <p:nvPr/>
          </p:nvSpPr>
          <p:spPr>
            <a:xfrm>
              <a:off x="393168" y="3308781"/>
              <a:ext cx="2234433" cy="1015663"/>
            </a:xfrm>
            <a:prstGeom prst="rect">
              <a:avLst/>
            </a:prstGeom>
            <a:solidFill>
              <a:schemeClr val="accent2">
                <a:alpha val="22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Annual/quarterly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Industry detail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Goods producing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Services providing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Government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751E739-588A-4046-7813-83BB662CD13F}"/>
              </a:ext>
            </a:extLst>
          </p:cNvPr>
          <p:cNvGrpSpPr/>
          <p:nvPr/>
        </p:nvGrpSpPr>
        <p:grpSpPr>
          <a:xfrm>
            <a:off x="8478867" y="4371102"/>
            <a:ext cx="2234775" cy="2091464"/>
            <a:chOff x="6754182" y="3931231"/>
            <a:chExt cx="2234775" cy="20914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92D316-4A1A-FB39-459C-D1C0A0D74339}"/>
                </a:ext>
              </a:extLst>
            </p:cNvPr>
            <p:cNvSpPr txBox="1"/>
            <p:nvPr/>
          </p:nvSpPr>
          <p:spPr>
            <a:xfrm>
              <a:off x="6755271" y="4637700"/>
              <a:ext cx="2233686" cy="1384995"/>
            </a:xfrm>
            <a:prstGeom prst="rect">
              <a:avLst/>
            </a:prstGeom>
            <a:pattFill prst="pct30">
              <a:fgClr>
                <a:schemeClr val="accent2"/>
              </a:fgClr>
              <a:bgClr>
                <a:schemeClr val="bg1"/>
              </a:bgClr>
            </a:patt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Annual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Item detail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Goods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Housing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Utilities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Other services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BA52D58-4FAE-A69D-9204-BB497F6CBB1B}"/>
                </a:ext>
              </a:extLst>
            </p:cNvPr>
            <p:cNvSpPr/>
            <p:nvPr/>
          </p:nvSpPr>
          <p:spPr>
            <a:xfrm>
              <a:off x="6754182" y="3931231"/>
              <a:ext cx="2221992" cy="850392"/>
            </a:xfrm>
            <a:custGeom>
              <a:avLst/>
              <a:gdLst>
                <a:gd name="connsiteX0" fmla="*/ 0 w 1060983"/>
                <a:gd name="connsiteY0" fmla="*/ 63659 h 636590"/>
                <a:gd name="connsiteX1" fmla="*/ 63659 w 1060983"/>
                <a:gd name="connsiteY1" fmla="*/ 0 h 636590"/>
                <a:gd name="connsiteX2" fmla="*/ 997324 w 1060983"/>
                <a:gd name="connsiteY2" fmla="*/ 0 h 636590"/>
                <a:gd name="connsiteX3" fmla="*/ 1060983 w 1060983"/>
                <a:gd name="connsiteY3" fmla="*/ 63659 h 636590"/>
                <a:gd name="connsiteX4" fmla="*/ 1060983 w 1060983"/>
                <a:gd name="connsiteY4" fmla="*/ 572931 h 636590"/>
                <a:gd name="connsiteX5" fmla="*/ 997324 w 1060983"/>
                <a:gd name="connsiteY5" fmla="*/ 636590 h 636590"/>
                <a:gd name="connsiteX6" fmla="*/ 63659 w 1060983"/>
                <a:gd name="connsiteY6" fmla="*/ 636590 h 636590"/>
                <a:gd name="connsiteX7" fmla="*/ 0 w 1060983"/>
                <a:gd name="connsiteY7" fmla="*/ 572931 h 636590"/>
                <a:gd name="connsiteX8" fmla="*/ 0 w 1060983"/>
                <a:gd name="connsiteY8" fmla="*/ 63659 h 63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983" h="636590">
                  <a:moveTo>
                    <a:pt x="0" y="63659"/>
                  </a:moveTo>
                  <a:cubicBezTo>
                    <a:pt x="0" y="28501"/>
                    <a:pt x="28501" y="0"/>
                    <a:pt x="63659" y="0"/>
                  </a:cubicBezTo>
                  <a:lnTo>
                    <a:pt x="997324" y="0"/>
                  </a:lnTo>
                  <a:cubicBezTo>
                    <a:pt x="1032482" y="0"/>
                    <a:pt x="1060983" y="28501"/>
                    <a:pt x="1060983" y="63659"/>
                  </a:cubicBezTo>
                  <a:lnTo>
                    <a:pt x="1060983" y="572931"/>
                  </a:lnTo>
                  <a:cubicBezTo>
                    <a:pt x="1060983" y="608089"/>
                    <a:pt x="1032482" y="636590"/>
                    <a:pt x="997324" y="636590"/>
                  </a:cubicBezTo>
                  <a:lnTo>
                    <a:pt x="63659" y="636590"/>
                  </a:lnTo>
                  <a:cubicBezTo>
                    <a:pt x="28501" y="636590"/>
                    <a:pt x="0" y="608089"/>
                    <a:pt x="0" y="572931"/>
                  </a:cubicBezTo>
                  <a:lnTo>
                    <a:pt x="0" y="63659"/>
                  </a:lnTo>
                  <a:close/>
                </a:path>
              </a:pathLst>
            </a:custGeom>
            <a:pattFill prst="pct75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65" tIns="64365" rIns="64365" bIns="6436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 &amp; Metro Regional Price Parities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5D48491-4C58-D4AF-C3B6-886EE52FEBF4}"/>
              </a:ext>
            </a:extLst>
          </p:cNvPr>
          <p:cNvGrpSpPr/>
          <p:nvPr/>
        </p:nvGrpSpPr>
        <p:grpSpPr>
          <a:xfrm>
            <a:off x="4193718" y="1246289"/>
            <a:ext cx="2228676" cy="2020630"/>
            <a:chOff x="3548421" y="1174890"/>
            <a:chExt cx="2228676" cy="202063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4DCC83-8D1A-E732-DF4D-6C8C16B96216}"/>
                </a:ext>
              </a:extLst>
            </p:cNvPr>
            <p:cNvSpPr/>
            <p:nvPr/>
          </p:nvSpPr>
          <p:spPr>
            <a:xfrm>
              <a:off x="3548421" y="1174890"/>
              <a:ext cx="2221992" cy="850392"/>
            </a:xfrm>
            <a:custGeom>
              <a:avLst/>
              <a:gdLst>
                <a:gd name="connsiteX0" fmla="*/ 0 w 1060983"/>
                <a:gd name="connsiteY0" fmla="*/ 63659 h 636590"/>
                <a:gd name="connsiteX1" fmla="*/ 63659 w 1060983"/>
                <a:gd name="connsiteY1" fmla="*/ 0 h 636590"/>
                <a:gd name="connsiteX2" fmla="*/ 997324 w 1060983"/>
                <a:gd name="connsiteY2" fmla="*/ 0 h 636590"/>
                <a:gd name="connsiteX3" fmla="*/ 1060983 w 1060983"/>
                <a:gd name="connsiteY3" fmla="*/ 63659 h 636590"/>
                <a:gd name="connsiteX4" fmla="*/ 1060983 w 1060983"/>
                <a:gd name="connsiteY4" fmla="*/ 572931 h 636590"/>
                <a:gd name="connsiteX5" fmla="*/ 997324 w 1060983"/>
                <a:gd name="connsiteY5" fmla="*/ 636590 h 636590"/>
                <a:gd name="connsiteX6" fmla="*/ 63659 w 1060983"/>
                <a:gd name="connsiteY6" fmla="*/ 636590 h 636590"/>
                <a:gd name="connsiteX7" fmla="*/ 0 w 1060983"/>
                <a:gd name="connsiteY7" fmla="*/ 572931 h 636590"/>
                <a:gd name="connsiteX8" fmla="*/ 0 w 1060983"/>
                <a:gd name="connsiteY8" fmla="*/ 63659 h 63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983" h="636590">
                  <a:moveTo>
                    <a:pt x="0" y="63659"/>
                  </a:moveTo>
                  <a:cubicBezTo>
                    <a:pt x="0" y="28501"/>
                    <a:pt x="28501" y="0"/>
                    <a:pt x="63659" y="0"/>
                  </a:cubicBezTo>
                  <a:lnTo>
                    <a:pt x="997324" y="0"/>
                  </a:lnTo>
                  <a:cubicBezTo>
                    <a:pt x="1032482" y="0"/>
                    <a:pt x="1060983" y="28501"/>
                    <a:pt x="1060983" y="63659"/>
                  </a:cubicBezTo>
                  <a:lnTo>
                    <a:pt x="1060983" y="572931"/>
                  </a:lnTo>
                  <a:cubicBezTo>
                    <a:pt x="1060983" y="608089"/>
                    <a:pt x="1032482" y="636590"/>
                    <a:pt x="997324" y="636590"/>
                  </a:cubicBezTo>
                  <a:lnTo>
                    <a:pt x="63659" y="636590"/>
                  </a:lnTo>
                  <a:cubicBezTo>
                    <a:pt x="28501" y="636590"/>
                    <a:pt x="0" y="608089"/>
                    <a:pt x="0" y="572931"/>
                  </a:cubicBezTo>
                  <a:lnTo>
                    <a:pt x="0" y="63659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65" tIns="64365" rIns="64365" bIns="6436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 &amp; County Personal Income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5C53613-3D08-D9B4-295F-A7257BAB45B9}"/>
                </a:ext>
              </a:extLst>
            </p:cNvPr>
            <p:cNvSpPr txBox="1"/>
            <p:nvPr/>
          </p:nvSpPr>
          <p:spPr>
            <a:xfrm>
              <a:off x="3555107" y="1995191"/>
              <a:ext cx="2221990" cy="1200329"/>
            </a:xfrm>
            <a:prstGeom prst="rect">
              <a:avLst/>
            </a:prstGeom>
            <a:solidFill>
              <a:schemeClr val="accent2">
                <a:alpha val="22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Annual/quarterly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Income detail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Compensation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Proprietors’ income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Property income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Transfer receipts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E9C821F-EBC8-9371-615C-2D55AAD0209E}"/>
              </a:ext>
            </a:extLst>
          </p:cNvPr>
          <p:cNvGrpSpPr/>
          <p:nvPr/>
        </p:nvGrpSpPr>
        <p:grpSpPr>
          <a:xfrm>
            <a:off x="4284233" y="4571046"/>
            <a:ext cx="2221992" cy="2052521"/>
            <a:chOff x="3471182" y="4279503"/>
            <a:chExt cx="2221992" cy="205252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ECC3963-5412-5A0C-E185-03EBA5234255}"/>
                </a:ext>
              </a:extLst>
            </p:cNvPr>
            <p:cNvSpPr/>
            <p:nvPr/>
          </p:nvSpPr>
          <p:spPr>
            <a:xfrm>
              <a:off x="3471182" y="4279503"/>
              <a:ext cx="2221992" cy="852192"/>
            </a:xfrm>
            <a:custGeom>
              <a:avLst/>
              <a:gdLst>
                <a:gd name="connsiteX0" fmla="*/ 0 w 1060983"/>
                <a:gd name="connsiteY0" fmla="*/ 63659 h 636590"/>
                <a:gd name="connsiteX1" fmla="*/ 63659 w 1060983"/>
                <a:gd name="connsiteY1" fmla="*/ 0 h 636590"/>
                <a:gd name="connsiteX2" fmla="*/ 997324 w 1060983"/>
                <a:gd name="connsiteY2" fmla="*/ 0 h 636590"/>
                <a:gd name="connsiteX3" fmla="*/ 1060983 w 1060983"/>
                <a:gd name="connsiteY3" fmla="*/ 63659 h 636590"/>
                <a:gd name="connsiteX4" fmla="*/ 1060983 w 1060983"/>
                <a:gd name="connsiteY4" fmla="*/ 572931 h 636590"/>
                <a:gd name="connsiteX5" fmla="*/ 997324 w 1060983"/>
                <a:gd name="connsiteY5" fmla="*/ 636590 h 636590"/>
                <a:gd name="connsiteX6" fmla="*/ 63659 w 1060983"/>
                <a:gd name="connsiteY6" fmla="*/ 636590 h 636590"/>
                <a:gd name="connsiteX7" fmla="*/ 0 w 1060983"/>
                <a:gd name="connsiteY7" fmla="*/ 572931 h 636590"/>
                <a:gd name="connsiteX8" fmla="*/ 0 w 1060983"/>
                <a:gd name="connsiteY8" fmla="*/ 63659 h 636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0983" h="636590">
                  <a:moveTo>
                    <a:pt x="0" y="63659"/>
                  </a:moveTo>
                  <a:cubicBezTo>
                    <a:pt x="0" y="28501"/>
                    <a:pt x="28501" y="0"/>
                    <a:pt x="63659" y="0"/>
                  </a:cubicBezTo>
                  <a:lnTo>
                    <a:pt x="997324" y="0"/>
                  </a:lnTo>
                  <a:cubicBezTo>
                    <a:pt x="1032482" y="0"/>
                    <a:pt x="1060983" y="28501"/>
                    <a:pt x="1060983" y="63659"/>
                  </a:cubicBezTo>
                  <a:lnTo>
                    <a:pt x="1060983" y="572931"/>
                  </a:lnTo>
                  <a:cubicBezTo>
                    <a:pt x="1060983" y="608089"/>
                    <a:pt x="1032482" y="636590"/>
                    <a:pt x="997324" y="636590"/>
                  </a:cubicBezTo>
                  <a:lnTo>
                    <a:pt x="63659" y="636590"/>
                  </a:lnTo>
                  <a:cubicBezTo>
                    <a:pt x="28501" y="636590"/>
                    <a:pt x="0" y="608089"/>
                    <a:pt x="0" y="572931"/>
                  </a:cubicBezTo>
                  <a:lnTo>
                    <a:pt x="0" y="63659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365" tIns="64365" rIns="64365" bIns="64365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State Personal Consumption Expenditures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D09361-C0CB-60F0-EA0C-43404FCF5325}"/>
                </a:ext>
              </a:extLst>
            </p:cNvPr>
            <p:cNvSpPr txBox="1"/>
            <p:nvPr/>
          </p:nvSpPr>
          <p:spPr>
            <a:xfrm>
              <a:off x="3511879" y="5131695"/>
              <a:ext cx="2168010" cy="1200329"/>
            </a:xfrm>
            <a:prstGeom prst="rect">
              <a:avLst/>
            </a:prstGeom>
            <a:solidFill>
              <a:schemeClr val="accent2">
                <a:alpha val="22000"/>
              </a:schemeClr>
            </a:solidFill>
          </p:spPr>
          <p:txBody>
            <a:bodyPr wrap="square" rtlCol="0">
              <a:sp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Annual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Detailed expenditure categories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Goods</a:t>
              </a:r>
            </a:p>
            <a:p>
              <a:pPr marL="628650" marR="0" lvl="1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Services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Expenditures by function</a:t>
              </a: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7FB171-B964-CEB3-8D10-45F509E28974}"/>
              </a:ext>
            </a:extLst>
          </p:cNvPr>
          <p:cNvSpPr/>
          <p:nvPr/>
        </p:nvSpPr>
        <p:spPr>
          <a:xfrm>
            <a:off x="6492940" y="4358597"/>
            <a:ext cx="1636166" cy="456931"/>
          </a:xfrm>
          <a:custGeom>
            <a:avLst/>
            <a:gdLst>
              <a:gd name="connsiteX0" fmla="*/ 0 w 1060983"/>
              <a:gd name="connsiteY0" fmla="*/ 63659 h 636590"/>
              <a:gd name="connsiteX1" fmla="*/ 63659 w 1060983"/>
              <a:gd name="connsiteY1" fmla="*/ 0 h 636590"/>
              <a:gd name="connsiteX2" fmla="*/ 997324 w 1060983"/>
              <a:gd name="connsiteY2" fmla="*/ 0 h 636590"/>
              <a:gd name="connsiteX3" fmla="*/ 1060983 w 1060983"/>
              <a:gd name="connsiteY3" fmla="*/ 63659 h 636590"/>
              <a:gd name="connsiteX4" fmla="*/ 1060983 w 1060983"/>
              <a:gd name="connsiteY4" fmla="*/ 572931 h 636590"/>
              <a:gd name="connsiteX5" fmla="*/ 997324 w 1060983"/>
              <a:gd name="connsiteY5" fmla="*/ 636590 h 636590"/>
              <a:gd name="connsiteX6" fmla="*/ 63659 w 1060983"/>
              <a:gd name="connsiteY6" fmla="*/ 636590 h 636590"/>
              <a:gd name="connsiteX7" fmla="*/ 0 w 1060983"/>
              <a:gd name="connsiteY7" fmla="*/ 572931 h 636590"/>
              <a:gd name="connsiteX8" fmla="*/ 0 w 1060983"/>
              <a:gd name="connsiteY8" fmla="*/ 63659 h 63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983" h="636590">
                <a:moveTo>
                  <a:pt x="0" y="63659"/>
                </a:moveTo>
                <a:cubicBezTo>
                  <a:pt x="0" y="28501"/>
                  <a:pt x="28501" y="0"/>
                  <a:pt x="63659" y="0"/>
                </a:cubicBezTo>
                <a:lnTo>
                  <a:pt x="997324" y="0"/>
                </a:lnTo>
                <a:cubicBezTo>
                  <a:pt x="1032482" y="0"/>
                  <a:pt x="1060983" y="28501"/>
                  <a:pt x="1060983" y="63659"/>
                </a:cubicBezTo>
                <a:lnTo>
                  <a:pt x="1060983" y="572931"/>
                </a:lnTo>
                <a:cubicBezTo>
                  <a:pt x="1060983" y="608089"/>
                  <a:pt x="1032482" y="636590"/>
                  <a:pt x="997324" y="636590"/>
                </a:cubicBezTo>
                <a:lnTo>
                  <a:pt x="63659" y="636590"/>
                </a:lnTo>
                <a:cubicBezTo>
                  <a:pt x="28501" y="636590"/>
                  <a:pt x="0" y="608089"/>
                  <a:pt x="0" y="572931"/>
                </a:cubicBezTo>
                <a:lnTo>
                  <a:pt x="0" y="636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5" tIns="64365" rIns="64365" bIns="6436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9C9679F-23D3-69CB-4C1C-488B652C8081}"/>
              </a:ext>
            </a:extLst>
          </p:cNvPr>
          <p:cNvSpPr/>
          <p:nvPr/>
        </p:nvSpPr>
        <p:spPr>
          <a:xfrm>
            <a:off x="6757504" y="2651721"/>
            <a:ext cx="2073842" cy="456931"/>
          </a:xfrm>
          <a:custGeom>
            <a:avLst/>
            <a:gdLst>
              <a:gd name="connsiteX0" fmla="*/ 0 w 1060983"/>
              <a:gd name="connsiteY0" fmla="*/ 63659 h 636590"/>
              <a:gd name="connsiteX1" fmla="*/ 63659 w 1060983"/>
              <a:gd name="connsiteY1" fmla="*/ 0 h 636590"/>
              <a:gd name="connsiteX2" fmla="*/ 997324 w 1060983"/>
              <a:gd name="connsiteY2" fmla="*/ 0 h 636590"/>
              <a:gd name="connsiteX3" fmla="*/ 1060983 w 1060983"/>
              <a:gd name="connsiteY3" fmla="*/ 63659 h 636590"/>
              <a:gd name="connsiteX4" fmla="*/ 1060983 w 1060983"/>
              <a:gd name="connsiteY4" fmla="*/ 572931 h 636590"/>
              <a:gd name="connsiteX5" fmla="*/ 997324 w 1060983"/>
              <a:gd name="connsiteY5" fmla="*/ 636590 h 636590"/>
              <a:gd name="connsiteX6" fmla="*/ 63659 w 1060983"/>
              <a:gd name="connsiteY6" fmla="*/ 636590 h 636590"/>
              <a:gd name="connsiteX7" fmla="*/ 0 w 1060983"/>
              <a:gd name="connsiteY7" fmla="*/ 572931 h 636590"/>
              <a:gd name="connsiteX8" fmla="*/ 0 w 1060983"/>
              <a:gd name="connsiteY8" fmla="*/ 63659 h 63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983" h="636590">
                <a:moveTo>
                  <a:pt x="0" y="63659"/>
                </a:moveTo>
                <a:cubicBezTo>
                  <a:pt x="0" y="28501"/>
                  <a:pt x="28501" y="0"/>
                  <a:pt x="63659" y="0"/>
                </a:cubicBezTo>
                <a:lnTo>
                  <a:pt x="997324" y="0"/>
                </a:lnTo>
                <a:cubicBezTo>
                  <a:pt x="1032482" y="0"/>
                  <a:pt x="1060983" y="28501"/>
                  <a:pt x="1060983" y="63659"/>
                </a:cubicBezTo>
                <a:lnTo>
                  <a:pt x="1060983" y="572931"/>
                </a:lnTo>
                <a:cubicBezTo>
                  <a:pt x="1060983" y="608089"/>
                  <a:pt x="1032482" y="636590"/>
                  <a:pt x="997324" y="636590"/>
                </a:cubicBezTo>
                <a:lnTo>
                  <a:pt x="63659" y="636590"/>
                </a:lnTo>
                <a:cubicBezTo>
                  <a:pt x="28501" y="636590"/>
                  <a:pt x="0" y="608089"/>
                  <a:pt x="0" y="572931"/>
                </a:cubicBezTo>
                <a:lnTo>
                  <a:pt x="0" y="636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5" tIns="64365" rIns="64365" bIns="6436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67D7395-D19D-78D6-16EF-E37E76C1F734}"/>
              </a:ext>
            </a:extLst>
          </p:cNvPr>
          <p:cNvSpPr/>
          <p:nvPr/>
        </p:nvSpPr>
        <p:spPr>
          <a:xfrm>
            <a:off x="6455081" y="5016298"/>
            <a:ext cx="2073842" cy="456931"/>
          </a:xfrm>
          <a:custGeom>
            <a:avLst/>
            <a:gdLst>
              <a:gd name="connsiteX0" fmla="*/ 0 w 1060983"/>
              <a:gd name="connsiteY0" fmla="*/ 63659 h 636590"/>
              <a:gd name="connsiteX1" fmla="*/ 63659 w 1060983"/>
              <a:gd name="connsiteY1" fmla="*/ 0 h 636590"/>
              <a:gd name="connsiteX2" fmla="*/ 997324 w 1060983"/>
              <a:gd name="connsiteY2" fmla="*/ 0 h 636590"/>
              <a:gd name="connsiteX3" fmla="*/ 1060983 w 1060983"/>
              <a:gd name="connsiteY3" fmla="*/ 63659 h 636590"/>
              <a:gd name="connsiteX4" fmla="*/ 1060983 w 1060983"/>
              <a:gd name="connsiteY4" fmla="*/ 572931 h 636590"/>
              <a:gd name="connsiteX5" fmla="*/ 997324 w 1060983"/>
              <a:gd name="connsiteY5" fmla="*/ 636590 h 636590"/>
              <a:gd name="connsiteX6" fmla="*/ 63659 w 1060983"/>
              <a:gd name="connsiteY6" fmla="*/ 636590 h 636590"/>
              <a:gd name="connsiteX7" fmla="*/ 0 w 1060983"/>
              <a:gd name="connsiteY7" fmla="*/ 572931 h 636590"/>
              <a:gd name="connsiteX8" fmla="*/ 0 w 1060983"/>
              <a:gd name="connsiteY8" fmla="*/ 63659 h 63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983" h="636590">
                <a:moveTo>
                  <a:pt x="0" y="63659"/>
                </a:moveTo>
                <a:cubicBezTo>
                  <a:pt x="0" y="28501"/>
                  <a:pt x="28501" y="0"/>
                  <a:pt x="63659" y="0"/>
                </a:cubicBezTo>
                <a:lnTo>
                  <a:pt x="997324" y="0"/>
                </a:lnTo>
                <a:cubicBezTo>
                  <a:pt x="1032482" y="0"/>
                  <a:pt x="1060983" y="28501"/>
                  <a:pt x="1060983" y="63659"/>
                </a:cubicBezTo>
                <a:lnTo>
                  <a:pt x="1060983" y="572931"/>
                </a:lnTo>
                <a:cubicBezTo>
                  <a:pt x="1060983" y="608089"/>
                  <a:pt x="1032482" y="636590"/>
                  <a:pt x="997324" y="636590"/>
                </a:cubicBezTo>
                <a:lnTo>
                  <a:pt x="63659" y="636590"/>
                </a:lnTo>
                <a:cubicBezTo>
                  <a:pt x="28501" y="636590"/>
                  <a:pt x="0" y="608089"/>
                  <a:pt x="0" y="572931"/>
                </a:cubicBezTo>
                <a:lnTo>
                  <a:pt x="0" y="636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5" tIns="64365" rIns="64365" bIns="6436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PCE Expenditure Weights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B523050C-B49F-6A32-9CE8-D90099419D0A}"/>
              </a:ext>
            </a:extLst>
          </p:cNvPr>
          <p:cNvCxnSpPr>
            <a:cxnSpLocks/>
            <a:endCxn id="22" idx="2"/>
          </p:cNvCxnSpPr>
          <p:nvPr/>
        </p:nvCxnSpPr>
        <p:spPr>
          <a:xfrm flipV="1">
            <a:off x="5311398" y="3266919"/>
            <a:ext cx="1" cy="1336076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73D8079-1E98-71FF-8D1B-6D48968F1798}"/>
              </a:ext>
            </a:extLst>
          </p:cNvPr>
          <p:cNvSpPr/>
          <p:nvPr/>
        </p:nvSpPr>
        <p:spPr>
          <a:xfrm>
            <a:off x="4819131" y="3762831"/>
            <a:ext cx="2073842" cy="456931"/>
          </a:xfrm>
          <a:custGeom>
            <a:avLst/>
            <a:gdLst>
              <a:gd name="connsiteX0" fmla="*/ 0 w 1060983"/>
              <a:gd name="connsiteY0" fmla="*/ 63659 h 636590"/>
              <a:gd name="connsiteX1" fmla="*/ 63659 w 1060983"/>
              <a:gd name="connsiteY1" fmla="*/ 0 h 636590"/>
              <a:gd name="connsiteX2" fmla="*/ 997324 w 1060983"/>
              <a:gd name="connsiteY2" fmla="*/ 0 h 636590"/>
              <a:gd name="connsiteX3" fmla="*/ 1060983 w 1060983"/>
              <a:gd name="connsiteY3" fmla="*/ 63659 h 636590"/>
              <a:gd name="connsiteX4" fmla="*/ 1060983 w 1060983"/>
              <a:gd name="connsiteY4" fmla="*/ 572931 h 636590"/>
              <a:gd name="connsiteX5" fmla="*/ 997324 w 1060983"/>
              <a:gd name="connsiteY5" fmla="*/ 636590 h 636590"/>
              <a:gd name="connsiteX6" fmla="*/ 63659 w 1060983"/>
              <a:gd name="connsiteY6" fmla="*/ 636590 h 636590"/>
              <a:gd name="connsiteX7" fmla="*/ 0 w 1060983"/>
              <a:gd name="connsiteY7" fmla="*/ 572931 h 636590"/>
              <a:gd name="connsiteX8" fmla="*/ 0 w 1060983"/>
              <a:gd name="connsiteY8" fmla="*/ 63659 h 63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983" h="636590">
                <a:moveTo>
                  <a:pt x="0" y="63659"/>
                </a:moveTo>
                <a:cubicBezTo>
                  <a:pt x="0" y="28501"/>
                  <a:pt x="28501" y="0"/>
                  <a:pt x="63659" y="0"/>
                </a:cubicBezTo>
                <a:lnTo>
                  <a:pt x="997324" y="0"/>
                </a:lnTo>
                <a:cubicBezTo>
                  <a:pt x="1032482" y="0"/>
                  <a:pt x="1060983" y="28501"/>
                  <a:pt x="1060983" y="63659"/>
                </a:cubicBezTo>
                <a:lnTo>
                  <a:pt x="1060983" y="572931"/>
                </a:lnTo>
                <a:cubicBezTo>
                  <a:pt x="1060983" y="608089"/>
                  <a:pt x="1032482" y="636590"/>
                  <a:pt x="997324" y="636590"/>
                </a:cubicBezTo>
                <a:lnTo>
                  <a:pt x="63659" y="636590"/>
                </a:lnTo>
                <a:cubicBezTo>
                  <a:pt x="28501" y="636590"/>
                  <a:pt x="0" y="608089"/>
                  <a:pt x="0" y="572931"/>
                </a:cubicBezTo>
                <a:lnTo>
                  <a:pt x="0" y="636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5" tIns="64365" rIns="64365" bIns="6436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2FD19ED-2DFC-6BF9-82F6-E59639990CC6}"/>
              </a:ext>
            </a:extLst>
          </p:cNvPr>
          <p:cNvSpPr/>
          <p:nvPr/>
        </p:nvSpPr>
        <p:spPr>
          <a:xfrm flipH="1">
            <a:off x="1983987" y="1584502"/>
            <a:ext cx="2221994" cy="1398063"/>
          </a:xfrm>
          <a:custGeom>
            <a:avLst/>
            <a:gdLst>
              <a:gd name="connsiteX0" fmla="*/ 0 w 895350"/>
              <a:gd name="connsiteY0" fmla="*/ 0 h 1123950"/>
              <a:gd name="connsiteX1" fmla="*/ 409575 w 895350"/>
              <a:gd name="connsiteY1" fmla="*/ 247650 h 1123950"/>
              <a:gd name="connsiteX2" fmla="*/ 895350 w 895350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0" h="1123950">
                <a:moveTo>
                  <a:pt x="0" y="0"/>
                </a:moveTo>
                <a:cubicBezTo>
                  <a:pt x="130175" y="30162"/>
                  <a:pt x="260350" y="60325"/>
                  <a:pt x="409575" y="247650"/>
                </a:cubicBezTo>
                <a:cubicBezTo>
                  <a:pt x="558800" y="434975"/>
                  <a:pt x="812800" y="922338"/>
                  <a:pt x="895350" y="1123950"/>
                </a:cubicBezTo>
              </a:path>
            </a:pathLst>
          </a:custGeom>
          <a:ln w="28575">
            <a:solidFill>
              <a:schemeClr val="accent1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680436CA-7C65-3DB7-1BDC-80263ABA18E1}"/>
              </a:ext>
            </a:extLst>
          </p:cNvPr>
          <p:cNvSpPr/>
          <p:nvPr/>
        </p:nvSpPr>
        <p:spPr>
          <a:xfrm rot="4810055" flipH="1">
            <a:off x="5813018" y="2595195"/>
            <a:ext cx="3201402" cy="1481430"/>
          </a:xfrm>
          <a:custGeom>
            <a:avLst/>
            <a:gdLst>
              <a:gd name="connsiteX0" fmla="*/ 0 w 895350"/>
              <a:gd name="connsiteY0" fmla="*/ 0 h 1123950"/>
              <a:gd name="connsiteX1" fmla="*/ 409575 w 895350"/>
              <a:gd name="connsiteY1" fmla="*/ 247650 h 1123950"/>
              <a:gd name="connsiteX2" fmla="*/ 895350 w 895350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0" h="1123950">
                <a:moveTo>
                  <a:pt x="0" y="0"/>
                </a:moveTo>
                <a:cubicBezTo>
                  <a:pt x="130175" y="30162"/>
                  <a:pt x="260350" y="60325"/>
                  <a:pt x="409575" y="247650"/>
                </a:cubicBezTo>
                <a:cubicBezTo>
                  <a:pt x="558800" y="434975"/>
                  <a:pt x="812800" y="922338"/>
                  <a:pt x="895350" y="1123950"/>
                </a:cubicBezTo>
              </a:path>
            </a:pathLst>
          </a:custGeom>
          <a:ln w="28575">
            <a:solidFill>
              <a:schemeClr val="accent1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1087A0C-860B-E2FF-5803-EA18E5ED5DD9}"/>
              </a:ext>
            </a:extLst>
          </p:cNvPr>
          <p:cNvCxnSpPr>
            <a:cxnSpLocks/>
          </p:cNvCxnSpPr>
          <p:nvPr/>
        </p:nvCxnSpPr>
        <p:spPr>
          <a:xfrm>
            <a:off x="6517236" y="4876800"/>
            <a:ext cx="1961631" cy="0"/>
          </a:xfrm>
          <a:prstGeom prst="straightConnector1">
            <a:avLst/>
          </a:prstGeom>
          <a:ln w="28575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DAE128A-AF3E-1611-56A1-E65DA07A9C99}"/>
              </a:ext>
            </a:extLst>
          </p:cNvPr>
          <p:cNvSpPr/>
          <p:nvPr/>
        </p:nvSpPr>
        <p:spPr>
          <a:xfrm>
            <a:off x="3555837" y="3408191"/>
            <a:ext cx="2073842" cy="456931"/>
          </a:xfrm>
          <a:custGeom>
            <a:avLst/>
            <a:gdLst>
              <a:gd name="connsiteX0" fmla="*/ 0 w 1060983"/>
              <a:gd name="connsiteY0" fmla="*/ 63659 h 636590"/>
              <a:gd name="connsiteX1" fmla="*/ 63659 w 1060983"/>
              <a:gd name="connsiteY1" fmla="*/ 0 h 636590"/>
              <a:gd name="connsiteX2" fmla="*/ 997324 w 1060983"/>
              <a:gd name="connsiteY2" fmla="*/ 0 h 636590"/>
              <a:gd name="connsiteX3" fmla="*/ 1060983 w 1060983"/>
              <a:gd name="connsiteY3" fmla="*/ 63659 h 636590"/>
              <a:gd name="connsiteX4" fmla="*/ 1060983 w 1060983"/>
              <a:gd name="connsiteY4" fmla="*/ 572931 h 636590"/>
              <a:gd name="connsiteX5" fmla="*/ 997324 w 1060983"/>
              <a:gd name="connsiteY5" fmla="*/ 636590 h 636590"/>
              <a:gd name="connsiteX6" fmla="*/ 63659 w 1060983"/>
              <a:gd name="connsiteY6" fmla="*/ 636590 h 636590"/>
              <a:gd name="connsiteX7" fmla="*/ 0 w 1060983"/>
              <a:gd name="connsiteY7" fmla="*/ 572931 h 636590"/>
              <a:gd name="connsiteX8" fmla="*/ 0 w 1060983"/>
              <a:gd name="connsiteY8" fmla="*/ 63659 h 63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0983" h="636590">
                <a:moveTo>
                  <a:pt x="0" y="63659"/>
                </a:moveTo>
                <a:cubicBezTo>
                  <a:pt x="0" y="28501"/>
                  <a:pt x="28501" y="0"/>
                  <a:pt x="63659" y="0"/>
                </a:cubicBezTo>
                <a:lnTo>
                  <a:pt x="997324" y="0"/>
                </a:lnTo>
                <a:cubicBezTo>
                  <a:pt x="1032482" y="0"/>
                  <a:pt x="1060983" y="28501"/>
                  <a:pt x="1060983" y="63659"/>
                </a:cubicBezTo>
                <a:lnTo>
                  <a:pt x="1060983" y="572931"/>
                </a:lnTo>
                <a:cubicBezTo>
                  <a:pt x="1060983" y="608089"/>
                  <a:pt x="1032482" y="636590"/>
                  <a:pt x="997324" y="636590"/>
                </a:cubicBezTo>
                <a:lnTo>
                  <a:pt x="63659" y="636590"/>
                </a:lnTo>
                <a:cubicBezTo>
                  <a:pt x="28501" y="636590"/>
                  <a:pt x="0" y="608089"/>
                  <a:pt x="0" y="572931"/>
                </a:cubicBezTo>
                <a:lnTo>
                  <a:pt x="0" y="63659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65" tIns="64365" rIns="64365" bIns="64365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Housing</a:t>
            </a: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074CEEE-9937-AF09-88A3-0EEB27175516}"/>
              </a:ext>
            </a:extLst>
          </p:cNvPr>
          <p:cNvSpPr/>
          <p:nvPr/>
        </p:nvSpPr>
        <p:spPr>
          <a:xfrm rot="4242975" flipH="1">
            <a:off x="3197422" y="3112068"/>
            <a:ext cx="1851007" cy="1843512"/>
          </a:xfrm>
          <a:custGeom>
            <a:avLst/>
            <a:gdLst>
              <a:gd name="connsiteX0" fmla="*/ 0 w 895350"/>
              <a:gd name="connsiteY0" fmla="*/ 0 h 1123950"/>
              <a:gd name="connsiteX1" fmla="*/ 409575 w 895350"/>
              <a:gd name="connsiteY1" fmla="*/ 247650 h 1123950"/>
              <a:gd name="connsiteX2" fmla="*/ 895350 w 895350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0" h="1123950">
                <a:moveTo>
                  <a:pt x="0" y="0"/>
                </a:moveTo>
                <a:cubicBezTo>
                  <a:pt x="130175" y="30162"/>
                  <a:pt x="260350" y="60325"/>
                  <a:pt x="409575" y="247650"/>
                </a:cubicBezTo>
                <a:cubicBezTo>
                  <a:pt x="558800" y="434975"/>
                  <a:pt x="812800" y="922338"/>
                  <a:pt x="895350" y="1123950"/>
                </a:cubicBezTo>
              </a:path>
            </a:pathLst>
          </a:custGeom>
          <a:ln w="28575">
            <a:solidFill>
              <a:schemeClr val="accent1"/>
            </a:solidFill>
            <a:prstDash val="sys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36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721" y="286104"/>
            <a:ext cx="9982199" cy="901700"/>
          </a:xfrm>
        </p:spPr>
        <p:txBody>
          <a:bodyPr>
            <a:noAutofit/>
          </a:bodyPr>
          <a:lstStyle/>
          <a:p>
            <a:r>
              <a:rPr lang="en-US" sz="2800" b="1" dirty="0"/>
              <a:t>Gross Domestic Product (GDP)</a:t>
            </a:r>
            <a:endParaRPr lang="en-US" sz="2800" b="1" dirty="0">
              <a:solidFill>
                <a:srgbClr val="0026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FE1BCF-6C54-59FF-2868-E663BD9D530D}"/>
              </a:ext>
            </a:extLst>
          </p:cNvPr>
          <p:cNvGrpSpPr/>
          <p:nvPr/>
        </p:nvGrpSpPr>
        <p:grpSpPr>
          <a:xfrm>
            <a:off x="8207367" y="3453184"/>
            <a:ext cx="3613338" cy="2821761"/>
            <a:chOff x="6892458" y="1595735"/>
            <a:chExt cx="3914527" cy="28217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D5AD77-DC4A-912E-4338-E033889EF3AF}"/>
                </a:ext>
              </a:extLst>
            </p:cNvPr>
            <p:cNvGrpSpPr/>
            <p:nvPr/>
          </p:nvGrpSpPr>
          <p:grpSpPr>
            <a:xfrm>
              <a:off x="6892458" y="1595735"/>
              <a:ext cx="3914527" cy="1556266"/>
              <a:chOff x="7772399" y="1403866"/>
              <a:chExt cx="3914527" cy="155626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78CD52-3232-97B9-37DC-A7D3EBA07F53}"/>
                  </a:ext>
                </a:extLst>
              </p:cNvPr>
              <p:cNvSpPr txBox="1"/>
              <p:nvPr/>
            </p:nvSpPr>
            <p:spPr>
              <a:xfrm>
                <a:off x="7772399" y="2590800"/>
                <a:ext cx="3914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en-US" b="1" dirty="0">
                    <a:solidFill>
                      <a:schemeClr val="tx2"/>
                    </a:solidFill>
                    <a:latin typeface="Calibri" panose="020F0502020204030204"/>
                  </a:rPr>
                  <a:t>Answer questions like: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Graphic 7" descr="Badge Question Mark with solid fill">
                <a:extLst>
                  <a:ext uri="{FF2B5EF4-FFF2-40B4-BE49-F238E27FC236}">
                    <a16:creationId xmlns:a16="http://schemas.microsoft.com/office/drawing/2014/main" id="{E1B2A769-7771-9469-8467-BC7059263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020394" y="1403866"/>
                <a:ext cx="1371600" cy="137160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174F2D-736F-8A64-0D48-E9C23D62FE21}"/>
                </a:ext>
              </a:extLst>
            </p:cNvPr>
            <p:cNvSpPr txBox="1"/>
            <p:nvPr/>
          </p:nvSpPr>
          <p:spPr>
            <a:xfrm>
              <a:off x="7092880" y="3094057"/>
              <a:ext cx="361775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 indent="-234950">
                <a:buFont typeface="Arial" panose="020B0604020202020204" pitchFamily="34" charset="0"/>
                <a:buChar char="•"/>
              </a:pPr>
              <a:r>
                <a:rPr lang="en-US" sz="1600" dirty="0"/>
                <a:t>How fast is the economy growing?</a:t>
              </a:r>
            </a:p>
            <a:p>
              <a:pPr marL="234950" indent="-234950">
                <a:buFont typeface="Arial" panose="020B0604020202020204" pitchFamily="34" charset="0"/>
                <a:buChar char="•"/>
              </a:pPr>
              <a:r>
                <a:rPr lang="en-US" sz="1600" dirty="0"/>
                <a:t>How does my state’s economy stack up against others?</a:t>
              </a:r>
            </a:p>
            <a:p>
              <a:pPr marL="234950" indent="-234950">
                <a:buFont typeface="Arial" panose="020B0604020202020204" pitchFamily="34" charset="0"/>
                <a:buChar char="•"/>
              </a:pPr>
              <a:r>
                <a:rPr lang="en-US" sz="1600" dirty="0"/>
                <a:t>Which industries are taking off? </a:t>
              </a:r>
              <a:br>
                <a:rPr lang="en-US" sz="1600" dirty="0"/>
              </a:br>
              <a:r>
                <a:rPr lang="en-US" sz="1600" dirty="0"/>
                <a:t>Which are slowing down?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88D172-97AC-E5A3-81A3-BC673B897615}"/>
              </a:ext>
            </a:extLst>
          </p:cNvPr>
          <p:cNvGrpSpPr/>
          <p:nvPr/>
        </p:nvGrpSpPr>
        <p:grpSpPr>
          <a:xfrm>
            <a:off x="1029230" y="1135710"/>
            <a:ext cx="10133540" cy="2293290"/>
            <a:chOff x="556553" y="1135710"/>
            <a:chExt cx="10133540" cy="22932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FAD09F-B15E-E9A0-1B71-03BD8A065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56553" y="1135710"/>
              <a:ext cx="2433587" cy="1759890"/>
            </a:xfrm>
            <a:prstGeom prst="rect">
              <a:avLst/>
            </a:prstGeom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8CE57E88-F5ED-FE54-4BD2-C89CE3DC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1187" y="1219200"/>
              <a:ext cx="2728906" cy="1915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F40E4193-1DD6-373F-D175-C4C37EE05FE0}"/>
                </a:ext>
              </a:extLst>
            </p:cNvPr>
            <p:cNvSpPr/>
            <p:nvPr/>
          </p:nvSpPr>
          <p:spPr>
            <a:xfrm>
              <a:off x="3200400" y="1752048"/>
              <a:ext cx="852791" cy="70068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EDD56B2-6857-27E4-796D-DD043615D1E3}"/>
                </a:ext>
              </a:extLst>
            </p:cNvPr>
            <p:cNvSpPr txBox="1"/>
            <p:nvPr/>
          </p:nvSpPr>
          <p:spPr>
            <a:xfrm>
              <a:off x="1219200" y="3059668"/>
              <a:ext cx="10841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U.S. GDP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2A62D-B2F6-CF3C-65C3-8F16755C1550}"/>
                </a:ext>
              </a:extLst>
            </p:cNvPr>
            <p:cNvSpPr txBox="1"/>
            <p:nvPr/>
          </p:nvSpPr>
          <p:spPr>
            <a:xfrm>
              <a:off x="5087144" y="3059668"/>
              <a:ext cx="723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State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7976CC-904E-42DE-5651-FFB5FAD1D743}"/>
                </a:ext>
              </a:extLst>
            </p:cNvPr>
            <p:cNvSpPr txBox="1"/>
            <p:nvPr/>
          </p:nvSpPr>
          <p:spPr>
            <a:xfrm>
              <a:off x="8988832" y="3059668"/>
              <a:ext cx="898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County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7BED78A-34F8-6D20-19F0-50E5B97A7048}"/>
                </a:ext>
              </a:extLst>
            </p:cNvPr>
            <p:cNvSpPr/>
            <p:nvPr/>
          </p:nvSpPr>
          <p:spPr>
            <a:xfrm>
              <a:off x="6898136" y="1752048"/>
              <a:ext cx="852791" cy="70068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FCDF983-95D2-8216-75E6-916D8117B943}"/>
              </a:ext>
            </a:extLst>
          </p:cNvPr>
          <p:cNvSpPr txBox="1"/>
          <p:nvPr/>
        </p:nvSpPr>
        <p:spPr>
          <a:xfrm>
            <a:off x="4465272" y="5943600"/>
            <a:ext cx="96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Industry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B6F152A-58CC-B54D-E1C1-738FD0451E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50" t="57705" r="4682" b="15146"/>
          <a:stretch/>
        </p:blipFill>
        <p:spPr>
          <a:xfrm>
            <a:off x="1691877" y="4864065"/>
            <a:ext cx="6515490" cy="1065414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EEF4E6DE-4A10-2ABB-D729-94A26C0F57E4}"/>
              </a:ext>
            </a:extLst>
          </p:cNvPr>
          <p:cNvSpPr/>
          <p:nvPr/>
        </p:nvSpPr>
        <p:spPr>
          <a:xfrm rot="5400000">
            <a:off x="1691877" y="3837226"/>
            <a:ext cx="852791" cy="70068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map of the united states&#10;&#10;AI-generated content may be incorrect.">
            <a:extLst>
              <a:ext uri="{FF2B5EF4-FFF2-40B4-BE49-F238E27FC236}">
                <a16:creationId xmlns:a16="http://schemas.microsoft.com/office/drawing/2014/main" id="{6E106816-642E-0816-B98C-CFC3F8A1AB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77" y="1299777"/>
            <a:ext cx="2845532" cy="18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4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5080EB2-A73D-136F-3DAD-6BED2AD51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94" y="1233632"/>
            <a:ext cx="2980950" cy="19537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691" y="76200"/>
            <a:ext cx="9982199" cy="901700"/>
          </a:xfrm>
        </p:spPr>
        <p:txBody>
          <a:bodyPr>
            <a:noAutofit/>
          </a:bodyPr>
          <a:lstStyle/>
          <a:p>
            <a:br>
              <a:rPr lang="en-US" dirty="0">
                <a:solidFill>
                  <a:schemeClr val="accent3"/>
                </a:solidFill>
              </a:rPr>
            </a:br>
            <a:r>
              <a:rPr lang="en-US" sz="2800" b="1" dirty="0"/>
              <a:t>Personal Income</a:t>
            </a:r>
            <a:endParaRPr lang="en-US" sz="2800" b="1" dirty="0">
              <a:solidFill>
                <a:srgbClr val="0026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FE1BCF-6C54-59FF-2868-E663BD9D530D}"/>
              </a:ext>
            </a:extLst>
          </p:cNvPr>
          <p:cNvGrpSpPr/>
          <p:nvPr/>
        </p:nvGrpSpPr>
        <p:grpSpPr>
          <a:xfrm>
            <a:off x="6877032" y="3556640"/>
            <a:ext cx="4857768" cy="2537615"/>
            <a:chOff x="6655708" y="1716793"/>
            <a:chExt cx="4857768" cy="25376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D5AD77-DC4A-912E-4338-E033889EF3AF}"/>
                </a:ext>
              </a:extLst>
            </p:cNvPr>
            <p:cNvGrpSpPr/>
            <p:nvPr/>
          </p:nvGrpSpPr>
          <p:grpSpPr>
            <a:xfrm>
              <a:off x="7874362" y="1716793"/>
              <a:ext cx="2420460" cy="1531475"/>
              <a:chOff x="8754303" y="1524924"/>
              <a:chExt cx="2420460" cy="153147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78CD52-3232-97B9-37DC-A7D3EBA07F53}"/>
                  </a:ext>
                </a:extLst>
              </p:cNvPr>
              <p:cNvSpPr txBox="1"/>
              <p:nvPr/>
            </p:nvSpPr>
            <p:spPr>
              <a:xfrm>
                <a:off x="8754303" y="2687067"/>
                <a:ext cx="24204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en-US" b="1" dirty="0">
                    <a:solidFill>
                      <a:schemeClr val="tx2"/>
                    </a:solidFill>
                    <a:latin typeface="Calibri" panose="020F0502020204030204"/>
                  </a:rPr>
                  <a:t>Answer questions like: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Graphic 7" descr="Badge Question Mark with solid fill">
                <a:extLst>
                  <a:ext uri="{FF2B5EF4-FFF2-40B4-BE49-F238E27FC236}">
                    <a16:creationId xmlns:a16="http://schemas.microsoft.com/office/drawing/2014/main" id="{E1B2A769-7771-9469-8467-BC7059263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278733" y="1524924"/>
                <a:ext cx="1371600" cy="137160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174F2D-736F-8A64-0D48-E9C23D62FE21}"/>
                </a:ext>
              </a:extLst>
            </p:cNvPr>
            <p:cNvSpPr txBox="1"/>
            <p:nvPr/>
          </p:nvSpPr>
          <p:spPr>
            <a:xfrm>
              <a:off x="6655708" y="3177190"/>
              <a:ext cx="48577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 indent="-234950">
                <a:buFont typeface="Arial" panose="020B0604020202020204" pitchFamily="34" charset="0"/>
                <a:buChar char="•"/>
              </a:pPr>
              <a:r>
                <a:rPr lang="en-US" sz="1600" dirty="0"/>
                <a:t>Are workers bringing home more money these days?</a:t>
              </a:r>
            </a:p>
            <a:p>
              <a:pPr marL="234950" indent="-234950">
                <a:buFont typeface="Arial" panose="020B0604020202020204" pitchFamily="34" charset="0"/>
                <a:buChar char="•"/>
              </a:pPr>
              <a:r>
                <a:rPr lang="en-US" sz="1600" dirty="0"/>
                <a:t>How does my county’s income per person compare with the rest of the state?</a:t>
              </a:r>
            </a:p>
            <a:p>
              <a:pPr marL="234950" indent="-234950">
                <a:buFont typeface="Arial" panose="020B0604020202020204" pitchFamily="34" charset="0"/>
                <a:buChar char="•"/>
              </a:pPr>
              <a:r>
                <a:rPr lang="en-US" sz="1600" dirty="0"/>
                <a:t>How is income distributed among the people?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8085970-E911-AD2A-C14F-AF789479B2C8}"/>
              </a:ext>
            </a:extLst>
          </p:cNvPr>
          <p:cNvGrpSpPr/>
          <p:nvPr/>
        </p:nvGrpSpPr>
        <p:grpSpPr>
          <a:xfrm>
            <a:off x="1029230" y="1148410"/>
            <a:ext cx="9459606" cy="2293290"/>
            <a:chOff x="556553" y="1135710"/>
            <a:chExt cx="9459606" cy="22932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89F18D-1532-00DE-5287-1122BDBA7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56553" y="1135710"/>
              <a:ext cx="2433587" cy="1759890"/>
            </a:xfrm>
            <a:prstGeom prst="rect">
              <a:avLst/>
            </a:prstGeom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5CF65E60-DD35-EEBE-0C46-5217B3FEF242}"/>
                </a:ext>
              </a:extLst>
            </p:cNvPr>
            <p:cNvSpPr/>
            <p:nvPr/>
          </p:nvSpPr>
          <p:spPr>
            <a:xfrm>
              <a:off x="3200400" y="1752048"/>
              <a:ext cx="852791" cy="70068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38614F-C7E5-DBAB-2DC7-097E019A02C4}"/>
                </a:ext>
              </a:extLst>
            </p:cNvPr>
            <p:cNvSpPr txBox="1"/>
            <p:nvPr/>
          </p:nvSpPr>
          <p:spPr>
            <a:xfrm>
              <a:off x="729479" y="3034268"/>
              <a:ext cx="1888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Personal income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9FC3A0-5725-1A06-6D96-502490F5C376}"/>
                </a:ext>
              </a:extLst>
            </p:cNvPr>
            <p:cNvSpPr txBox="1"/>
            <p:nvPr/>
          </p:nvSpPr>
          <p:spPr>
            <a:xfrm>
              <a:off x="5087144" y="3059668"/>
              <a:ext cx="723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State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69BBDD-C809-C2BA-61F8-D267EC13630E}"/>
                </a:ext>
              </a:extLst>
            </p:cNvPr>
            <p:cNvSpPr txBox="1"/>
            <p:nvPr/>
          </p:nvSpPr>
          <p:spPr>
            <a:xfrm>
              <a:off x="8644560" y="3034268"/>
              <a:ext cx="13715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County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AD74027D-8466-330E-9F61-1009A1CEF138}"/>
                </a:ext>
              </a:extLst>
            </p:cNvPr>
            <p:cNvSpPr/>
            <p:nvPr/>
          </p:nvSpPr>
          <p:spPr>
            <a:xfrm>
              <a:off x="6898136" y="1752048"/>
              <a:ext cx="852791" cy="70068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8C4C2E4-1E47-AB7A-724F-B1FD2694B328}"/>
              </a:ext>
            </a:extLst>
          </p:cNvPr>
          <p:cNvSpPr/>
          <p:nvPr/>
        </p:nvSpPr>
        <p:spPr>
          <a:xfrm rot="2495230">
            <a:off x="2484958" y="3749686"/>
            <a:ext cx="852791" cy="70068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511E243-2427-D317-F9F5-34FB0F977CDF}"/>
              </a:ext>
            </a:extLst>
          </p:cNvPr>
          <p:cNvGrpSpPr/>
          <p:nvPr/>
        </p:nvGrpSpPr>
        <p:grpSpPr>
          <a:xfrm>
            <a:off x="2927365" y="4144434"/>
            <a:ext cx="2362200" cy="2474074"/>
            <a:chOff x="4525868" y="1073690"/>
            <a:chExt cx="2362200" cy="247407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8B191F-45DD-8DE6-F33E-6F514E27AFEA}"/>
                </a:ext>
              </a:extLst>
            </p:cNvPr>
            <p:cNvSpPr txBox="1"/>
            <p:nvPr/>
          </p:nvSpPr>
          <p:spPr>
            <a:xfrm>
              <a:off x="4525868" y="2901433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3"/>
                  </a:solidFill>
                </a:rPr>
                <a:t>Household distribution by State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8C06A95-6523-1086-D847-6CC8570FBCCF}"/>
                </a:ext>
              </a:extLst>
            </p:cNvPr>
            <p:cNvGrpSpPr/>
            <p:nvPr/>
          </p:nvGrpSpPr>
          <p:grpSpPr>
            <a:xfrm>
              <a:off x="4678268" y="1073690"/>
              <a:ext cx="2057400" cy="2057400"/>
              <a:chOff x="4678268" y="1073690"/>
              <a:chExt cx="2057400" cy="2057400"/>
            </a:xfrm>
          </p:grpSpPr>
          <p:pic>
            <p:nvPicPr>
              <p:cNvPr id="22" name="Graphic 21" descr="Pie chart with solid fill">
                <a:extLst>
                  <a:ext uri="{FF2B5EF4-FFF2-40B4-BE49-F238E27FC236}">
                    <a16:creationId xmlns:a16="http://schemas.microsoft.com/office/drawing/2014/main" id="{EEA90DB6-51D7-65D9-7962-025431577B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678268" y="1073690"/>
                <a:ext cx="2057400" cy="2057400"/>
              </a:xfrm>
              <a:prstGeom prst="rect">
                <a:avLst/>
              </a:prstGeom>
            </p:spPr>
          </p:pic>
          <p:pic>
            <p:nvPicPr>
              <p:cNvPr id="23" name="Graphic 22" descr="Mortgage with solid fill">
                <a:extLst>
                  <a:ext uri="{FF2B5EF4-FFF2-40B4-BE49-F238E27FC236}">
                    <a16:creationId xmlns:a16="http://schemas.microsoft.com/office/drawing/2014/main" id="{82C63650-191E-6EF1-8678-F70816569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249768" y="1645190"/>
                <a:ext cx="914400" cy="914400"/>
              </a:xfrm>
              <a:prstGeom prst="rect">
                <a:avLst/>
              </a:prstGeom>
            </p:spPr>
          </p:pic>
        </p:grpSp>
      </p:grpSp>
      <p:pic>
        <p:nvPicPr>
          <p:cNvPr id="25" name="Picture 24" descr="A map of the united states&#10;&#10;AI-generated content may be incorrect.">
            <a:extLst>
              <a:ext uri="{FF2B5EF4-FFF2-40B4-BE49-F238E27FC236}">
                <a16:creationId xmlns:a16="http://schemas.microsoft.com/office/drawing/2014/main" id="{FAFF1DBC-D8EF-F16B-8821-181BEF7201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40" y="1257796"/>
            <a:ext cx="2617636" cy="19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1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map of the united states&#10;&#10;AI-generated content may be incorrect.">
            <a:extLst>
              <a:ext uri="{FF2B5EF4-FFF2-40B4-BE49-F238E27FC236}">
                <a16:creationId xmlns:a16="http://schemas.microsoft.com/office/drawing/2014/main" id="{0329061C-16B3-33F1-E99E-CC60F12A9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41" y="4274523"/>
            <a:ext cx="3396779" cy="2262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30" y="0"/>
            <a:ext cx="9982199" cy="90170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sz="2800" b="1" dirty="0"/>
              <a:t>Consumer Spending (Personal Consumption Expenditures)</a:t>
            </a:r>
            <a:endParaRPr lang="en-US" sz="2800" b="1" dirty="0">
              <a:solidFill>
                <a:srgbClr val="0026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FE1BCF-6C54-59FF-2868-E663BD9D530D}"/>
              </a:ext>
            </a:extLst>
          </p:cNvPr>
          <p:cNvGrpSpPr/>
          <p:nvPr/>
        </p:nvGrpSpPr>
        <p:grpSpPr>
          <a:xfrm>
            <a:off x="7404694" y="1848452"/>
            <a:ext cx="3961465" cy="3407317"/>
            <a:chOff x="6845521" y="1595735"/>
            <a:chExt cx="3961465" cy="34073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3D5AD77-DC4A-912E-4338-E033889EF3AF}"/>
                </a:ext>
              </a:extLst>
            </p:cNvPr>
            <p:cNvGrpSpPr/>
            <p:nvPr/>
          </p:nvGrpSpPr>
          <p:grpSpPr>
            <a:xfrm>
              <a:off x="6892458" y="1595735"/>
              <a:ext cx="3914527" cy="1556266"/>
              <a:chOff x="7772399" y="1403866"/>
              <a:chExt cx="3914527" cy="155626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78CD52-3232-97B9-37DC-A7D3EBA07F53}"/>
                  </a:ext>
                </a:extLst>
              </p:cNvPr>
              <p:cNvSpPr txBox="1"/>
              <p:nvPr/>
            </p:nvSpPr>
            <p:spPr>
              <a:xfrm>
                <a:off x="7772399" y="2590800"/>
                <a:ext cx="39145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800"/>
                  </a:spcAft>
                </a:pPr>
                <a:r>
                  <a:rPr lang="en-US" b="1" dirty="0">
                    <a:solidFill>
                      <a:schemeClr val="tx2"/>
                    </a:solidFill>
                    <a:latin typeface="Calibri" panose="020F0502020204030204"/>
                  </a:rPr>
                  <a:t>Answer questions like: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Graphic 7" descr="Badge Question Mark with solid fill">
                <a:extLst>
                  <a:ext uri="{FF2B5EF4-FFF2-40B4-BE49-F238E27FC236}">
                    <a16:creationId xmlns:a16="http://schemas.microsoft.com/office/drawing/2014/main" id="{E1B2A769-7771-9469-8467-BC70592635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020394" y="1403866"/>
                <a:ext cx="1371600" cy="137160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174F2D-736F-8A64-0D48-E9C23D62FE21}"/>
                </a:ext>
              </a:extLst>
            </p:cNvPr>
            <p:cNvSpPr txBox="1"/>
            <p:nvPr/>
          </p:nvSpPr>
          <p:spPr>
            <a:xfrm>
              <a:off x="6845521" y="3187170"/>
              <a:ext cx="396146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4950" indent="-234950">
                <a:buFont typeface="Arial" panose="020B0604020202020204" pitchFamily="34" charset="0"/>
                <a:buChar char="•"/>
              </a:pPr>
              <a:r>
                <a:rPr lang="en-US" sz="1600" dirty="0"/>
                <a:t>How much are people spending and what are they buying?</a:t>
              </a:r>
            </a:p>
            <a:p>
              <a:pPr marL="234950" indent="-234950">
                <a:buFont typeface="Arial" panose="020B0604020202020204" pitchFamily="34" charset="0"/>
                <a:buChar char="•"/>
              </a:pPr>
              <a:r>
                <a:rPr lang="en-US" sz="1600" dirty="0"/>
                <a:t>How is consumer spending changing over time?</a:t>
              </a:r>
            </a:p>
            <a:p>
              <a:pPr marL="234950" indent="-234950">
                <a:buFont typeface="Arial" panose="020B0604020202020204" pitchFamily="34" charset="0"/>
                <a:buChar char="•"/>
              </a:pPr>
              <a:r>
                <a:rPr lang="en-US" sz="1600" dirty="0"/>
                <a:t>What are the relative price levels in my state compared to the nation and other states?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F296A72-47E2-0530-14D9-B056A685BDB9}"/>
              </a:ext>
            </a:extLst>
          </p:cNvPr>
          <p:cNvGrpSpPr/>
          <p:nvPr/>
        </p:nvGrpSpPr>
        <p:grpSpPr>
          <a:xfrm>
            <a:off x="1039364" y="1141543"/>
            <a:ext cx="2522671" cy="5487857"/>
            <a:chOff x="1039364" y="1141543"/>
            <a:chExt cx="2522671" cy="548785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6F173B-B2F6-4142-BFB2-887E0BD18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091754" y="1141543"/>
              <a:ext cx="2433587" cy="1759890"/>
            </a:xfrm>
            <a:prstGeom prst="rect">
              <a:avLst/>
            </a:prstGeom>
          </p:spPr>
        </p:pic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207F5D00-F681-20B4-3553-C11FF142DDE2}"/>
                </a:ext>
              </a:extLst>
            </p:cNvPr>
            <p:cNvSpPr/>
            <p:nvPr/>
          </p:nvSpPr>
          <p:spPr>
            <a:xfrm rot="5400000">
              <a:off x="1870082" y="3490462"/>
              <a:ext cx="852791" cy="700684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FF7543-9948-F751-AAEC-DDD9B2711026}"/>
                </a:ext>
              </a:extLst>
            </p:cNvPr>
            <p:cNvSpPr txBox="1"/>
            <p:nvPr/>
          </p:nvSpPr>
          <p:spPr>
            <a:xfrm>
              <a:off x="1039364" y="2819400"/>
              <a:ext cx="2522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U.S. consumer spending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E6602F-9E02-D3FD-9C1D-AA636FC7B6C2}"/>
                </a:ext>
              </a:extLst>
            </p:cNvPr>
            <p:cNvSpPr txBox="1"/>
            <p:nvPr/>
          </p:nvSpPr>
          <p:spPr>
            <a:xfrm>
              <a:off x="1898174" y="6260068"/>
              <a:ext cx="723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3"/>
                  </a:solidFill>
                </a:rPr>
                <a:t>State</a:t>
              </a:r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F9E477C-172E-288C-2FE4-A500C83524E1}"/>
              </a:ext>
            </a:extLst>
          </p:cNvPr>
          <p:cNvSpPr/>
          <p:nvPr/>
        </p:nvSpPr>
        <p:spPr>
          <a:xfrm>
            <a:off x="3673077" y="1752048"/>
            <a:ext cx="852791" cy="70068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C563DD-F40E-E043-3D45-D76F98449152}"/>
              </a:ext>
            </a:extLst>
          </p:cNvPr>
          <p:cNvSpPr txBox="1"/>
          <p:nvPr/>
        </p:nvSpPr>
        <p:spPr>
          <a:xfrm>
            <a:off x="5200035" y="3517638"/>
            <a:ext cx="179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Regional Price Parities</a:t>
            </a:r>
          </a:p>
        </p:txBody>
      </p:sp>
      <p:pic>
        <p:nvPicPr>
          <p:cNvPr id="22" name="Picture 21" descr="A graph of a graph showing the growth of a number of people&#10;&#10;AI-generated content may be incorrect.">
            <a:extLst>
              <a:ext uri="{FF2B5EF4-FFF2-40B4-BE49-F238E27FC236}">
                <a16:creationId xmlns:a16="http://schemas.microsoft.com/office/drawing/2014/main" id="{AD3DC318-E9D8-0722-21B3-029482154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22" y="1170152"/>
            <a:ext cx="2522671" cy="234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4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57E7-596E-4B86-8533-92B6A79CB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Measuring GDP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8BFE-EAAA-4FB1-B02E-07DF74A8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B2E3-3E40-5040-904C-5D9B1F512E40}" type="datetime1">
              <a:rPr lang="en-US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/>
              <a:t>8/25/2025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DF775-36D6-4B8F-B4B6-4C963998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C37F8-DB9F-4D58-B490-F5ECA928CAA2}" type="slidenum">
              <a:rPr lang="en-US">
                <a:solidFill>
                  <a:srgbClr val="000000">
                    <a:tint val="75000"/>
                  </a:srgbClr>
                </a:solidFill>
                <a:latin typeface="Calibri" panose="020F0502020204030204"/>
              </a:rPr>
              <a:pPr/>
              <a:t>9</a:t>
            </a:fld>
            <a:endParaRPr lang="en-US">
              <a:solidFill>
                <a:srgbClr val="000000">
                  <a:tint val="7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13AD65-2CB0-ACBC-67D0-1A8DF14A2F87}"/>
              </a:ext>
            </a:extLst>
          </p:cNvPr>
          <p:cNvGrpSpPr>
            <a:grpSpLocks/>
          </p:cNvGrpSpPr>
          <p:nvPr/>
        </p:nvGrpSpPr>
        <p:grpSpPr>
          <a:xfrm>
            <a:off x="506321" y="1256639"/>
            <a:ext cx="3803942" cy="651470"/>
            <a:chOff x="0" y="0"/>
            <a:chExt cx="3152674" cy="72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248DFF-355D-4CEC-764A-1841B2FCFC41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152674" cy="720000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E887A4-5C55-9ED9-0DF2-96CE64604F5E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3152674" cy="720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Expenditure Approach</a:t>
              </a:r>
              <a:endParaRPr lang="en-US" sz="2800" kern="12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01530A1-7F4D-6B77-16AA-3C3DF6E98292}"/>
              </a:ext>
            </a:extLst>
          </p:cNvPr>
          <p:cNvGrpSpPr>
            <a:grpSpLocks/>
          </p:cNvGrpSpPr>
          <p:nvPr/>
        </p:nvGrpSpPr>
        <p:grpSpPr>
          <a:xfrm>
            <a:off x="506322" y="1908109"/>
            <a:ext cx="8562178" cy="665841"/>
            <a:chOff x="0" y="724196"/>
            <a:chExt cx="3152674" cy="1383556"/>
          </a:xfrm>
          <a:solidFill>
            <a:schemeClr val="accent6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94C5F2-038D-B772-A967-4A6262BFF9D2}"/>
                </a:ext>
              </a:extLst>
            </p:cNvPr>
            <p:cNvSpPr>
              <a:spLocks/>
            </p:cNvSpPr>
            <p:nvPr/>
          </p:nvSpPr>
          <p:spPr>
            <a:xfrm>
              <a:off x="0" y="724196"/>
              <a:ext cx="3152674" cy="1098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AE45AC-8517-354A-05A4-EB71E121B413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3451"/>
              <a:ext cx="3152674" cy="107430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/>
                <a:t>GDP = Consumption + Investment + Government Spending + (Exports – Imports)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297EB9-09D9-3ACA-54AC-5628FB5FDE4C}"/>
              </a:ext>
            </a:extLst>
          </p:cNvPr>
          <p:cNvGrpSpPr>
            <a:grpSpLocks/>
          </p:cNvGrpSpPr>
          <p:nvPr/>
        </p:nvGrpSpPr>
        <p:grpSpPr>
          <a:xfrm>
            <a:off x="506320" y="3023845"/>
            <a:ext cx="3803942" cy="651470"/>
            <a:chOff x="0" y="0"/>
            <a:chExt cx="3152674" cy="720000"/>
          </a:xfrm>
          <a:solidFill>
            <a:srgbClr val="007D8A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419B7E-B0D3-10C4-444B-AA6E42952C33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152674" cy="72000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CCFD7B-8D96-CAF3-D9B6-3F557C73430F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3152674" cy="720000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Income Approach</a:t>
              </a:r>
              <a:endParaRPr lang="en-US" sz="3400" kern="12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647E445-C616-E018-6BCF-11312E020B46}"/>
              </a:ext>
            </a:extLst>
          </p:cNvPr>
          <p:cNvGrpSpPr>
            <a:grpSpLocks/>
          </p:cNvGrpSpPr>
          <p:nvPr/>
        </p:nvGrpSpPr>
        <p:grpSpPr>
          <a:xfrm>
            <a:off x="506320" y="3675315"/>
            <a:ext cx="10441313" cy="896662"/>
            <a:chOff x="0" y="724196"/>
            <a:chExt cx="3152674" cy="11309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D001B24-B0B2-7AA7-3FBD-19C33C5F8E55}"/>
                </a:ext>
              </a:extLst>
            </p:cNvPr>
            <p:cNvSpPr>
              <a:spLocks/>
            </p:cNvSpPr>
            <p:nvPr/>
          </p:nvSpPr>
          <p:spPr>
            <a:xfrm>
              <a:off x="0" y="724196"/>
              <a:ext cx="3152674" cy="821685"/>
            </a:xfrm>
            <a:prstGeom prst="rect">
              <a:avLst/>
            </a:prstGeom>
            <a:solidFill>
              <a:schemeClr val="accent6">
                <a:alpha val="90000"/>
              </a:schemeClr>
            </a:solidFill>
            <a:ln>
              <a:solidFill>
                <a:schemeClr val="accent6">
                  <a:alpha val="90000"/>
                </a:schemeClr>
              </a:solidFill>
            </a:ln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CE7C37-F3B5-0E67-A60A-7370ABCB3A8A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97528"/>
              <a:ext cx="3152674" cy="957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/>
                <a:t>GDP = Compensation + Taxes on Production and Imports (less subsidies) + Gross Operating Surplus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C8C221-17AD-8836-8E45-525D1F0744CA}"/>
              </a:ext>
            </a:extLst>
          </p:cNvPr>
          <p:cNvGrpSpPr>
            <a:grpSpLocks/>
          </p:cNvGrpSpPr>
          <p:nvPr/>
        </p:nvGrpSpPr>
        <p:grpSpPr>
          <a:xfrm>
            <a:off x="506321" y="4776680"/>
            <a:ext cx="3803942" cy="683011"/>
            <a:chOff x="0" y="0"/>
            <a:chExt cx="3152674" cy="738976"/>
          </a:xfrm>
          <a:solidFill>
            <a:schemeClr val="accent5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6D7B33-6FF4-D188-D55A-1704DA61B20E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152674" cy="720000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2CA071-46B4-3784-D312-4F51FCE40BC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0"/>
              <a:ext cx="3152674" cy="738976"/>
            </a:xfrm>
            <a:prstGeom prst="rect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/>
                <a:t>Value-Added Approach</a:t>
              </a:r>
              <a:endParaRPr lang="en-US" sz="3400" kern="12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BB5ED1-AE37-5E49-0A2E-5874A17FF204}"/>
              </a:ext>
            </a:extLst>
          </p:cNvPr>
          <p:cNvGrpSpPr>
            <a:grpSpLocks/>
          </p:cNvGrpSpPr>
          <p:nvPr/>
        </p:nvGrpSpPr>
        <p:grpSpPr>
          <a:xfrm>
            <a:off x="506320" y="5459691"/>
            <a:ext cx="5449863" cy="651470"/>
            <a:chOff x="0" y="724196"/>
            <a:chExt cx="3152674" cy="1407253"/>
          </a:xfrm>
          <a:solidFill>
            <a:schemeClr val="accent6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A3908C6-3476-64B3-BD1D-2B37415D73D0}"/>
                </a:ext>
              </a:extLst>
            </p:cNvPr>
            <p:cNvSpPr>
              <a:spLocks/>
            </p:cNvSpPr>
            <p:nvPr/>
          </p:nvSpPr>
          <p:spPr>
            <a:xfrm>
              <a:off x="0" y="724196"/>
              <a:ext cx="3152674" cy="1098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166BF5-F061-9E8F-11B2-0920CE2C489D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033449"/>
              <a:ext cx="3152674" cy="1098000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/>
                <a:t>GDP = Total </a:t>
              </a:r>
              <a:r>
                <a:rPr lang="en-US" sz="2000" dirty="0"/>
                <a:t>Industry Output – Intermediate Inputs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50893"/>
      </p:ext>
    </p:extLst>
  </p:cSld>
  <p:clrMapOvr>
    <a:masterClrMapping/>
  </p:clrMapOvr>
</p:sld>
</file>

<file path=ppt/theme/theme1.xml><?xml version="1.0" encoding="utf-8"?>
<a:theme xmlns:a="http://schemas.openxmlformats.org/drawingml/2006/main" name="BEA-Presentation_Blank">
  <a:themeElements>
    <a:clrScheme name="BEA-Colors">
      <a:dk1>
        <a:srgbClr val="000000"/>
      </a:dk1>
      <a:lt1>
        <a:srgbClr val="FFFFFF"/>
      </a:lt1>
      <a:dk2>
        <a:srgbClr val="004C97"/>
      </a:dk2>
      <a:lt2>
        <a:srgbClr val="FFE9C3"/>
      </a:lt2>
      <a:accent1>
        <a:srgbClr val="004C97"/>
      </a:accent1>
      <a:accent2>
        <a:srgbClr val="C3D7EE"/>
      </a:accent2>
      <a:accent3>
        <a:srgbClr val="D86018"/>
      </a:accent3>
      <a:accent4>
        <a:srgbClr val="F2A900"/>
      </a:accent4>
      <a:accent5>
        <a:srgbClr val="9EA2A2"/>
      </a:accent5>
      <a:accent6>
        <a:srgbClr val="DCDEDF"/>
      </a:accent6>
      <a:hlink>
        <a:srgbClr val="004C97"/>
      </a:hlink>
      <a:folHlink>
        <a:srgbClr val="801F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87CA3D9-9EB4-48E4-ADBE-B2054E6FBF9A}" vid="{F3A3C23B-18DD-44D4-ACE4-A2E7848C7C65}"/>
    </a:ext>
  </a:extLst>
</a:theme>
</file>

<file path=ppt/theme/theme2.xml><?xml version="1.0" encoding="utf-8"?>
<a:theme xmlns:a="http://schemas.openxmlformats.org/drawingml/2006/main" name="Office Theme">
  <a:themeElements>
    <a:clrScheme name="BEA-Colors">
      <a:dk1>
        <a:srgbClr val="000000"/>
      </a:dk1>
      <a:lt1>
        <a:srgbClr val="FFFFFF"/>
      </a:lt1>
      <a:dk2>
        <a:srgbClr val="004C97"/>
      </a:dk2>
      <a:lt2>
        <a:srgbClr val="FFE9C3"/>
      </a:lt2>
      <a:accent1>
        <a:srgbClr val="004C97"/>
      </a:accent1>
      <a:accent2>
        <a:srgbClr val="C3D7EE"/>
      </a:accent2>
      <a:accent3>
        <a:srgbClr val="D86018"/>
      </a:accent3>
      <a:accent4>
        <a:srgbClr val="F2A900"/>
      </a:accent4>
      <a:accent5>
        <a:srgbClr val="9EA2A2"/>
      </a:accent5>
      <a:accent6>
        <a:srgbClr val="DCDEDF"/>
      </a:accent6>
      <a:hlink>
        <a:srgbClr val="004C97"/>
      </a:hlink>
      <a:folHlink>
        <a:srgbClr val="801F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-Presentation-Blank.potx" id="{14DE991F-304D-4243-A32A-1C159DA737BA}" vid="{56BE91D6-1DB5-4342-B49F-DD0AA60B93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788</Words>
  <Application>Microsoft Office PowerPoint</Application>
  <PresentationFormat>Widescreen</PresentationFormat>
  <Paragraphs>206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Courier New</vt:lpstr>
      <vt:lpstr>Gotham HTF</vt:lpstr>
      <vt:lpstr>Gotham Medium</vt:lpstr>
      <vt:lpstr>Trebuchet MS</vt:lpstr>
      <vt:lpstr>Wingdings</vt:lpstr>
      <vt:lpstr>BEA-Presentation_Blank</vt:lpstr>
      <vt:lpstr>Office Theme</vt:lpstr>
      <vt:lpstr>“The Regional Accounts of the U.S. Bureau of Economic Analysis:  The Case for Sub-national Economic Statistics”  </vt:lpstr>
      <vt:lpstr>BEA’s Roots Go Back Over 200 Years</vt:lpstr>
      <vt:lpstr>BEA’s Structure</vt:lpstr>
      <vt:lpstr>BEA’s Regional Economic Statistics</vt:lpstr>
      <vt:lpstr>BEA’s Regional Economic Statistics</vt:lpstr>
      <vt:lpstr>Gross Domestic Product (GDP)</vt:lpstr>
      <vt:lpstr> Personal Income</vt:lpstr>
      <vt:lpstr> Consumer Spending (Personal Consumption Expenditures)</vt:lpstr>
      <vt:lpstr>Measuring GDP</vt:lpstr>
      <vt:lpstr>Data Used by BEA</vt:lpstr>
      <vt:lpstr> Regional GDP Statistics VS Personal Income Statistics</vt:lpstr>
      <vt:lpstr>Importance of Sub-National Statistics</vt:lpstr>
      <vt:lpstr>State Tax and Expenditure Limits – BEA Regional Statistics</vt:lpstr>
      <vt:lpstr>Thematic Account: Outdoor Recreation by State</vt:lpstr>
      <vt:lpstr>Thematic Account: Arts and Cultural Production by State</vt:lpstr>
      <vt:lpstr> Challenges to Compiling Sub-National Statistics</vt:lpstr>
      <vt:lpstr> Current Research into Future Sub-National Statistics</vt:lpstr>
      <vt:lpstr>Contact Information</vt:lpstr>
    </vt:vector>
  </TitlesOfParts>
  <Company>Bureau of Economic Analysis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GDP</dc:title>
  <dc:creator>Ortiz, Mauricio</dc:creator>
  <cp:lastModifiedBy>Ortiz, Mauricio - Federal</cp:lastModifiedBy>
  <cp:revision>71</cp:revision>
  <dcterms:created xsi:type="dcterms:W3CDTF">2024-06-28T12:44:08Z</dcterms:created>
  <dcterms:modified xsi:type="dcterms:W3CDTF">2025-08-25T16:52:30Z</dcterms:modified>
</cp:coreProperties>
</file>