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7" r:id="rId2"/>
    <p:sldId id="256" r:id="rId3"/>
    <p:sldId id="826" r:id="rId4"/>
    <p:sldId id="710" r:id="rId5"/>
    <p:sldId id="620" r:id="rId6"/>
    <p:sldId id="713" r:id="rId7"/>
    <p:sldId id="289" r:id="rId8"/>
    <p:sldId id="813" r:id="rId9"/>
    <p:sldId id="618" r:id="rId10"/>
    <p:sldId id="298" r:id="rId11"/>
    <p:sldId id="803" r:id="rId12"/>
    <p:sldId id="341" r:id="rId13"/>
    <p:sldId id="582" r:id="rId14"/>
    <p:sldId id="581" r:id="rId15"/>
    <p:sldId id="627" r:id="rId16"/>
    <p:sldId id="805" r:id="rId17"/>
    <p:sldId id="818" r:id="rId18"/>
    <p:sldId id="788" r:id="rId19"/>
    <p:sldId id="745" r:id="rId20"/>
    <p:sldId id="624" r:id="rId21"/>
    <p:sldId id="777" r:id="rId22"/>
    <p:sldId id="742" r:id="rId23"/>
    <p:sldId id="518" r:id="rId2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24" d="100"/>
          <a:sy n="124" d="100"/>
        </p:scale>
        <p:origin x="88" y="4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oleObject" Target="file:///\\dmfile05\NATACC\LCU\LCU%20Share\LCU%20Meetings\LCU%20Presentations\Historical%20&amp;%20General\Data\LCU%20Dominance%202022Q3.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A_mGNI!$B$13</c:f>
              <c:strCache>
                <c:ptCount val="1"/>
                <c:pt idx="0">
                  <c:v>Amount</c:v>
                </c:pt>
              </c:strCache>
            </c:strRef>
          </c:tx>
          <c:spPr>
            <a:solidFill>
              <a:schemeClr val="accent1"/>
            </a:solidFill>
            <a:ln w="6350">
              <a:solidFill>
                <a:schemeClr val="accent1"/>
              </a:solidFill>
              <a:round/>
            </a:ln>
            <a:effectLst/>
          </c:spPr>
          <c:invertIfNegative val="0"/>
          <c:cat>
            <c:strRef>
              <c:f>A_mGNI!$A$14:$A$17</c:f>
              <c:strCache>
                <c:ptCount val="4"/>
                <c:pt idx="0">
                  <c:v>GDP</c:v>
                </c:pt>
                <c:pt idx="1">
                  <c:v>GNP</c:v>
                </c:pt>
                <c:pt idx="2">
                  <c:v>GNI</c:v>
                </c:pt>
                <c:pt idx="3">
                  <c:v>GNI*</c:v>
                </c:pt>
              </c:strCache>
            </c:strRef>
          </c:cat>
          <c:val>
            <c:numRef>
              <c:f>A_mGNI!$B$14:$B$17</c:f>
              <c:numCache>
                <c:formatCode>0</c:formatCode>
                <c:ptCount val="4"/>
                <c:pt idx="0">
                  <c:v>562.79420863899998</c:v>
                </c:pt>
                <c:pt idx="1">
                  <c:v>422.18632961999998</c:v>
                </c:pt>
                <c:pt idx="2">
                  <c:v>422.82741109149998</c:v>
                </c:pt>
                <c:pt idx="3">
                  <c:v>321.09835428271953</c:v>
                </c:pt>
              </c:numCache>
            </c:numRef>
          </c:val>
          <c:extLst>
            <c:ext xmlns:c16="http://schemas.microsoft.com/office/drawing/2014/chart" uri="{C3380CC4-5D6E-409C-BE32-E72D297353CC}">
              <c16:uniqueId val="{00000000-1399-408C-93D0-423A7CC328DB}"/>
            </c:ext>
          </c:extLst>
        </c:ser>
        <c:ser>
          <c:idx val="1"/>
          <c:order val="1"/>
          <c:tx>
            <c:strRef>
              <c:f>A_mGNI!$C$13</c:f>
              <c:strCache>
                <c:ptCount val="1"/>
                <c:pt idx="0">
                  <c:v>Adjustments</c:v>
                </c:pt>
              </c:strCache>
            </c:strRef>
          </c:tx>
          <c:spPr>
            <a:solidFill>
              <a:schemeClr val="accent3"/>
            </a:solidFill>
            <a:ln w="9525">
              <a:solidFill>
                <a:schemeClr val="accent3"/>
              </a:solidFill>
            </a:ln>
            <a:effectLst/>
          </c:spPr>
          <c:invertIfNegative val="0"/>
          <c:cat>
            <c:strRef>
              <c:f>A_mGNI!$A$14:$A$17</c:f>
              <c:strCache>
                <c:ptCount val="4"/>
                <c:pt idx="0">
                  <c:v>GDP</c:v>
                </c:pt>
                <c:pt idx="1">
                  <c:v>GNP</c:v>
                </c:pt>
                <c:pt idx="2">
                  <c:v>GNI</c:v>
                </c:pt>
                <c:pt idx="3">
                  <c:v>GNI*</c:v>
                </c:pt>
              </c:strCache>
            </c:strRef>
          </c:cat>
          <c:val>
            <c:numRef>
              <c:f>A_mGNI!$C$14:$C$17</c:f>
              <c:numCache>
                <c:formatCode>0.0</c:formatCode>
                <c:ptCount val="4"/>
                <c:pt idx="0">
                  <c:v>0</c:v>
                </c:pt>
                <c:pt idx="1">
                  <c:v>140.60787901900002</c:v>
                </c:pt>
                <c:pt idx="2">
                  <c:v>0.64108147150000006</c:v>
                </c:pt>
                <c:pt idx="3">
                  <c:v>101.7290568087804</c:v>
                </c:pt>
              </c:numCache>
            </c:numRef>
          </c:val>
          <c:extLst>
            <c:ext xmlns:c16="http://schemas.microsoft.com/office/drawing/2014/chart" uri="{C3380CC4-5D6E-409C-BE32-E72D297353CC}">
              <c16:uniqueId val="{00000001-1399-408C-93D0-423A7CC328DB}"/>
            </c:ext>
          </c:extLst>
        </c:ser>
        <c:dLbls>
          <c:showLegendKey val="0"/>
          <c:showVal val="0"/>
          <c:showCatName val="0"/>
          <c:showSerName val="0"/>
          <c:showPercent val="0"/>
          <c:showBubbleSize val="0"/>
        </c:dLbls>
        <c:gapWidth val="221"/>
        <c:overlap val="100"/>
        <c:axId val="641572496"/>
        <c:axId val="641575448"/>
      </c:barChart>
      <c:lineChart>
        <c:grouping val="standard"/>
        <c:varyColors val="0"/>
        <c:ser>
          <c:idx val="2"/>
          <c:order val="2"/>
          <c:tx>
            <c:strRef>
              <c:f>A_mGNI!$D$13</c:f>
              <c:strCache>
                <c:ptCount val="1"/>
                <c:pt idx="0">
                  <c:v>Total Line</c:v>
                </c:pt>
              </c:strCache>
            </c:strRef>
          </c:tx>
          <c:spPr>
            <a:ln w="28575" cap="rnd">
              <a:solidFill>
                <a:schemeClr val="accent2"/>
              </a:solidFill>
              <a:round/>
            </a:ln>
            <a:effectLst/>
          </c:spPr>
          <c:marker>
            <c:symbol val="none"/>
          </c:marker>
          <c:dLbls>
            <c:numFmt formatCode="&quot;€&quot;#,##0&quot;bn&quot;"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Roboto" panose="02000000000000000000" pitchFamily="2" charset="0"/>
                    <a:ea typeface="Roboto" panose="02000000000000000000" pitchFamily="2" charset="0"/>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A_mGNI!$A$14:$A$17</c:f>
              <c:strCache>
                <c:ptCount val="4"/>
                <c:pt idx="0">
                  <c:v>GDP</c:v>
                </c:pt>
                <c:pt idx="1">
                  <c:v>GNP</c:v>
                </c:pt>
                <c:pt idx="2">
                  <c:v>GNI</c:v>
                </c:pt>
                <c:pt idx="3">
                  <c:v>GNI*</c:v>
                </c:pt>
              </c:strCache>
            </c:strRef>
          </c:cat>
          <c:val>
            <c:numRef>
              <c:f>A_mGNI!$D$14:$D$17</c:f>
              <c:numCache>
                <c:formatCode>0.0</c:formatCode>
                <c:ptCount val="4"/>
                <c:pt idx="0">
                  <c:v>562.79420863899998</c:v>
                </c:pt>
                <c:pt idx="1">
                  <c:v>422.18632961999998</c:v>
                </c:pt>
                <c:pt idx="2">
                  <c:v>422.82741109149998</c:v>
                </c:pt>
                <c:pt idx="3">
                  <c:v>321.09835428271953</c:v>
                </c:pt>
              </c:numCache>
            </c:numRef>
          </c:val>
          <c:smooth val="0"/>
          <c:extLst>
            <c:ext xmlns:c16="http://schemas.microsoft.com/office/drawing/2014/chart" uri="{C3380CC4-5D6E-409C-BE32-E72D297353CC}">
              <c16:uniqueId val="{00000002-1399-408C-93D0-423A7CC328DB}"/>
            </c:ext>
          </c:extLst>
        </c:ser>
        <c:dLbls>
          <c:showLegendKey val="0"/>
          <c:showVal val="0"/>
          <c:showCatName val="0"/>
          <c:showSerName val="0"/>
          <c:showPercent val="0"/>
          <c:showBubbleSize val="0"/>
        </c:dLbls>
        <c:marker val="1"/>
        <c:smooth val="0"/>
        <c:axId val="641572496"/>
        <c:axId val="641575448"/>
      </c:lineChart>
      <c:catAx>
        <c:axId val="641572496"/>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200" b="0" i="0" u="none" strike="noStrike" kern="1200" baseline="0">
                <a:solidFill>
                  <a:schemeClr val="tx1">
                    <a:lumMod val="65000"/>
                    <a:lumOff val="35000"/>
                  </a:schemeClr>
                </a:solidFill>
                <a:latin typeface="Roboto" panose="02000000000000000000" pitchFamily="2" charset="0"/>
                <a:ea typeface="Roboto" panose="02000000000000000000" pitchFamily="2" charset="0"/>
                <a:cs typeface="+mn-cs"/>
              </a:defRPr>
            </a:pPr>
            <a:endParaRPr lang="en-US"/>
          </a:p>
        </c:txPr>
        <c:crossAx val="641575448"/>
        <c:crosses val="autoZero"/>
        <c:auto val="1"/>
        <c:lblAlgn val="ctr"/>
        <c:lblOffset val="100"/>
        <c:noMultiLvlLbl val="0"/>
      </c:catAx>
      <c:valAx>
        <c:axId val="6415754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Roboto" panose="02000000000000000000" pitchFamily="2" charset="0"/>
                    <a:ea typeface="Roboto" panose="02000000000000000000" pitchFamily="2" charset="0"/>
                    <a:cs typeface="+mn-cs"/>
                  </a:defRPr>
                </a:pPr>
                <a:r>
                  <a:rPr lang="en-US" sz="1200">
                    <a:latin typeface="Roboto" panose="02000000000000000000" pitchFamily="2" charset="0"/>
                    <a:ea typeface="Roboto" panose="02000000000000000000" pitchFamily="2" charset="0"/>
                  </a:rPr>
                  <a:t>€ billion</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Roboto" panose="02000000000000000000" pitchFamily="2" charset="0"/>
                  <a:ea typeface="Roboto" panose="02000000000000000000" pitchFamily="2" charset="0"/>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Roboto" panose="02000000000000000000" pitchFamily="2" charset="0"/>
                <a:ea typeface="Roboto" panose="02000000000000000000" pitchFamily="2" charset="0"/>
                <a:cs typeface="+mn-cs"/>
              </a:defRPr>
            </a:pPr>
            <a:endParaRPr lang="en-US"/>
          </a:p>
        </c:txPr>
        <c:crossAx val="641572496"/>
        <c:crosses val="autoZero"/>
        <c:crossBetween val="between"/>
      </c:valAx>
      <c:spPr>
        <a:noFill/>
        <a:ln w="25400">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2"/>
          <c:order val="0"/>
          <c:tx>
            <c:strRef>
              <c:f>'11 GDP, GNP, GNI, NNI'!$D$21</c:f>
              <c:strCache>
                <c:ptCount val="1"/>
                <c:pt idx="0">
                  <c:v>GNI*</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'11 GDP, GNP, GNI, NNI'!$A$22:$A$30</c:f>
              <c:numCache>
                <c:formatCode>General</c:formatCode>
                <c:ptCount val="9"/>
                <c:pt idx="0">
                  <c:v>2016</c:v>
                </c:pt>
                <c:pt idx="1">
                  <c:v>2017</c:v>
                </c:pt>
                <c:pt idx="2">
                  <c:v>2018</c:v>
                </c:pt>
                <c:pt idx="3">
                  <c:v>2019</c:v>
                </c:pt>
                <c:pt idx="4">
                  <c:v>2020</c:v>
                </c:pt>
                <c:pt idx="5">
                  <c:v>2021</c:v>
                </c:pt>
                <c:pt idx="6">
                  <c:v>2022</c:v>
                </c:pt>
                <c:pt idx="7">
                  <c:v>2023</c:v>
                </c:pt>
                <c:pt idx="8">
                  <c:v>2024</c:v>
                </c:pt>
              </c:numCache>
            </c:numRef>
          </c:cat>
          <c:val>
            <c:numRef>
              <c:f>'11 GDP, GNP, GNI, NNI'!$D$22:$D$30</c:f>
              <c:numCache>
                <c:formatCode>0%</c:formatCode>
                <c:ptCount val="9"/>
                <c:pt idx="0">
                  <c:v>0.68160931412090198</c:v>
                </c:pt>
                <c:pt idx="1">
                  <c:v>0.64647711653417428</c:v>
                </c:pt>
                <c:pt idx="2">
                  <c:v>0.61498629565497454</c:v>
                </c:pt>
                <c:pt idx="3">
                  <c:v>0.59871638674504357</c:v>
                </c:pt>
                <c:pt idx="4">
                  <c:v>0.545042409566866</c:v>
                </c:pt>
                <c:pt idx="5">
                  <c:v>0.53334434349493587</c:v>
                </c:pt>
                <c:pt idx="6">
                  <c:v>0.51233379391619138</c:v>
                </c:pt>
                <c:pt idx="7">
                  <c:v>0.55538710792374912</c:v>
                </c:pt>
                <c:pt idx="8">
                  <c:v>0.56722020454322419</c:v>
                </c:pt>
              </c:numCache>
            </c:numRef>
          </c:val>
          <c:smooth val="0"/>
          <c:extLst>
            <c:ext xmlns:c16="http://schemas.microsoft.com/office/drawing/2014/chart" uri="{C3380CC4-5D6E-409C-BE32-E72D297353CC}">
              <c16:uniqueId val="{00000000-A1E7-4157-8712-53E3266D7450}"/>
            </c:ext>
          </c:extLst>
        </c:ser>
        <c:ser>
          <c:idx val="3"/>
          <c:order val="1"/>
          <c:tx>
            <c:strRef>
              <c:f>'11 GDP, GNP, GNI, NNI'!$E$21</c:f>
              <c:strCache>
                <c:ptCount val="1"/>
                <c:pt idx="0">
                  <c:v>NNI</c:v>
                </c:pt>
              </c:strCache>
            </c:strRef>
          </c:tx>
          <c:spPr>
            <a:ln w="28575" cap="rnd">
              <a:solidFill>
                <a:schemeClr val="accent4"/>
              </a:solidFill>
              <a:round/>
            </a:ln>
            <a:effectLst/>
          </c:spPr>
          <c:marker>
            <c:symbol val="none"/>
          </c:marker>
          <c:dLbls>
            <c:dLbl>
              <c:idx val="7"/>
              <c:layout>
                <c:manualLayout>
                  <c:x val="-7.4844555877973222E-3"/>
                  <c:y val="3.859500244653667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1E7-4157-8712-53E3266D7450}"/>
                </c:ext>
              </c:extLst>
            </c:dLbl>
            <c:dLbl>
              <c:idx val="8"/>
              <c:layout>
                <c:manualLayout>
                  <c:x val="-2.5420315821782734E-2"/>
                  <c:y val="6.111023125090120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1E7-4157-8712-53E3266D745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'11 GDP, GNP, GNI, NNI'!$A$22:$A$30</c:f>
              <c:numCache>
                <c:formatCode>General</c:formatCode>
                <c:ptCount val="9"/>
                <c:pt idx="0">
                  <c:v>2016</c:v>
                </c:pt>
                <c:pt idx="1">
                  <c:v>2017</c:v>
                </c:pt>
                <c:pt idx="2">
                  <c:v>2018</c:v>
                </c:pt>
                <c:pt idx="3">
                  <c:v>2019</c:v>
                </c:pt>
                <c:pt idx="4">
                  <c:v>2020</c:v>
                </c:pt>
                <c:pt idx="5">
                  <c:v>2021</c:v>
                </c:pt>
                <c:pt idx="6">
                  <c:v>2022</c:v>
                </c:pt>
                <c:pt idx="7">
                  <c:v>2023</c:v>
                </c:pt>
                <c:pt idx="8">
                  <c:v>2024</c:v>
                </c:pt>
              </c:numCache>
            </c:numRef>
          </c:cat>
          <c:val>
            <c:numRef>
              <c:f>'11 GDP, GNP, GNI, NNI'!$E$22:$E$30</c:f>
              <c:numCache>
                <c:formatCode>0%</c:formatCode>
                <c:ptCount val="9"/>
                <c:pt idx="0">
                  <c:v>0.59932699559748337</c:v>
                </c:pt>
                <c:pt idx="1">
                  <c:v>0.56324636129774686</c:v>
                </c:pt>
                <c:pt idx="2">
                  <c:v>0.53581584029648122</c:v>
                </c:pt>
                <c:pt idx="3">
                  <c:v>0.51966233189661926</c:v>
                </c:pt>
                <c:pt idx="4">
                  <c:v>0.46879989660356708</c:v>
                </c:pt>
                <c:pt idx="5">
                  <c:v>0.48053543392786213</c:v>
                </c:pt>
                <c:pt idx="6">
                  <c:v>0.44767152830954082</c:v>
                </c:pt>
                <c:pt idx="7">
                  <c:v>0.49908900452417415</c:v>
                </c:pt>
                <c:pt idx="8">
                  <c:v>0.50812892470237314</c:v>
                </c:pt>
              </c:numCache>
            </c:numRef>
          </c:val>
          <c:smooth val="0"/>
          <c:extLst>
            <c:ext xmlns:c16="http://schemas.microsoft.com/office/drawing/2014/chart" uri="{C3380CC4-5D6E-409C-BE32-E72D297353CC}">
              <c16:uniqueId val="{00000001-A1E7-4157-8712-53E3266D7450}"/>
            </c:ext>
          </c:extLst>
        </c:ser>
        <c:ser>
          <c:idx val="0"/>
          <c:order val="2"/>
          <c:tx>
            <c:strRef>
              <c:f>'11 GDP, GNP, GNI, NNI'!$F$11</c:f>
              <c:strCache>
                <c:ptCount val="1"/>
                <c:pt idx="0">
                  <c:v>MDD</c:v>
                </c:pt>
              </c:strCache>
            </c:strRef>
          </c:tx>
          <c:spPr>
            <a:ln w="28575" cap="rnd">
              <a:solidFill>
                <a:schemeClr val="accent5"/>
              </a:solidFill>
              <a:round/>
            </a:ln>
            <a:effectLst/>
          </c:spPr>
          <c:marker>
            <c:symbol val="none"/>
          </c:marker>
          <c:dLbls>
            <c:dLbl>
              <c:idx val="0"/>
              <c:layout>
                <c:manualLayout>
                  <c:x val="4.4839650584963253E-3"/>
                  <c:y val="-1.12576144021822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1E7-4157-8712-53E3266D7450}"/>
                </c:ext>
              </c:extLst>
            </c:dLbl>
            <c:dLbl>
              <c:idx val="1"/>
              <c:layout>
                <c:manualLayout>
                  <c:x val="2.9893100389975502E-3"/>
                  <c:y val="-2.6267766938425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1E7-4157-8712-53E3266D7450}"/>
                </c:ext>
              </c:extLst>
            </c:dLbl>
            <c:dLbl>
              <c:idx val="2"/>
              <c:layout>
                <c:manualLayout>
                  <c:x val="1.4946550194987202E-3"/>
                  <c:y val="-2.25152288043645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1E7-4157-8712-53E3266D7450}"/>
                </c:ext>
              </c:extLst>
            </c:dLbl>
            <c:dLbl>
              <c:idx val="4"/>
              <c:layout>
                <c:manualLayout>
                  <c:x val="5.9786200779951004E-3"/>
                  <c:y val="-1.12576144021822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1E7-4157-8712-53E3266D7450}"/>
                </c:ext>
              </c:extLst>
            </c:dLbl>
            <c:dLbl>
              <c:idx val="5"/>
              <c:layout>
                <c:manualLayout>
                  <c:x val="-1.0462585136491426E-2"/>
                  <c:y val="6.37931482790328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1E7-4157-8712-53E3266D7450}"/>
                </c:ext>
              </c:extLst>
            </c:dLbl>
            <c:dLbl>
              <c:idx val="7"/>
              <c:layout>
                <c:manualLayout>
                  <c:x val="1.4946550194988846E-3"/>
                  <c:y val="-3.00203050724860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1E7-4157-8712-53E3266D7450}"/>
                </c:ext>
              </c:extLst>
            </c:dLbl>
            <c:dLbl>
              <c:idx val="8"/>
              <c:layout>
                <c:manualLayout>
                  <c:x val="-1.494655019498786E-2"/>
                  <c:y val="-4.12779194746683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1E7-4157-8712-53E3266D745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'11 GDP, GNP, GNI, NNI'!$F$22:$F$30</c:f>
              <c:numCache>
                <c:formatCode>0%</c:formatCode>
                <c:ptCount val="9"/>
                <c:pt idx="0">
                  <c:v>0.64066054420057916</c:v>
                </c:pt>
                <c:pt idx="1">
                  <c:v>0.60838828449263405</c:v>
                </c:pt>
                <c:pt idx="2">
                  <c:v>0.584131079026319</c:v>
                </c:pt>
                <c:pt idx="3">
                  <c:v>0.57118015564546565</c:v>
                </c:pt>
                <c:pt idx="4">
                  <c:v>0.51252941360872795</c:v>
                </c:pt>
                <c:pt idx="5">
                  <c:v>0.47506069845215021</c:v>
                </c:pt>
                <c:pt idx="6">
                  <c:v>0.48703165388885228</c:v>
                </c:pt>
                <c:pt idx="7">
                  <c:v>0.53015109027471685</c:v>
                </c:pt>
                <c:pt idx="8">
                  <c:v>0.51804328777322739</c:v>
                </c:pt>
              </c:numCache>
            </c:numRef>
          </c:val>
          <c:smooth val="0"/>
          <c:extLst>
            <c:ext xmlns:c16="http://schemas.microsoft.com/office/drawing/2014/chart" uri="{C3380CC4-5D6E-409C-BE32-E72D297353CC}">
              <c16:uniqueId val="{00000002-A1E7-4157-8712-53E3266D7450}"/>
            </c:ext>
          </c:extLst>
        </c:ser>
        <c:dLbls>
          <c:showLegendKey val="0"/>
          <c:showVal val="0"/>
          <c:showCatName val="0"/>
          <c:showSerName val="0"/>
          <c:showPercent val="0"/>
          <c:showBubbleSize val="0"/>
        </c:dLbls>
        <c:smooth val="0"/>
        <c:axId val="833831000"/>
        <c:axId val="833828704"/>
      </c:lineChart>
      <c:catAx>
        <c:axId val="833831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33828704"/>
        <c:crosses val="autoZero"/>
        <c:auto val="1"/>
        <c:lblAlgn val="ctr"/>
        <c:lblOffset val="100"/>
        <c:noMultiLvlLbl val="0"/>
      </c:catAx>
      <c:valAx>
        <c:axId val="833828704"/>
        <c:scaling>
          <c:orientation val="minMax"/>
          <c:min val="0.4"/>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8338310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65496500437444"/>
          <c:y val="5.9421539587598195E-2"/>
          <c:w val="0.76172852970133365"/>
          <c:h val="0.73356671508137106"/>
        </c:manualLayout>
      </c:layout>
      <c:barChart>
        <c:barDir val="col"/>
        <c:grouping val="clustered"/>
        <c:varyColors val="0"/>
        <c:ser>
          <c:idx val="0"/>
          <c:order val="0"/>
          <c:tx>
            <c:strRef>
              <c:f>Dominance!$C$2</c:f>
              <c:strCache>
                <c:ptCount val="1"/>
                <c:pt idx="0">
                  <c:v>Contribution of Large Case Unit Companies to Major CSO publications</c:v>
                </c:pt>
              </c:strCache>
            </c:strRef>
          </c:tx>
          <c:spPr>
            <a:solidFill>
              <a:schemeClr val="accent5">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(Dominance!$C$8,Dominance!$C$10,Dominance!$C$12,Dominance!$C$14,Dominance!$C$16,Dominance!$C$18,Dominance!$C$24)</c:f>
              <c:strCache>
                <c:ptCount val="7"/>
                <c:pt idx="0">
                  <c:v>Industrial Production</c:v>
                </c:pt>
                <c:pt idx="1">
                  <c:v>Services Output</c:v>
                </c:pt>
                <c:pt idx="2">
                  <c:v>Goods Exports</c:v>
                </c:pt>
                <c:pt idx="3">
                  <c:v>Goods Imports</c:v>
                </c:pt>
                <c:pt idx="4">
                  <c:v>Service Exports</c:v>
                </c:pt>
                <c:pt idx="5">
                  <c:v>Service Imports</c:v>
                </c:pt>
                <c:pt idx="6">
                  <c:v>Gross Value Added</c:v>
                </c:pt>
              </c:strCache>
            </c:strRef>
          </c:cat>
          <c:val>
            <c:numRef>
              <c:f>(Dominance!$F$8,Dominance!$F$10,Dominance!$F$12,Dominance!$F$14,Dominance!$F$16,Dominance!$F$18,Dominance!$F$24)</c:f>
              <c:numCache>
                <c:formatCode>0%</c:formatCode>
                <c:ptCount val="7"/>
                <c:pt idx="0">
                  <c:v>0.81605351170568563</c:v>
                </c:pt>
                <c:pt idx="1">
                  <c:v>0.85245901639344257</c:v>
                </c:pt>
                <c:pt idx="2">
                  <c:v>0.67901234567901236</c:v>
                </c:pt>
                <c:pt idx="3">
                  <c:v>0.18390804597701149</c:v>
                </c:pt>
                <c:pt idx="4">
                  <c:v>0.92156862745098034</c:v>
                </c:pt>
                <c:pt idx="5">
                  <c:v>0.73926380368098155</c:v>
                </c:pt>
                <c:pt idx="6">
                  <c:v>0.30878186968838528</c:v>
                </c:pt>
              </c:numCache>
            </c:numRef>
          </c:val>
          <c:extLst>
            <c:ext xmlns:c16="http://schemas.microsoft.com/office/drawing/2014/chart" uri="{C3380CC4-5D6E-409C-BE32-E72D297353CC}">
              <c16:uniqueId val="{00000007-FCCF-4F75-BDFA-C061D99303CB}"/>
            </c:ext>
          </c:extLst>
        </c:ser>
        <c:dLbls>
          <c:showLegendKey val="0"/>
          <c:showVal val="0"/>
          <c:showCatName val="0"/>
          <c:showSerName val="0"/>
          <c:showPercent val="0"/>
          <c:showBubbleSize val="0"/>
        </c:dLbls>
        <c:gapWidth val="50"/>
        <c:overlap val="-21"/>
        <c:axId val="808817520"/>
        <c:axId val="808817848"/>
      </c:barChart>
      <c:catAx>
        <c:axId val="808817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accent6">
                    <a:lumMod val="75000"/>
                  </a:schemeClr>
                </a:solidFill>
                <a:latin typeface="+mn-lt"/>
                <a:ea typeface="+mn-ea"/>
                <a:cs typeface="+mn-cs"/>
              </a:defRPr>
            </a:pPr>
            <a:endParaRPr lang="en-US"/>
          </a:p>
        </c:txPr>
        <c:crossAx val="808817848"/>
        <c:crosses val="autoZero"/>
        <c:auto val="1"/>
        <c:lblAlgn val="ctr"/>
        <c:lblOffset val="100"/>
        <c:noMultiLvlLbl val="0"/>
      </c:catAx>
      <c:valAx>
        <c:axId val="808817848"/>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80881752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601DA8-03DC-4D64-B7CC-C88F90B8451A}" type="doc">
      <dgm:prSet loTypeId="urn:microsoft.com/office/officeart/2005/8/layout/cycle2" loCatId="cycle" qsTypeId="urn:microsoft.com/office/officeart/2005/8/quickstyle/3d1" qsCatId="3D" csTypeId="urn:microsoft.com/office/officeart/2005/8/colors/accent5_1" csCatId="accent5" phldr="1"/>
      <dgm:spPr/>
      <dgm:t>
        <a:bodyPr/>
        <a:lstStyle/>
        <a:p>
          <a:endParaRPr lang="en-US"/>
        </a:p>
      </dgm:t>
    </dgm:pt>
    <dgm:pt modelId="{95464D88-C561-42B7-B717-A064CA96C5F2}">
      <dgm:prSet phldrT="[Text]" custT="1"/>
      <dgm:spPr>
        <a:gradFill flip="none" rotWithShape="0">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dgm:spPr>
      <dgm:t>
        <a:bodyPr/>
        <a:lstStyle/>
        <a:p>
          <a:r>
            <a:rPr lang="en-IE" sz="1600" dirty="0">
              <a:latin typeface="+mn-lt"/>
              <a:ea typeface="Roboto Medium" panose="02000000000000000000" pitchFamily="50" charset="0"/>
              <a:cs typeface="Calibri" panose="020F0502020204030204" pitchFamily="34" charset="0"/>
            </a:rPr>
            <a:t>Business Register</a:t>
          </a:r>
          <a:endParaRPr lang="en-US" sz="1600" dirty="0">
            <a:latin typeface="+mn-lt"/>
            <a:ea typeface="Roboto Medium" panose="02000000000000000000" pitchFamily="50" charset="0"/>
            <a:cs typeface="Calibri" panose="020F0502020204030204" pitchFamily="34" charset="0"/>
          </a:endParaRPr>
        </a:p>
      </dgm:t>
    </dgm:pt>
    <dgm:pt modelId="{233878F5-8C49-4EF5-8C0D-CE011FC125C5}" type="parTrans" cxnId="{4BD2BDF9-A7F9-4C62-A61F-38B650F5A80D}">
      <dgm:prSet/>
      <dgm:spPr/>
      <dgm:t>
        <a:bodyPr/>
        <a:lstStyle/>
        <a:p>
          <a:endParaRPr lang="en-US" sz="1600">
            <a:latin typeface="+mn-lt"/>
          </a:endParaRPr>
        </a:p>
      </dgm:t>
    </dgm:pt>
    <dgm:pt modelId="{9BE8457F-AF71-4863-A80D-1202D39D65E7}" type="sibTrans" cxnId="{4BD2BDF9-A7F9-4C62-A61F-38B650F5A80D}">
      <dgm:prSet/>
      <dgm:spPr/>
      <dgm:t>
        <a:bodyPr/>
        <a:lstStyle/>
        <a:p>
          <a:endParaRPr lang="en-US" sz="1800">
            <a:latin typeface="+mn-lt"/>
          </a:endParaRPr>
        </a:p>
      </dgm:t>
    </dgm:pt>
    <dgm:pt modelId="{77F92783-FA88-492B-9246-79022B974B84}">
      <dgm:prSet phldrT="[Text]" custT="1"/>
      <dgm:spPr>
        <a:gradFill flip="none" rotWithShape="0">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dgm:spPr>
      <dgm:t>
        <a:bodyPr/>
        <a:lstStyle/>
        <a:p>
          <a:r>
            <a:rPr lang="en-IE" sz="1600" dirty="0">
              <a:latin typeface="+mn-lt"/>
              <a:ea typeface="Roboto Medium" panose="02000000000000000000" pitchFamily="50" charset="0"/>
              <a:cs typeface="Roboto Medium" panose="02000000000000000000" pitchFamily="50" charset="0"/>
            </a:rPr>
            <a:t>Industrial Statistics</a:t>
          </a:r>
          <a:endParaRPr lang="en-US" sz="1600" dirty="0">
            <a:latin typeface="+mn-lt"/>
            <a:ea typeface="Roboto Medium" panose="02000000000000000000" pitchFamily="50" charset="0"/>
            <a:cs typeface="Roboto Medium" panose="02000000000000000000" pitchFamily="50" charset="0"/>
          </a:endParaRPr>
        </a:p>
      </dgm:t>
    </dgm:pt>
    <dgm:pt modelId="{F332DD8A-DF84-4897-8F01-F1552331CD59}" type="parTrans" cxnId="{FF7930FB-37BD-401E-BC01-C83D3DADBB81}">
      <dgm:prSet/>
      <dgm:spPr/>
      <dgm:t>
        <a:bodyPr/>
        <a:lstStyle/>
        <a:p>
          <a:endParaRPr lang="en-US" sz="1600">
            <a:latin typeface="+mn-lt"/>
          </a:endParaRPr>
        </a:p>
      </dgm:t>
    </dgm:pt>
    <dgm:pt modelId="{C44F6797-2F39-40C6-9816-A02E945D90F8}" type="sibTrans" cxnId="{FF7930FB-37BD-401E-BC01-C83D3DADBB81}">
      <dgm:prSet/>
      <dgm:spPr/>
      <dgm:t>
        <a:bodyPr/>
        <a:lstStyle/>
        <a:p>
          <a:endParaRPr lang="en-US" sz="1800">
            <a:latin typeface="+mn-lt"/>
          </a:endParaRPr>
        </a:p>
      </dgm:t>
    </dgm:pt>
    <dgm:pt modelId="{CA995CAC-0330-42EC-943B-DC7510C8DE7E}">
      <dgm:prSet phldrT="[Text]" custT="1"/>
      <dgm:spPr>
        <a:gradFill flip="none" rotWithShape="0">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dgm:spPr>
      <dgm:t>
        <a:bodyPr/>
        <a:lstStyle/>
        <a:p>
          <a:r>
            <a:rPr lang="en-IE" sz="1600" dirty="0">
              <a:latin typeface="+mn-lt"/>
              <a:ea typeface="Roboto Medium" panose="02000000000000000000" pitchFamily="50" charset="0"/>
              <a:cs typeface="Calibri" panose="020F0502020204030204" pitchFamily="34" charset="0"/>
            </a:rPr>
            <a:t>Service Statistics</a:t>
          </a:r>
          <a:endParaRPr lang="en-US" sz="1600" dirty="0">
            <a:latin typeface="+mn-lt"/>
            <a:ea typeface="Roboto Medium" panose="02000000000000000000" pitchFamily="50" charset="0"/>
            <a:cs typeface="Calibri" panose="020F0502020204030204" pitchFamily="34" charset="0"/>
          </a:endParaRPr>
        </a:p>
      </dgm:t>
    </dgm:pt>
    <dgm:pt modelId="{ED5D1CA1-A414-4DD0-930B-7619975E7791}" type="parTrans" cxnId="{697CD155-5E2D-4105-A44E-AC970AF784B1}">
      <dgm:prSet/>
      <dgm:spPr/>
      <dgm:t>
        <a:bodyPr/>
        <a:lstStyle/>
        <a:p>
          <a:endParaRPr lang="en-US" sz="1600">
            <a:latin typeface="+mn-lt"/>
          </a:endParaRPr>
        </a:p>
      </dgm:t>
    </dgm:pt>
    <dgm:pt modelId="{A712FD66-F3DC-414F-B21F-1CAFDC4D78FA}" type="sibTrans" cxnId="{697CD155-5E2D-4105-A44E-AC970AF784B1}">
      <dgm:prSet/>
      <dgm:spPr/>
      <dgm:t>
        <a:bodyPr/>
        <a:lstStyle/>
        <a:p>
          <a:endParaRPr lang="en-US" sz="1800">
            <a:latin typeface="+mn-lt"/>
          </a:endParaRPr>
        </a:p>
      </dgm:t>
    </dgm:pt>
    <dgm:pt modelId="{E51473FA-1104-4C25-99D1-4084934E20D5}">
      <dgm:prSet phldrT="[Text]" custT="1"/>
      <dgm:spPr>
        <a:gradFill flip="none" rotWithShape="0">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dgm:spPr>
      <dgm:t>
        <a:bodyPr/>
        <a:lstStyle/>
        <a:p>
          <a:r>
            <a:rPr lang="en-IE" sz="1500" dirty="0">
              <a:latin typeface="+mn-lt"/>
              <a:ea typeface="Roboto Medium" panose="02000000000000000000" pitchFamily="50" charset="0"/>
              <a:cs typeface="Calibri" panose="020F0502020204030204" pitchFamily="34" charset="0"/>
            </a:rPr>
            <a:t>International Accounts</a:t>
          </a:r>
          <a:endParaRPr lang="en-US" sz="1500" dirty="0">
            <a:latin typeface="+mn-lt"/>
            <a:ea typeface="Roboto Medium" panose="02000000000000000000" pitchFamily="50" charset="0"/>
            <a:cs typeface="Calibri" panose="020F0502020204030204" pitchFamily="34" charset="0"/>
          </a:endParaRPr>
        </a:p>
      </dgm:t>
    </dgm:pt>
    <dgm:pt modelId="{63CBCDC6-F228-4FC7-A77F-2ECA1D1EA9EE}" type="parTrans" cxnId="{169E6EC4-A1FF-4598-984D-2A4A23419DDB}">
      <dgm:prSet/>
      <dgm:spPr/>
      <dgm:t>
        <a:bodyPr/>
        <a:lstStyle/>
        <a:p>
          <a:endParaRPr lang="en-US" sz="1600">
            <a:latin typeface="+mn-lt"/>
          </a:endParaRPr>
        </a:p>
      </dgm:t>
    </dgm:pt>
    <dgm:pt modelId="{89DEBFD1-952F-48BA-AD0B-0B0EA4880331}" type="sibTrans" cxnId="{169E6EC4-A1FF-4598-984D-2A4A23419DDB}">
      <dgm:prSet/>
      <dgm:spPr/>
      <dgm:t>
        <a:bodyPr/>
        <a:lstStyle/>
        <a:p>
          <a:endParaRPr lang="en-US" sz="1800">
            <a:latin typeface="+mn-lt"/>
          </a:endParaRPr>
        </a:p>
      </dgm:t>
    </dgm:pt>
    <dgm:pt modelId="{2B6965AA-25C5-41FC-B4F0-D43E6AEE1DB3}">
      <dgm:prSet phldrT="[Text]" custT="1"/>
      <dgm:spPr/>
      <dgm:t>
        <a:bodyPr/>
        <a:lstStyle/>
        <a:p>
          <a:r>
            <a:rPr lang="en-IE" sz="1600" dirty="0">
              <a:latin typeface="+mn-lt"/>
              <a:ea typeface="Roboto Medium" panose="02000000000000000000" pitchFamily="50" charset="0"/>
              <a:cs typeface="Calibri" panose="020F0502020204030204" pitchFamily="34" charset="0"/>
            </a:rPr>
            <a:t>MNE Tax Records</a:t>
          </a:r>
          <a:endParaRPr lang="en-US" sz="1600" i="1" dirty="0">
            <a:latin typeface="+mn-lt"/>
            <a:ea typeface="Roboto Medium" panose="02000000000000000000" pitchFamily="50" charset="0"/>
            <a:cs typeface="Calibri" panose="020F0502020204030204" pitchFamily="34" charset="0"/>
          </a:endParaRPr>
        </a:p>
      </dgm:t>
    </dgm:pt>
    <dgm:pt modelId="{115F9EA2-35A1-4B58-92E9-C8D04DA00259}" type="parTrans" cxnId="{C1467685-C81B-4F3D-B4A6-5814EE808EA3}">
      <dgm:prSet/>
      <dgm:spPr/>
      <dgm:t>
        <a:bodyPr/>
        <a:lstStyle/>
        <a:p>
          <a:endParaRPr lang="en-US" sz="1600">
            <a:latin typeface="+mn-lt"/>
          </a:endParaRPr>
        </a:p>
      </dgm:t>
    </dgm:pt>
    <dgm:pt modelId="{C2084753-1303-4195-854B-7BCF7ABE461F}" type="sibTrans" cxnId="{C1467685-C81B-4F3D-B4A6-5814EE808EA3}">
      <dgm:prSet/>
      <dgm:spPr/>
      <dgm:t>
        <a:bodyPr/>
        <a:lstStyle/>
        <a:p>
          <a:endParaRPr lang="en-US" sz="1800">
            <a:latin typeface="+mn-lt"/>
          </a:endParaRPr>
        </a:p>
      </dgm:t>
    </dgm:pt>
    <dgm:pt modelId="{5B7CC26A-B554-4AD6-A2F8-EC7F3A02EB6C}">
      <dgm:prSet phldrT="[Text]" custT="1"/>
      <dgm:spPr/>
      <dgm:t>
        <a:bodyPr/>
        <a:lstStyle/>
        <a:p>
          <a:r>
            <a:rPr lang="en-IE" sz="1600" dirty="0">
              <a:latin typeface="+mn-lt"/>
              <a:ea typeface="Roboto Medium" panose="02000000000000000000" pitchFamily="50" charset="0"/>
              <a:cs typeface="Calibri" panose="020F0502020204030204" pitchFamily="34" charset="0"/>
            </a:rPr>
            <a:t>Company Reg. Office </a:t>
          </a:r>
          <a:r>
            <a:rPr lang="en-IE" sz="1400" dirty="0">
              <a:latin typeface="+mn-lt"/>
              <a:ea typeface="Roboto Medium" panose="02000000000000000000" pitchFamily="50" charset="0"/>
              <a:cs typeface="Calibri" panose="020F0502020204030204" pitchFamily="34" charset="0"/>
            </a:rPr>
            <a:t>(audited annual accounts)</a:t>
          </a:r>
          <a:endParaRPr lang="en-US" sz="1400" dirty="0">
            <a:latin typeface="+mn-lt"/>
            <a:ea typeface="Roboto Medium" panose="02000000000000000000" pitchFamily="50" charset="0"/>
            <a:cs typeface="Calibri" panose="020F0502020204030204" pitchFamily="34" charset="0"/>
          </a:endParaRPr>
        </a:p>
      </dgm:t>
    </dgm:pt>
    <dgm:pt modelId="{7018B041-C32B-478F-A830-6AC0B026CA2A}" type="parTrans" cxnId="{4F820F12-1548-4978-AEF9-4B2AB89F2E56}">
      <dgm:prSet/>
      <dgm:spPr/>
      <dgm:t>
        <a:bodyPr/>
        <a:lstStyle/>
        <a:p>
          <a:endParaRPr lang="en-US" sz="1600">
            <a:latin typeface="+mn-lt"/>
          </a:endParaRPr>
        </a:p>
      </dgm:t>
    </dgm:pt>
    <dgm:pt modelId="{0648C5FC-B357-4AC0-9D5C-50B4EC24FEB0}" type="sibTrans" cxnId="{4F820F12-1548-4978-AEF9-4B2AB89F2E56}">
      <dgm:prSet/>
      <dgm:spPr/>
      <dgm:t>
        <a:bodyPr/>
        <a:lstStyle/>
        <a:p>
          <a:endParaRPr lang="en-US" sz="1800">
            <a:latin typeface="+mn-lt"/>
            <a:ea typeface="Roboto Medium" panose="02000000000000000000" pitchFamily="50" charset="0"/>
            <a:cs typeface="Roboto Medium" panose="02000000000000000000" pitchFamily="50" charset="0"/>
          </a:endParaRPr>
        </a:p>
      </dgm:t>
    </dgm:pt>
    <dgm:pt modelId="{D17ADB54-80CB-45FD-9B7C-317C2F4EDF45}">
      <dgm:prSet phldrT="[Text]" custT="1"/>
      <dgm:spPr>
        <a:solidFill>
          <a:schemeClr val="accent4">
            <a:lumMod val="20000"/>
            <a:lumOff val="80000"/>
          </a:schemeClr>
        </a:solidFill>
      </dgm:spPr>
      <dgm:t>
        <a:bodyPr/>
        <a:lstStyle/>
        <a:p>
          <a:r>
            <a:rPr lang="en-IE" sz="1600" dirty="0">
              <a:latin typeface="+mn-lt"/>
              <a:ea typeface="Roboto Medium" panose="02000000000000000000" pitchFamily="50" charset="0"/>
              <a:cs typeface="Calibri" panose="020F0502020204030204" pitchFamily="34" charset="0"/>
            </a:rPr>
            <a:t>External Trade in Goods</a:t>
          </a:r>
          <a:endParaRPr lang="en-US" sz="1600" i="1" dirty="0">
            <a:latin typeface="+mn-lt"/>
            <a:ea typeface="Roboto Medium" panose="02000000000000000000" pitchFamily="50" charset="0"/>
            <a:cs typeface="Calibri" panose="020F0502020204030204" pitchFamily="34" charset="0"/>
          </a:endParaRPr>
        </a:p>
      </dgm:t>
    </dgm:pt>
    <dgm:pt modelId="{F9D33F8B-5E62-4EE0-ABC0-D1394FC81D52}" type="parTrans" cxnId="{FD703CB6-80C3-4C8C-9C1E-818D24A42939}">
      <dgm:prSet/>
      <dgm:spPr/>
      <dgm:t>
        <a:bodyPr/>
        <a:lstStyle/>
        <a:p>
          <a:endParaRPr lang="en-IE" sz="1600">
            <a:latin typeface="+mn-lt"/>
          </a:endParaRPr>
        </a:p>
      </dgm:t>
    </dgm:pt>
    <dgm:pt modelId="{E77A7ED4-8D2E-49F4-93B0-34782155C79A}" type="sibTrans" cxnId="{FD703CB6-80C3-4C8C-9C1E-818D24A42939}">
      <dgm:prSet/>
      <dgm:spPr/>
      <dgm:t>
        <a:bodyPr/>
        <a:lstStyle/>
        <a:p>
          <a:endParaRPr lang="en-IE" sz="1600">
            <a:latin typeface="+mn-lt"/>
          </a:endParaRPr>
        </a:p>
      </dgm:t>
    </dgm:pt>
    <dgm:pt modelId="{411FEF39-8F07-4B2E-A1F6-9D8993BF8909}">
      <dgm:prSet phldrT="[Text]" custT="1"/>
      <dgm:spPr>
        <a:gradFill flip="none" rotWithShape="0">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dgm:spPr>
      <dgm:t>
        <a:bodyPr/>
        <a:lstStyle/>
        <a:p>
          <a:r>
            <a:rPr lang="en-IE" sz="1600" dirty="0">
              <a:latin typeface="+mn-lt"/>
              <a:ea typeface="Roboto Medium" panose="02000000000000000000" pitchFamily="50" charset="0"/>
              <a:cs typeface="Calibri" panose="020F0502020204030204" pitchFamily="34" charset="0"/>
            </a:rPr>
            <a:t>Survey Forms</a:t>
          </a:r>
          <a:endParaRPr lang="en-US" sz="1600" i="1" dirty="0">
            <a:latin typeface="+mn-lt"/>
            <a:ea typeface="Roboto Medium" panose="02000000000000000000" pitchFamily="50" charset="0"/>
            <a:cs typeface="Calibri" panose="020F0502020204030204" pitchFamily="34" charset="0"/>
          </a:endParaRPr>
        </a:p>
      </dgm:t>
    </dgm:pt>
    <dgm:pt modelId="{DD50903E-25CF-4610-BF92-06EEA7DC141A}" type="parTrans" cxnId="{5DAB3994-604F-4B0C-AF44-FFD440168D55}">
      <dgm:prSet/>
      <dgm:spPr/>
      <dgm:t>
        <a:bodyPr/>
        <a:lstStyle/>
        <a:p>
          <a:endParaRPr lang="en-IE" sz="1600">
            <a:latin typeface="+mn-lt"/>
          </a:endParaRPr>
        </a:p>
      </dgm:t>
    </dgm:pt>
    <dgm:pt modelId="{2438E9B5-E926-4FCD-BF00-4CC6B5CE4302}" type="sibTrans" cxnId="{5DAB3994-604F-4B0C-AF44-FFD440168D55}">
      <dgm:prSet/>
      <dgm:spPr/>
      <dgm:t>
        <a:bodyPr/>
        <a:lstStyle/>
        <a:p>
          <a:endParaRPr lang="en-IE" sz="1600">
            <a:latin typeface="+mn-lt"/>
          </a:endParaRPr>
        </a:p>
      </dgm:t>
    </dgm:pt>
    <dgm:pt modelId="{0B4AE78E-441F-46C5-AA94-4C1F95081EAC}">
      <dgm:prSet phldrT="[Text]" custT="1"/>
      <dgm:spPr>
        <a:solidFill>
          <a:schemeClr val="accent4">
            <a:lumMod val="20000"/>
            <a:lumOff val="80000"/>
          </a:schemeClr>
        </a:solidFill>
      </dgm:spPr>
      <dgm:t>
        <a:bodyPr/>
        <a:lstStyle/>
        <a:p>
          <a:r>
            <a:rPr lang="en-US" sz="1600" i="0" dirty="0">
              <a:latin typeface="+mn-lt"/>
              <a:ea typeface="Roboto Medium" panose="02000000000000000000" pitchFamily="50" charset="0"/>
              <a:cs typeface="Calibri" panose="020F0502020204030204" pitchFamily="34" charset="0"/>
            </a:rPr>
            <a:t>Labour Market &amp; Earnings</a:t>
          </a:r>
        </a:p>
      </dgm:t>
    </dgm:pt>
    <dgm:pt modelId="{FD53516E-60D1-4737-94E7-9CAE231CC9EC}" type="parTrans" cxnId="{CE72EEB5-656E-4B55-AE72-A360481C46C5}">
      <dgm:prSet/>
      <dgm:spPr/>
      <dgm:t>
        <a:bodyPr/>
        <a:lstStyle/>
        <a:p>
          <a:endParaRPr lang="en-IE"/>
        </a:p>
      </dgm:t>
    </dgm:pt>
    <dgm:pt modelId="{B234E85A-0E9C-46C1-BAF9-53FAA693B7E0}" type="sibTrans" cxnId="{CE72EEB5-656E-4B55-AE72-A360481C46C5}">
      <dgm:prSet/>
      <dgm:spPr/>
      <dgm:t>
        <a:bodyPr/>
        <a:lstStyle/>
        <a:p>
          <a:endParaRPr lang="en-IE"/>
        </a:p>
      </dgm:t>
    </dgm:pt>
    <dgm:pt modelId="{15FC85E8-D6C4-419B-97B2-24A7CF27B5DC}" type="pres">
      <dgm:prSet presAssocID="{1D601DA8-03DC-4D64-B7CC-C88F90B8451A}" presName="cycle" presStyleCnt="0">
        <dgm:presLayoutVars>
          <dgm:dir/>
          <dgm:resizeHandles val="exact"/>
        </dgm:presLayoutVars>
      </dgm:prSet>
      <dgm:spPr/>
    </dgm:pt>
    <dgm:pt modelId="{CE6C075A-636E-4031-8CF6-ADCA81A43E97}" type="pres">
      <dgm:prSet presAssocID="{411FEF39-8F07-4B2E-A1F6-9D8993BF8909}" presName="node" presStyleLbl="node1" presStyleIdx="0" presStyleCnt="9" custScaleX="119445" custScaleY="118092">
        <dgm:presLayoutVars>
          <dgm:bulletEnabled val="1"/>
        </dgm:presLayoutVars>
      </dgm:prSet>
      <dgm:spPr/>
    </dgm:pt>
    <dgm:pt modelId="{1521F9EF-182A-42CE-94F6-3B5A274A9962}" type="pres">
      <dgm:prSet presAssocID="{2438E9B5-E926-4FCD-BF00-4CC6B5CE4302}" presName="sibTrans" presStyleLbl="sibTrans2D1" presStyleIdx="0" presStyleCnt="9"/>
      <dgm:spPr/>
    </dgm:pt>
    <dgm:pt modelId="{4828B5AE-531D-46FE-A530-278A91901947}" type="pres">
      <dgm:prSet presAssocID="{2438E9B5-E926-4FCD-BF00-4CC6B5CE4302}" presName="connectorText" presStyleLbl="sibTrans2D1" presStyleIdx="0" presStyleCnt="9"/>
      <dgm:spPr/>
    </dgm:pt>
    <dgm:pt modelId="{B28E8B08-6C36-42EE-8C4D-5A0A6AC92786}" type="pres">
      <dgm:prSet presAssocID="{95464D88-C561-42B7-B717-A064CA96C5F2}" presName="node" presStyleLbl="node1" presStyleIdx="1" presStyleCnt="9" custScaleX="119445" custScaleY="118092" custRadScaleRad="98582" custRadScaleInc="-3620">
        <dgm:presLayoutVars>
          <dgm:bulletEnabled val="1"/>
        </dgm:presLayoutVars>
      </dgm:prSet>
      <dgm:spPr/>
    </dgm:pt>
    <dgm:pt modelId="{640318A3-62CD-4470-8F53-6322A38B87AA}" type="pres">
      <dgm:prSet presAssocID="{9BE8457F-AF71-4863-A80D-1202D39D65E7}" presName="sibTrans" presStyleLbl="sibTrans2D1" presStyleIdx="1" presStyleCnt="9"/>
      <dgm:spPr/>
    </dgm:pt>
    <dgm:pt modelId="{7417A56A-1170-4498-ACD7-4377FABEAE57}" type="pres">
      <dgm:prSet presAssocID="{9BE8457F-AF71-4863-A80D-1202D39D65E7}" presName="connectorText" presStyleLbl="sibTrans2D1" presStyleIdx="1" presStyleCnt="9"/>
      <dgm:spPr/>
    </dgm:pt>
    <dgm:pt modelId="{00805795-8F40-4B1B-B65C-41921DF0371C}" type="pres">
      <dgm:prSet presAssocID="{77F92783-FA88-492B-9246-79022B974B84}" presName="node" presStyleLbl="node1" presStyleIdx="2" presStyleCnt="9" custScaleX="119445" custScaleY="118092">
        <dgm:presLayoutVars>
          <dgm:bulletEnabled val="1"/>
        </dgm:presLayoutVars>
      </dgm:prSet>
      <dgm:spPr/>
    </dgm:pt>
    <dgm:pt modelId="{0C8076D2-F1E9-4CEC-B0FB-159A20A38E96}" type="pres">
      <dgm:prSet presAssocID="{C44F6797-2F39-40C6-9816-A02E945D90F8}" presName="sibTrans" presStyleLbl="sibTrans2D1" presStyleIdx="2" presStyleCnt="9"/>
      <dgm:spPr/>
    </dgm:pt>
    <dgm:pt modelId="{D84DCEC5-97F3-4354-AA10-9D2DC6F64B69}" type="pres">
      <dgm:prSet presAssocID="{C44F6797-2F39-40C6-9816-A02E945D90F8}" presName="connectorText" presStyleLbl="sibTrans2D1" presStyleIdx="2" presStyleCnt="9"/>
      <dgm:spPr/>
    </dgm:pt>
    <dgm:pt modelId="{B1A0716E-B6D4-4EA1-86DC-C4D3FE942398}" type="pres">
      <dgm:prSet presAssocID="{CA995CAC-0330-42EC-943B-DC7510C8DE7E}" presName="node" presStyleLbl="node1" presStyleIdx="3" presStyleCnt="9" custScaleX="119445" custScaleY="118092">
        <dgm:presLayoutVars>
          <dgm:bulletEnabled val="1"/>
        </dgm:presLayoutVars>
      </dgm:prSet>
      <dgm:spPr/>
    </dgm:pt>
    <dgm:pt modelId="{47BBCEBB-5E1D-4D75-9FC4-D87CCC3DAB7B}" type="pres">
      <dgm:prSet presAssocID="{A712FD66-F3DC-414F-B21F-1CAFDC4D78FA}" presName="sibTrans" presStyleLbl="sibTrans2D1" presStyleIdx="3" presStyleCnt="9"/>
      <dgm:spPr/>
    </dgm:pt>
    <dgm:pt modelId="{B00A877E-5BB2-4D71-8289-E0BBFA936D48}" type="pres">
      <dgm:prSet presAssocID="{A712FD66-F3DC-414F-B21F-1CAFDC4D78FA}" presName="connectorText" presStyleLbl="sibTrans2D1" presStyleIdx="3" presStyleCnt="9"/>
      <dgm:spPr/>
    </dgm:pt>
    <dgm:pt modelId="{8532148A-1D36-4E4E-9C75-3992AD68D2D5}" type="pres">
      <dgm:prSet presAssocID="{E51473FA-1104-4C25-99D1-4084934E20D5}" presName="node" presStyleLbl="node1" presStyleIdx="4" presStyleCnt="9" custScaleX="119445" custScaleY="118092">
        <dgm:presLayoutVars>
          <dgm:bulletEnabled val="1"/>
        </dgm:presLayoutVars>
      </dgm:prSet>
      <dgm:spPr/>
    </dgm:pt>
    <dgm:pt modelId="{095A68C1-1185-4327-A472-79E6095FAEE9}" type="pres">
      <dgm:prSet presAssocID="{89DEBFD1-952F-48BA-AD0B-0B0EA4880331}" presName="sibTrans" presStyleLbl="sibTrans2D1" presStyleIdx="4" presStyleCnt="9"/>
      <dgm:spPr/>
    </dgm:pt>
    <dgm:pt modelId="{4F51533A-2E09-4FB4-9BCC-55F25312C957}" type="pres">
      <dgm:prSet presAssocID="{89DEBFD1-952F-48BA-AD0B-0B0EA4880331}" presName="connectorText" presStyleLbl="sibTrans2D1" presStyleIdx="4" presStyleCnt="9"/>
      <dgm:spPr/>
    </dgm:pt>
    <dgm:pt modelId="{B8E34E3F-605B-48CA-951C-DC3639FE839C}" type="pres">
      <dgm:prSet presAssocID="{D17ADB54-80CB-45FD-9B7C-317C2F4EDF45}" presName="node" presStyleLbl="node1" presStyleIdx="5" presStyleCnt="9" custScaleX="119445" custScaleY="118092" custRadScaleRad="99835" custRadScaleInc="-1305">
        <dgm:presLayoutVars>
          <dgm:bulletEnabled val="1"/>
        </dgm:presLayoutVars>
      </dgm:prSet>
      <dgm:spPr/>
    </dgm:pt>
    <dgm:pt modelId="{4F873FD5-F245-4D58-863C-352B9D95CD3D}" type="pres">
      <dgm:prSet presAssocID="{E77A7ED4-8D2E-49F4-93B0-34782155C79A}" presName="sibTrans" presStyleLbl="sibTrans2D1" presStyleIdx="5" presStyleCnt="9"/>
      <dgm:spPr/>
    </dgm:pt>
    <dgm:pt modelId="{1F5A5BFF-C1A0-4301-8372-B39173B961AA}" type="pres">
      <dgm:prSet presAssocID="{E77A7ED4-8D2E-49F4-93B0-34782155C79A}" presName="connectorText" presStyleLbl="sibTrans2D1" presStyleIdx="5" presStyleCnt="9"/>
      <dgm:spPr/>
    </dgm:pt>
    <dgm:pt modelId="{B6CF8BFD-57CD-4D48-8674-D0C0B79349FA}" type="pres">
      <dgm:prSet presAssocID="{0B4AE78E-441F-46C5-AA94-4C1F95081EAC}" presName="node" presStyleLbl="node1" presStyleIdx="6" presStyleCnt="9">
        <dgm:presLayoutVars>
          <dgm:bulletEnabled val="1"/>
        </dgm:presLayoutVars>
      </dgm:prSet>
      <dgm:spPr/>
    </dgm:pt>
    <dgm:pt modelId="{DCA1BE72-7340-4811-8762-DD6A7A363DA7}" type="pres">
      <dgm:prSet presAssocID="{B234E85A-0E9C-46C1-BAF9-53FAA693B7E0}" presName="sibTrans" presStyleLbl="sibTrans2D1" presStyleIdx="6" presStyleCnt="9"/>
      <dgm:spPr/>
    </dgm:pt>
    <dgm:pt modelId="{99464F28-8DDD-4F54-99AE-230E89CD6D01}" type="pres">
      <dgm:prSet presAssocID="{B234E85A-0E9C-46C1-BAF9-53FAA693B7E0}" presName="connectorText" presStyleLbl="sibTrans2D1" presStyleIdx="6" presStyleCnt="9"/>
      <dgm:spPr/>
    </dgm:pt>
    <dgm:pt modelId="{9F0A73E5-482A-4E5C-B517-C01CE45163F4}" type="pres">
      <dgm:prSet presAssocID="{2B6965AA-25C5-41FC-B4F0-D43E6AEE1DB3}" presName="node" presStyleLbl="node1" presStyleIdx="7" presStyleCnt="9" custScaleX="119445" custScaleY="118092">
        <dgm:presLayoutVars>
          <dgm:bulletEnabled val="1"/>
        </dgm:presLayoutVars>
      </dgm:prSet>
      <dgm:spPr/>
    </dgm:pt>
    <dgm:pt modelId="{D7FF619A-CF99-4EF8-BF69-E27B3CF4443F}" type="pres">
      <dgm:prSet presAssocID="{C2084753-1303-4195-854B-7BCF7ABE461F}" presName="sibTrans" presStyleLbl="sibTrans2D1" presStyleIdx="7" presStyleCnt="9"/>
      <dgm:spPr/>
    </dgm:pt>
    <dgm:pt modelId="{03CC8256-EF09-443F-A018-DFA65ED8CA24}" type="pres">
      <dgm:prSet presAssocID="{C2084753-1303-4195-854B-7BCF7ABE461F}" presName="connectorText" presStyleLbl="sibTrans2D1" presStyleIdx="7" presStyleCnt="9"/>
      <dgm:spPr/>
    </dgm:pt>
    <dgm:pt modelId="{D5A2A97A-AF29-4A6F-971E-16EF6B302212}" type="pres">
      <dgm:prSet presAssocID="{5B7CC26A-B554-4AD6-A2F8-EC7F3A02EB6C}" presName="node" presStyleLbl="node1" presStyleIdx="8" presStyleCnt="9" custScaleX="119445" custScaleY="118092">
        <dgm:presLayoutVars>
          <dgm:bulletEnabled val="1"/>
        </dgm:presLayoutVars>
      </dgm:prSet>
      <dgm:spPr/>
    </dgm:pt>
    <dgm:pt modelId="{9D47E36B-D3C9-432C-9200-31E500C5E3DC}" type="pres">
      <dgm:prSet presAssocID="{0648C5FC-B357-4AC0-9D5C-50B4EC24FEB0}" presName="sibTrans" presStyleLbl="sibTrans2D1" presStyleIdx="8" presStyleCnt="9"/>
      <dgm:spPr/>
    </dgm:pt>
    <dgm:pt modelId="{6F825A9C-617E-4083-A387-7EE18322F9B7}" type="pres">
      <dgm:prSet presAssocID="{0648C5FC-B357-4AC0-9D5C-50B4EC24FEB0}" presName="connectorText" presStyleLbl="sibTrans2D1" presStyleIdx="8" presStyleCnt="9"/>
      <dgm:spPr/>
    </dgm:pt>
  </dgm:ptLst>
  <dgm:cxnLst>
    <dgm:cxn modelId="{8D27EF06-E4FA-46DD-B674-86208462D751}" type="presOf" srcId="{411FEF39-8F07-4B2E-A1F6-9D8993BF8909}" destId="{CE6C075A-636E-4031-8CF6-ADCA81A43E97}" srcOrd="0" destOrd="0" presId="urn:microsoft.com/office/officeart/2005/8/layout/cycle2"/>
    <dgm:cxn modelId="{AF78620D-FD98-4CBC-82B4-77881B6DD938}" type="presOf" srcId="{95464D88-C561-42B7-B717-A064CA96C5F2}" destId="{B28E8B08-6C36-42EE-8C4D-5A0A6AC92786}" srcOrd="0" destOrd="0" presId="urn:microsoft.com/office/officeart/2005/8/layout/cycle2"/>
    <dgm:cxn modelId="{4F820F12-1548-4978-AEF9-4B2AB89F2E56}" srcId="{1D601DA8-03DC-4D64-B7CC-C88F90B8451A}" destId="{5B7CC26A-B554-4AD6-A2F8-EC7F3A02EB6C}" srcOrd="8" destOrd="0" parTransId="{7018B041-C32B-478F-A830-6AC0B026CA2A}" sibTransId="{0648C5FC-B357-4AC0-9D5C-50B4EC24FEB0}"/>
    <dgm:cxn modelId="{3220482C-C200-450F-ACCC-911C362E6B42}" type="presOf" srcId="{C2084753-1303-4195-854B-7BCF7ABE461F}" destId="{03CC8256-EF09-443F-A018-DFA65ED8CA24}" srcOrd="1" destOrd="0" presId="urn:microsoft.com/office/officeart/2005/8/layout/cycle2"/>
    <dgm:cxn modelId="{0795B42D-1AAC-4722-9006-4C9827BAEC58}" type="presOf" srcId="{A712FD66-F3DC-414F-B21F-1CAFDC4D78FA}" destId="{47BBCEBB-5E1D-4D75-9FC4-D87CCC3DAB7B}" srcOrd="0" destOrd="0" presId="urn:microsoft.com/office/officeart/2005/8/layout/cycle2"/>
    <dgm:cxn modelId="{942BB03E-148F-44AD-9B3B-1F3AC229D257}" type="presOf" srcId="{5B7CC26A-B554-4AD6-A2F8-EC7F3A02EB6C}" destId="{D5A2A97A-AF29-4A6F-971E-16EF6B302212}" srcOrd="0" destOrd="0" presId="urn:microsoft.com/office/officeart/2005/8/layout/cycle2"/>
    <dgm:cxn modelId="{C3666C4B-ACF6-438A-9375-6254142FD42F}" type="presOf" srcId="{77F92783-FA88-492B-9246-79022B974B84}" destId="{00805795-8F40-4B1B-B65C-41921DF0371C}" srcOrd="0" destOrd="0" presId="urn:microsoft.com/office/officeart/2005/8/layout/cycle2"/>
    <dgm:cxn modelId="{49CB8C53-6211-4FD8-A30E-B2B2ADA65CA9}" type="presOf" srcId="{9BE8457F-AF71-4863-A80D-1202D39D65E7}" destId="{640318A3-62CD-4470-8F53-6322A38B87AA}" srcOrd="0" destOrd="0" presId="urn:microsoft.com/office/officeart/2005/8/layout/cycle2"/>
    <dgm:cxn modelId="{697CD155-5E2D-4105-A44E-AC970AF784B1}" srcId="{1D601DA8-03DC-4D64-B7CC-C88F90B8451A}" destId="{CA995CAC-0330-42EC-943B-DC7510C8DE7E}" srcOrd="3" destOrd="0" parTransId="{ED5D1CA1-A414-4DD0-930B-7619975E7791}" sibTransId="{A712FD66-F3DC-414F-B21F-1CAFDC4D78FA}"/>
    <dgm:cxn modelId="{6E732457-176C-45B1-BDE3-92F0DF4959D3}" type="presOf" srcId="{9BE8457F-AF71-4863-A80D-1202D39D65E7}" destId="{7417A56A-1170-4498-ACD7-4377FABEAE57}" srcOrd="1" destOrd="0" presId="urn:microsoft.com/office/officeart/2005/8/layout/cycle2"/>
    <dgm:cxn modelId="{34C31358-611F-4D21-9147-D4956FC13373}" type="presOf" srcId="{89DEBFD1-952F-48BA-AD0B-0B0EA4880331}" destId="{4F51533A-2E09-4FB4-9BCC-55F25312C957}" srcOrd="1" destOrd="0" presId="urn:microsoft.com/office/officeart/2005/8/layout/cycle2"/>
    <dgm:cxn modelId="{E8BD6459-1130-4F7E-A2C8-E3B86562C335}" type="presOf" srcId="{2B6965AA-25C5-41FC-B4F0-D43E6AEE1DB3}" destId="{9F0A73E5-482A-4E5C-B517-C01CE45163F4}" srcOrd="0" destOrd="0" presId="urn:microsoft.com/office/officeart/2005/8/layout/cycle2"/>
    <dgm:cxn modelId="{92E3FC7B-EA1C-4C57-882D-30155E2247EE}" type="presOf" srcId="{C44F6797-2F39-40C6-9816-A02E945D90F8}" destId="{D84DCEC5-97F3-4354-AA10-9D2DC6F64B69}" srcOrd="1" destOrd="0" presId="urn:microsoft.com/office/officeart/2005/8/layout/cycle2"/>
    <dgm:cxn modelId="{49715180-C69A-4610-8409-525DF405EF66}" type="presOf" srcId="{E77A7ED4-8D2E-49F4-93B0-34782155C79A}" destId="{1F5A5BFF-C1A0-4301-8372-B39173B961AA}" srcOrd="1" destOrd="0" presId="urn:microsoft.com/office/officeart/2005/8/layout/cycle2"/>
    <dgm:cxn modelId="{C1467685-C81B-4F3D-B4A6-5814EE808EA3}" srcId="{1D601DA8-03DC-4D64-B7CC-C88F90B8451A}" destId="{2B6965AA-25C5-41FC-B4F0-D43E6AEE1DB3}" srcOrd="7" destOrd="0" parTransId="{115F9EA2-35A1-4B58-92E9-C8D04DA00259}" sibTransId="{C2084753-1303-4195-854B-7BCF7ABE461F}"/>
    <dgm:cxn modelId="{B873D489-EA08-45DB-A355-54732ED43BA4}" type="presOf" srcId="{2438E9B5-E926-4FCD-BF00-4CC6B5CE4302}" destId="{1521F9EF-182A-42CE-94F6-3B5A274A9962}" srcOrd="0" destOrd="0" presId="urn:microsoft.com/office/officeart/2005/8/layout/cycle2"/>
    <dgm:cxn modelId="{268B8492-94E0-48D5-A6B3-EA014B7B9233}" type="presOf" srcId="{E51473FA-1104-4C25-99D1-4084934E20D5}" destId="{8532148A-1D36-4E4E-9C75-3992AD68D2D5}" srcOrd="0" destOrd="0" presId="urn:microsoft.com/office/officeart/2005/8/layout/cycle2"/>
    <dgm:cxn modelId="{5DAB3994-604F-4B0C-AF44-FFD440168D55}" srcId="{1D601DA8-03DC-4D64-B7CC-C88F90B8451A}" destId="{411FEF39-8F07-4B2E-A1F6-9D8993BF8909}" srcOrd="0" destOrd="0" parTransId="{DD50903E-25CF-4610-BF92-06EEA7DC141A}" sibTransId="{2438E9B5-E926-4FCD-BF00-4CC6B5CE4302}"/>
    <dgm:cxn modelId="{F63750B0-06CF-4A26-ADD1-DEA1CD3E79BA}" type="presOf" srcId="{C44F6797-2F39-40C6-9816-A02E945D90F8}" destId="{0C8076D2-F1E9-4CEC-B0FB-159A20A38E96}" srcOrd="0" destOrd="0" presId="urn:microsoft.com/office/officeart/2005/8/layout/cycle2"/>
    <dgm:cxn modelId="{1B5A5AB0-DE2D-4067-80D3-0D60571DA536}" type="presOf" srcId="{B234E85A-0E9C-46C1-BAF9-53FAA693B7E0}" destId="{99464F28-8DDD-4F54-99AE-230E89CD6D01}" srcOrd="1" destOrd="0" presId="urn:microsoft.com/office/officeart/2005/8/layout/cycle2"/>
    <dgm:cxn modelId="{3B8B9CB5-EE6E-4E2E-B2F6-85E1074FF513}" type="presOf" srcId="{0648C5FC-B357-4AC0-9D5C-50B4EC24FEB0}" destId="{6F825A9C-617E-4083-A387-7EE18322F9B7}" srcOrd="1" destOrd="0" presId="urn:microsoft.com/office/officeart/2005/8/layout/cycle2"/>
    <dgm:cxn modelId="{CE72EEB5-656E-4B55-AE72-A360481C46C5}" srcId="{1D601DA8-03DC-4D64-B7CC-C88F90B8451A}" destId="{0B4AE78E-441F-46C5-AA94-4C1F95081EAC}" srcOrd="6" destOrd="0" parTransId="{FD53516E-60D1-4737-94E7-9CAE231CC9EC}" sibTransId="{B234E85A-0E9C-46C1-BAF9-53FAA693B7E0}"/>
    <dgm:cxn modelId="{FD703CB6-80C3-4C8C-9C1E-818D24A42939}" srcId="{1D601DA8-03DC-4D64-B7CC-C88F90B8451A}" destId="{D17ADB54-80CB-45FD-9B7C-317C2F4EDF45}" srcOrd="5" destOrd="0" parTransId="{F9D33F8B-5E62-4EE0-ABC0-D1394FC81D52}" sibTransId="{E77A7ED4-8D2E-49F4-93B0-34782155C79A}"/>
    <dgm:cxn modelId="{0D4E6EB6-9E50-4462-B6AD-63015E8FE887}" type="presOf" srcId="{0B4AE78E-441F-46C5-AA94-4C1F95081EAC}" destId="{B6CF8BFD-57CD-4D48-8674-D0C0B79349FA}" srcOrd="0" destOrd="0" presId="urn:microsoft.com/office/officeart/2005/8/layout/cycle2"/>
    <dgm:cxn modelId="{750024B7-5340-4FC4-87A7-64B51C73341F}" type="presOf" srcId="{B234E85A-0E9C-46C1-BAF9-53FAA693B7E0}" destId="{DCA1BE72-7340-4811-8762-DD6A7A363DA7}" srcOrd="0" destOrd="0" presId="urn:microsoft.com/office/officeart/2005/8/layout/cycle2"/>
    <dgm:cxn modelId="{EA6C5CB8-24B2-499D-97CD-4309641ADD1F}" type="presOf" srcId="{0648C5FC-B357-4AC0-9D5C-50B4EC24FEB0}" destId="{9D47E36B-D3C9-432C-9200-31E500C5E3DC}" srcOrd="0" destOrd="0" presId="urn:microsoft.com/office/officeart/2005/8/layout/cycle2"/>
    <dgm:cxn modelId="{7F5189BD-5D18-4A79-B0D4-F6F56E84ABFD}" type="presOf" srcId="{1D601DA8-03DC-4D64-B7CC-C88F90B8451A}" destId="{15FC85E8-D6C4-419B-97B2-24A7CF27B5DC}" srcOrd="0" destOrd="0" presId="urn:microsoft.com/office/officeart/2005/8/layout/cycle2"/>
    <dgm:cxn modelId="{169E6EC4-A1FF-4598-984D-2A4A23419DDB}" srcId="{1D601DA8-03DC-4D64-B7CC-C88F90B8451A}" destId="{E51473FA-1104-4C25-99D1-4084934E20D5}" srcOrd="4" destOrd="0" parTransId="{63CBCDC6-F228-4FC7-A77F-2ECA1D1EA9EE}" sibTransId="{89DEBFD1-952F-48BA-AD0B-0B0EA4880331}"/>
    <dgm:cxn modelId="{50375DC7-19C7-4A73-BE49-4BCB9998B036}" type="presOf" srcId="{2438E9B5-E926-4FCD-BF00-4CC6B5CE4302}" destId="{4828B5AE-531D-46FE-A530-278A91901947}" srcOrd="1" destOrd="0" presId="urn:microsoft.com/office/officeart/2005/8/layout/cycle2"/>
    <dgm:cxn modelId="{FF99F9CA-8C62-4F21-9B28-1B1AE5748881}" type="presOf" srcId="{C2084753-1303-4195-854B-7BCF7ABE461F}" destId="{D7FF619A-CF99-4EF8-BF69-E27B3CF4443F}" srcOrd="0" destOrd="0" presId="urn:microsoft.com/office/officeart/2005/8/layout/cycle2"/>
    <dgm:cxn modelId="{E6C45FCE-2056-492E-BDC1-9EE7F71C0322}" type="presOf" srcId="{89DEBFD1-952F-48BA-AD0B-0B0EA4880331}" destId="{095A68C1-1185-4327-A472-79E6095FAEE9}" srcOrd="0" destOrd="0" presId="urn:microsoft.com/office/officeart/2005/8/layout/cycle2"/>
    <dgm:cxn modelId="{8A1E33D0-C50D-4912-9D9C-5F85D0C5E4A2}" type="presOf" srcId="{D17ADB54-80CB-45FD-9B7C-317C2F4EDF45}" destId="{B8E34E3F-605B-48CA-951C-DC3639FE839C}" srcOrd="0" destOrd="0" presId="urn:microsoft.com/office/officeart/2005/8/layout/cycle2"/>
    <dgm:cxn modelId="{69AB52D2-14E8-4155-BD8E-DD0B66B167A4}" type="presOf" srcId="{CA995CAC-0330-42EC-943B-DC7510C8DE7E}" destId="{B1A0716E-B6D4-4EA1-86DC-C4D3FE942398}" srcOrd="0" destOrd="0" presId="urn:microsoft.com/office/officeart/2005/8/layout/cycle2"/>
    <dgm:cxn modelId="{670477D2-30F3-4A45-A381-4D3BE9E1574D}" type="presOf" srcId="{E77A7ED4-8D2E-49F4-93B0-34782155C79A}" destId="{4F873FD5-F245-4D58-863C-352B9D95CD3D}" srcOrd="0" destOrd="0" presId="urn:microsoft.com/office/officeart/2005/8/layout/cycle2"/>
    <dgm:cxn modelId="{A5055CD9-CF7B-4384-B12B-4A8461D009DB}" type="presOf" srcId="{A712FD66-F3DC-414F-B21F-1CAFDC4D78FA}" destId="{B00A877E-5BB2-4D71-8289-E0BBFA936D48}" srcOrd="1" destOrd="0" presId="urn:microsoft.com/office/officeart/2005/8/layout/cycle2"/>
    <dgm:cxn modelId="{4BD2BDF9-A7F9-4C62-A61F-38B650F5A80D}" srcId="{1D601DA8-03DC-4D64-B7CC-C88F90B8451A}" destId="{95464D88-C561-42B7-B717-A064CA96C5F2}" srcOrd="1" destOrd="0" parTransId="{233878F5-8C49-4EF5-8C0D-CE011FC125C5}" sibTransId="{9BE8457F-AF71-4863-A80D-1202D39D65E7}"/>
    <dgm:cxn modelId="{FF7930FB-37BD-401E-BC01-C83D3DADBB81}" srcId="{1D601DA8-03DC-4D64-B7CC-C88F90B8451A}" destId="{77F92783-FA88-492B-9246-79022B974B84}" srcOrd="2" destOrd="0" parTransId="{F332DD8A-DF84-4897-8F01-F1552331CD59}" sibTransId="{C44F6797-2F39-40C6-9816-A02E945D90F8}"/>
    <dgm:cxn modelId="{D83DCB9F-D3CF-40CB-897D-A64955A68DBC}" type="presParOf" srcId="{15FC85E8-D6C4-419B-97B2-24A7CF27B5DC}" destId="{CE6C075A-636E-4031-8CF6-ADCA81A43E97}" srcOrd="0" destOrd="0" presId="urn:microsoft.com/office/officeart/2005/8/layout/cycle2"/>
    <dgm:cxn modelId="{07D00B7C-8925-4AED-A0AF-CB7CA5F6708F}" type="presParOf" srcId="{15FC85E8-D6C4-419B-97B2-24A7CF27B5DC}" destId="{1521F9EF-182A-42CE-94F6-3B5A274A9962}" srcOrd="1" destOrd="0" presId="urn:microsoft.com/office/officeart/2005/8/layout/cycle2"/>
    <dgm:cxn modelId="{09DF72B5-FF78-429B-BFCB-A10272681267}" type="presParOf" srcId="{1521F9EF-182A-42CE-94F6-3B5A274A9962}" destId="{4828B5AE-531D-46FE-A530-278A91901947}" srcOrd="0" destOrd="0" presId="urn:microsoft.com/office/officeart/2005/8/layout/cycle2"/>
    <dgm:cxn modelId="{46591501-C496-4CD5-9396-C7056D9171E1}" type="presParOf" srcId="{15FC85E8-D6C4-419B-97B2-24A7CF27B5DC}" destId="{B28E8B08-6C36-42EE-8C4D-5A0A6AC92786}" srcOrd="2" destOrd="0" presId="urn:microsoft.com/office/officeart/2005/8/layout/cycle2"/>
    <dgm:cxn modelId="{442FC9FA-67B9-4084-B111-8C356C927CD1}" type="presParOf" srcId="{15FC85E8-D6C4-419B-97B2-24A7CF27B5DC}" destId="{640318A3-62CD-4470-8F53-6322A38B87AA}" srcOrd="3" destOrd="0" presId="urn:microsoft.com/office/officeart/2005/8/layout/cycle2"/>
    <dgm:cxn modelId="{4E3C10ED-C739-4F05-873C-D73DB20C7BB7}" type="presParOf" srcId="{640318A3-62CD-4470-8F53-6322A38B87AA}" destId="{7417A56A-1170-4498-ACD7-4377FABEAE57}" srcOrd="0" destOrd="0" presId="urn:microsoft.com/office/officeart/2005/8/layout/cycle2"/>
    <dgm:cxn modelId="{F0945775-97D3-448C-9770-67A73DB5ED53}" type="presParOf" srcId="{15FC85E8-D6C4-419B-97B2-24A7CF27B5DC}" destId="{00805795-8F40-4B1B-B65C-41921DF0371C}" srcOrd="4" destOrd="0" presId="urn:microsoft.com/office/officeart/2005/8/layout/cycle2"/>
    <dgm:cxn modelId="{3E338FB0-5F39-499C-A057-7DF94771BC82}" type="presParOf" srcId="{15FC85E8-D6C4-419B-97B2-24A7CF27B5DC}" destId="{0C8076D2-F1E9-4CEC-B0FB-159A20A38E96}" srcOrd="5" destOrd="0" presId="urn:microsoft.com/office/officeart/2005/8/layout/cycle2"/>
    <dgm:cxn modelId="{DEAF73C5-7EF4-4893-B0DF-DCAF247FAEB9}" type="presParOf" srcId="{0C8076D2-F1E9-4CEC-B0FB-159A20A38E96}" destId="{D84DCEC5-97F3-4354-AA10-9D2DC6F64B69}" srcOrd="0" destOrd="0" presId="urn:microsoft.com/office/officeart/2005/8/layout/cycle2"/>
    <dgm:cxn modelId="{D7424674-6400-42BA-8B05-AFE75D838B88}" type="presParOf" srcId="{15FC85E8-D6C4-419B-97B2-24A7CF27B5DC}" destId="{B1A0716E-B6D4-4EA1-86DC-C4D3FE942398}" srcOrd="6" destOrd="0" presId="urn:microsoft.com/office/officeart/2005/8/layout/cycle2"/>
    <dgm:cxn modelId="{83C1B75C-8A45-4B8D-A0F0-AA5055F8ADB0}" type="presParOf" srcId="{15FC85E8-D6C4-419B-97B2-24A7CF27B5DC}" destId="{47BBCEBB-5E1D-4D75-9FC4-D87CCC3DAB7B}" srcOrd="7" destOrd="0" presId="urn:microsoft.com/office/officeart/2005/8/layout/cycle2"/>
    <dgm:cxn modelId="{D7F3033B-17AA-4516-86AD-84EA3833A71E}" type="presParOf" srcId="{47BBCEBB-5E1D-4D75-9FC4-D87CCC3DAB7B}" destId="{B00A877E-5BB2-4D71-8289-E0BBFA936D48}" srcOrd="0" destOrd="0" presId="urn:microsoft.com/office/officeart/2005/8/layout/cycle2"/>
    <dgm:cxn modelId="{A09536A5-3FBA-436E-BED9-B6E708E09280}" type="presParOf" srcId="{15FC85E8-D6C4-419B-97B2-24A7CF27B5DC}" destId="{8532148A-1D36-4E4E-9C75-3992AD68D2D5}" srcOrd="8" destOrd="0" presId="urn:microsoft.com/office/officeart/2005/8/layout/cycle2"/>
    <dgm:cxn modelId="{09719601-0E2C-4F33-A9BD-2690F843E058}" type="presParOf" srcId="{15FC85E8-D6C4-419B-97B2-24A7CF27B5DC}" destId="{095A68C1-1185-4327-A472-79E6095FAEE9}" srcOrd="9" destOrd="0" presId="urn:microsoft.com/office/officeart/2005/8/layout/cycle2"/>
    <dgm:cxn modelId="{155F7400-6C93-4EAF-AE02-E837C511EFDB}" type="presParOf" srcId="{095A68C1-1185-4327-A472-79E6095FAEE9}" destId="{4F51533A-2E09-4FB4-9BCC-55F25312C957}" srcOrd="0" destOrd="0" presId="urn:microsoft.com/office/officeart/2005/8/layout/cycle2"/>
    <dgm:cxn modelId="{8FE6EA44-96A7-4C0C-804D-7BD5EB119320}" type="presParOf" srcId="{15FC85E8-D6C4-419B-97B2-24A7CF27B5DC}" destId="{B8E34E3F-605B-48CA-951C-DC3639FE839C}" srcOrd="10" destOrd="0" presId="urn:microsoft.com/office/officeart/2005/8/layout/cycle2"/>
    <dgm:cxn modelId="{CE522F0C-5867-4ADE-A529-005F8D4814AF}" type="presParOf" srcId="{15FC85E8-D6C4-419B-97B2-24A7CF27B5DC}" destId="{4F873FD5-F245-4D58-863C-352B9D95CD3D}" srcOrd="11" destOrd="0" presId="urn:microsoft.com/office/officeart/2005/8/layout/cycle2"/>
    <dgm:cxn modelId="{6089EA2E-433C-4210-9766-0CF39D1360B5}" type="presParOf" srcId="{4F873FD5-F245-4D58-863C-352B9D95CD3D}" destId="{1F5A5BFF-C1A0-4301-8372-B39173B961AA}" srcOrd="0" destOrd="0" presId="urn:microsoft.com/office/officeart/2005/8/layout/cycle2"/>
    <dgm:cxn modelId="{58A6E8E6-6896-4504-9CB3-9E461B7158C6}" type="presParOf" srcId="{15FC85E8-D6C4-419B-97B2-24A7CF27B5DC}" destId="{B6CF8BFD-57CD-4D48-8674-D0C0B79349FA}" srcOrd="12" destOrd="0" presId="urn:microsoft.com/office/officeart/2005/8/layout/cycle2"/>
    <dgm:cxn modelId="{87D4855D-6890-4EF6-82B9-B4B251BE69B5}" type="presParOf" srcId="{15FC85E8-D6C4-419B-97B2-24A7CF27B5DC}" destId="{DCA1BE72-7340-4811-8762-DD6A7A363DA7}" srcOrd="13" destOrd="0" presId="urn:microsoft.com/office/officeart/2005/8/layout/cycle2"/>
    <dgm:cxn modelId="{9D6012FF-CE1A-4544-B08D-D56E44F8E025}" type="presParOf" srcId="{DCA1BE72-7340-4811-8762-DD6A7A363DA7}" destId="{99464F28-8DDD-4F54-99AE-230E89CD6D01}" srcOrd="0" destOrd="0" presId="urn:microsoft.com/office/officeart/2005/8/layout/cycle2"/>
    <dgm:cxn modelId="{C4F9F544-49C7-4B46-8F66-8522F98447D7}" type="presParOf" srcId="{15FC85E8-D6C4-419B-97B2-24A7CF27B5DC}" destId="{9F0A73E5-482A-4E5C-B517-C01CE45163F4}" srcOrd="14" destOrd="0" presId="urn:microsoft.com/office/officeart/2005/8/layout/cycle2"/>
    <dgm:cxn modelId="{1C60AC92-9C3E-4644-AAE2-C17310A3DDD4}" type="presParOf" srcId="{15FC85E8-D6C4-419B-97B2-24A7CF27B5DC}" destId="{D7FF619A-CF99-4EF8-BF69-E27B3CF4443F}" srcOrd="15" destOrd="0" presId="urn:microsoft.com/office/officeart/2005/8/layout/cycle2"/>
    <dgm:cxn modelId="{D99D0FD4-0C22-4426-B26E-C6078C7665C3}" type="presParOf" srcId="{D7FF619A-CF99-4EF8-BF69-E27B3CF4443F}" destId="{03CC8256-EF09-443F-A018-DFA65ED8CA24}" srcOrd="0" destOrd="0" presId="urn:microsoft.com/office/officeart/2005/8/layout/cycle2"/>
    <dgm:cxn modelId="{D135AB15-0CCE-4C66-B0D5-E68E8328B858}" type="presParOf" srcId="{15FC85E8-D6C4-419B-97B2-24A7CF27B5DC}" destId="{D5A2A97A-AF29-4A6F-971E-16EF6B302212}" srcOrd="16" destOrd="0" presId="urn:microsoft.com/office/officeart/2005/8/layout/cycle2"/>
    <dgm:cxn modelId="{0EF7C7FF-5529-4BA2-B9B5-7B3E909D2039}" type="presParOf" srcId="{15FC85E8-D6C4-419B-97B2-24A7CF27B5DC}" destId="{9D47E36B-D3C9-432C-9200-31E500C5E3DC}" srcOrd="17" destOrd="0" presId="urn:microsoft.com/office/officeart/2005/8/layout/cycle2"/>
    <dgm:cxn modelId="{7E6D65E6-7813-4DC3-A136-0A27AC571361}" type="presParOf" srcId="{9D47E36B-D3C9-432C-9200-31E500C5E3DC}" destId="{6F825A9C-617E-4083-A387-7EE18322F9B7}"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4A97AB4-63F9-4D47-9ADE-F42A7554E309}" type="doc">
      <dgm:prSet loTypeId="urn:microsoft.com/office/officeart/2005/8/layout/chevron2" loCatId="process" qsTypeId="urn:microsoft.com/office/officeart/2005/8/quickstyle/3d2" qsCatId="3D" csTypeId="urn:microsoft.com/office/officeart/2005/8/colors/colorful4" csCatId="colorful" phldr="1"/>
      <dgm:spPr/>
      <dgm:t>
        <a:bodyPr/>
        <a:lstStyle/>
        <a:p>
          <a:endParaRPr lang="en-IE"/>
        </a:p>
      </dgm:t>
    </dgm:pt>
    <dgm:pt modelId="{F5E9DC8E-325C-4ABE-B4B3-C99F2DD8597E}">
      <dgm:prSet custT="1"/>
      <dgm:spPr/>
      <dgm:t>
        <a:bodyPr anchor="b"/>
        <a:lstStyle/>
        <a:p>
          <a:pPr algn="ctr"/>
          <a:r>
            <a:rPr lang="en-IE" sz="2400" dirty="0">
              <a:latin typeface="+mj-lt"/>
              <a:ea typeface="Roboto Medium" panose="02000000000000000000" pitchFamily="50" charset="0"/>
              <a:cs typeface="Roboto Medium" panose="02000000000000000000" pitchFamily="50" charset="0"/>
            </a:rPr>
            <a:t>LCU</a:t>
          </a:r>
        </a:p>
      </dgm:t>
    </dgm:pt>
    <dgm:pt modelId="{BBD4E0A2-C11B-4F56-8952-41BDCADAC744}" type="parTrans" cxnId="{643BC2E4-4A6A-4251-9C73-36F916590544}">
      <dgm:prSet/>
      <dgm:spPr/>
      <dgm:t>
        <a:bodyPr/>
        <a:lstStyle/>
        <a:p>
          <a:endParaRPr lang="en-IE"/>
        </a:p>
      </dgm:t>
    </dgm:pt>
    <dgm:pt modelId="{F3268170-68A7-4EBF-8D49-434B6886ECCC}" type="sibTrans" cxnId="{643BC2E4-4A6A-4251-9C73-36F916590544}">
      <dgm:prSet/>
      <dgm:spPr/>
      <dgm:t>
        <a:bodyPr/>
        <a:lstStyle/>
        <a:p>
          <a:endParaRPr lang="en-IE"/>
        </a:p>
      </dgm:t>
    </dgm:pt>
    <dgm:pt modelId="{96F33F5D-4C65-4FD4-B917-4F9578BA1A47}">
      <dgm:prSet custT="1"/>
      <dgm:spPr/>
      <dgm:t>
        <a:bodyPr anchor="b"/>
        <a:lstStyle/>
        <a:p>
          <a:pPr>
            <a:spcAft>
              <a:spcPts val="0"/>
            </a:spcAft>
          </a:pPr>
          <a:r>
            <a:rPr lang="en-IE" sz="2000" dirty="0">
              <a:latin typeface="+mj-lt"/>
              <a:ea typeface="Roboto Medium" panose="02000000000000000000" pitchFamily="50" charset="0"/>
              <a:cs typeface="Roboto Medium" panose="02000000000000000000" pitchFamily="50" charset="0"/>
            </a:rPr>
            <a:t>Survey </a:t>
          </a:r>
        </a:p>
        <a:p>
          <a:pPr>
            <a:spcAft>
              <a:spcPts val="0"/>
            </a:spcAft>
          </a:pPr>
          <a:r>
            <a:rPr lang="en-IE" sz="2000" dirty="0">
              <a:latin typeface="+mj-lt"/>
              <a:ea typeface="Roboto Medium" panose="02000000000000000000" pitchFamily="50" charset="0"/>
              <a:cs typeface="Roboto Medium" panose="02000000000000000000" pitchFamily="50" charset="0"/>
            </a:rPr>
            <a:t>Areas</a:t>
          </a:r>
        </a:p>
      </dgm:t>
    </dgm:pt>
    <dgm:pt modelId="{FCA81F6C-5BD2-4F97-9442-61B2CB186008}" type="parTrans" cxnId="{91B4A7D6-35E6-4580-8451-9433260B8772}">
      <dgm:prSet/>
      <dgm:spPr/>
      <dgm:t>
        <a:bodyPr/>
        <a:lstStyle/>
        <a:p>
          <a:endParaRPr lang="en-IE"/>
        </a:p>
      </dgm:t>
    </dgm:pt>
    <dgm:pt modelId="{4048DAD7-00AB-43EF-B332-DECC78D63433}" type="sibTrans" cxnId="{91B4A7D6-35E6-4580-8451-9433260B8772}">
      <dgm:prSet/>
      <dgm:spPr/>
      <dgm:t>
        <a:bodyPr/>
        <a:lstStyle/>
        <a:p>
          <a:endParaRPr lang="en-IE"/>
        </a:p>
      </dgm:t>
    </dgm:pt>
    <dgm:pt modelId="{112F1A07-879D-43CD-B1B4-8EFBA86899B6}">
      <dgm:prSet custT="1"/>
      <dgm:spPr/>
      <dgm:t>
        <a:bodyPr anchor="ctr"/>
        <a:lstStyle/>
        <a:p>
          <a:endParaRPr lang="en-IE" sz="1600" dirty="0">
            <a:latin typeface="+mj-lt"/>
            <a:ea typeface="Roboto Medium" panose="02000000000000000000" pitchFamily="50" charset="0"/>
            <a:cs typeface="Roboto Medium" panose="02000000000000000000" pitchFamily="50" charset="0"/>
          </a:endParaRPr>
        </a:p>
        <a:p>
          <a:r>
            <a:rPr lang="en-IE" sz="1600" dirty="0">
              <a:latin typeface="+mj-lt"/>
              <a:ea typeface="Roboto Medium" panose="02000000000000000000" pitchFamily="50" charset="0"/>
              <a:cs typeface="Roboto Medium" panose="02000000000000000000" pitchFamily="50" charset="0"/>
            </a:rPr>
            <a:t>National Accounts and International Accounts</a:t>
          </a:r>
        </a:p>
      </dgm:t>
    </dgm:pt>
    <dgm:pt modelId="{9F73E14C-C845-42C0-B3C2-5EA693FAE1BC}" type="parTrans" cxnId="{8E5D989F-A337-4668-ACD0-9B2BA74E1683}">
      <dgm:prSet/>
      <dgm:spPr/>
      <dgm:t>
        <a:bodyPr/>
        <a:lstStyle/>
        <a:p>
          <a:endParaRPr lang="en-IE"/>
        </a:p>
      </dgm:t>
    </dgm:pt>
    <dgm:pt modelId="{287ECBD5-836E-4732-8AF5-620EB598DDCD}" type="sibTrans" cxnId="{8E5D989F-A337-4668-ACD0-9B2BA74E1683}">
      <dgm:prSet/>
      <dgm:spPr/>
      <dgm:t>
        <a:bodyPr/>
        <a:lstStyle/>
        <a:p>
          <a:endParaRPr lang="en-IE"/>
        </a:p>
      </dgm:t>
    </dgm:pt>
    <dgm:pt modelId="{AA1D29FB-FB96-41A7-A6D5-A7E09185AC9E}">
      <dgm:prSet custT="1"/>
      <dgm:spPr/>
      <dgm:t>
        <a:bodyPr anchor="ctr"/>
        <a:lstStyle/>
        <a:p>
          <a:pPr marL="180000" algn="l">
            <a:buFont typeface="+mj-lt"/>
            <a:buAutoNum type="arabicPeriod"/>
          </a:pPr>
          <a:r>
            <a:rPr lang="en-IE" sz="1600" dirty="0">
              <a:latin typeface="+mn-lt"/>
              <a:ea typeface="Roboto Medium" panose="02000000000000000000" pitchFamily="50" charset="0"/>
              <a:cs typeface="Roboto Medium" panose="02000000000000000000" pitchFamily="50" charset="0"/>
            </a:rPr>
            <a:t>Data collection and editing.</a:t>
          </a:r>
        </a:p>
      </dgm:t>
    </dgm:pt>
    <dgm:pt modelId="{6ADA3762-C382-4900-9525-CDA9F9F210EF}" type="parTrans" cxnId="{9CB3AF8D-1C50-4351-A971-E86C986A4188}">
      <dgm:prSet/>
      <dgm:spPr/>
      <dgm:t>
        <a:bodyPr/>
        <a:lstStyle/>
        <a:p>
          <a:endParaRPr lang="en-IE"/>
        </a:p>
      </dgm:t>
    </dgm:pt>
    <dgm:pt modelId="{5FC4A14D-3323-4719-9783-376747A5F500}" type="sibTrans" cxnId="{9CB3AF8D-1C50-4351-A971-E86C986A4188}">
      <dgm:prSet/>
      <dgm:spPr/>
      <dgm:t>
        <a:bodyPr/>
        <a:lstStyle/>
        <a:p>
          <a:endParaRPr lang="en-IE"/>
        </a:p>
      </dgm:t>
    </dgm:pt>
    <dgm:pt modelId="{2B89E934-A35F-4D9F-8592-BB742A0B922A}">
      <dgm:prSet custT="1"/>
      <dgm:spPr/>
      <dgm:t>
        <a:bodyPr anchor="ctr"/>
        <a:lstStyle/>
        <a:p>
          <a:pPr marL="180000" algn="l">
            <a:buFont typeface="+mj-lt"/>
            <a:buAutoNum type="arabicPeriod"/>
          </a:pPr>
          <a:r>
            <a:rPr lang="en-IE" sz="1600" dirty="0">
              <a:latin typeface="+mn-lt"/>
              <a:ea typeface="Roboto Medium" panose="02000000000000000000" pitchFamily="50" charset="0"/>
              <a:cs typeface="Roboto Medium" panose="02000000000000000000" pitchFamily="50" charset="0"/>
            </a:rPr>
            <a:t>Consistency analysis and adjustments.</a:t>
          </a:r>
        </a:p>
      </dgm:t>
    </dgm:pt>
    <dgm:pt modelId="{FE0893B7-8B50-469F-A323-03367993A019}" type="parTrans" cxnId="{278D0685-29CA-4A4F-B5AE-B166ED31D7EA}">
      <dgm:prSet/>
      <dgm:spPr/>
      <dgm:t>
        <a:bodyPr/>
        <a:lstStyle/>
        <a:p>
          <a:endParaRPr lang="en-IE"/>
        </a:p>
      </dgm:t>
    </dgm:pt>
    <dgm:pt modelId="{3A26B929-E18F-4DAA-A3DD-C133781D3E14}" type="sibTrans" cxnId="{278D0685-29CA-4A4F-B5AE-B166ED31D7EA}">
      <dgm:prSet/>
      <dgm:spPr/>
      <dgm:t>
        <a:bodyPr/>
        <a:lstStyle/>
        <a:p>
          <a:endParaRPr lang="en-IE"/>
        </a:p>
      </dgm:t>
    </dgm:pt>
    <dgm:pt modelId="{22CD9DEE-74CD-46CF-996B-D39EC0403B83}">
      <dgm:prSet custT="1"/>
      <dgm:spPr/>
      <dgm:t>
        <a:bodyPr anchor="ctr"/>
        <a:lstStyle/>
        <a:p>
          <a:pPr marL="180000" algn="l">
            <a:buFont typeface="+mj-lt"/>
            <a:buAutoNum type="arabicPeriod"/>
          </a:pPr>
          <a:r>
            <a:rPr lang="en-IE" sz="1600" dirty="0">
              <a:latin typeface="+mn-lt"/>
              <a:ea typeface="Roboto Medium" panose="02000000000000000000" pitchFamily="50" charset="0"/>
              <a:cs typeface="Roboto Medium" panose="02000000000000000000" pitchFamily="50" charset="0"/>
            </a:rPr>
            <a:t>Transmit clean data to other statistical domains.</a:t>
          </a:r>
        </a:p>
      </dgm:t>
    </dgm:pt>
    <dgm:pt modelId="{E9F2D0D3-FC68-4D22-869C-96DB38A3BA8E}" type="parTrans" cxnId="{0CC2BB78-305B-4294-ACF4-86335B4C6315}">
      <dgm:prSet/>
      <dgm:spPr/>
      <dgm:t>
        <a:bodyPr/>
        <a:lstStyle/>
        <a:p>
          <a:endParaRPr lang="en-IE"/>
        </a:p>
      </dgm:t>
    </dgm:pt>
    <dgm:pt modelId="{89EC6084-B5FD-4B08-85A3-24AE598C6D43}" type="sibTrans" cxnId="{0CC2BB78-305B-4294-ACF4-86335B4C6315}">
      <dgm:prSet/>
      <dgm:spPr/>
      <dgm:t>
        <a:bodyPr/>
        <a:lstStyle/>
        <a:p>
          <a:endParaRPr lang="en-IE"/>
        </a:p>
      </dgm:t>
    </dgm:pt>
    <dgm:pt modelId="{FB38FC04-0DF3-4803-A4F8-4555F6AEB7F6}">
      <dgm:prSet custT="1"/>
      <dgm:spPr/>
      <dgm:t>
        <a:bodyPr/>
        <a:lstStyle/>
        <a:p>
          <a:pPr marL="180000" lvl="1" indent="-114300" algn="l" defTabSz="533400">
            <a:lnSpc>
              <a:spcPct val="90000"/>
            </a:lnSpc>
            <a:spcBef>
              <a:spcPct val="0"/>
            </a:spcBef>
            <a:spcAft>
              <a:spcPct val="15000"/>
            </a:spcAft>
            <a:buFont typeface="Calibri"/>
            <a:buAutoNum type="arabicPeriod"/>
          </a:pPr>
          <a:r>
            <a:rPr lang="en-IE" sz="1600" kern="1200" dirty="0">
              <a:latin typeface="+mn-lt"/>
              <a:ea typeface="Roboto Medium" panose="02000000000000000000" pitchFamily="50" charset="0"/>
              <a:cs typeface="Roboto Medium" panose="02000000000000000000" pitchFamily="50" charset="0"/>
            </a:rPr>
            <a:t>Integrate LCU data into respective surveys (BOP, SBS, STS, Prices).</a:t>
          </a:r>
        </a:p>
      </dgm:t>
    </dgm:pt>
    <dgm:pt modelId="{91E88571-042A-409E-975D-4D766F44018D}" type="parTrans" cxnId="{3ED32F3C-6AAF-47B0-B8B4-D1043B5A8743}">
      <dgm:prSet/>
      <dgm:spPr/>
      <dgm:t>
        <a:bodyPr/>
        <a:lstStyle/>
        <a:p>
          <a:endParaRPr lang="en-IE"/>
        </a:p>
      </dgm:t>
    </dgm:pt>
    <dgm:pt modelId="{7BD7AD23-8480-4B91-A454-F9A79A552C2F}" type="sibTrans" cxnId="{3ED32F3C-6AAF-47B0-B8B4-D1043B5A8743}">
      <dgm:prSet/>
      <dgm:spPr/>
      <dgm:t>
        <a:bodyPr/>
        <a:lstStyle/>
        <a:p>
          <a:endParaRPr lang="en-IE"/>
        </a:p>
      </dgm:t>
    </dgm:pt>
    <dgm:pt modelId="{90BE7586-996D-42CB-AFD0-1B84C5270B90}">
      <dgm:prSet custT="1"/>
      <dgm:spPr/>
      <dgm:t>
        <a:bodyPr/>
        <a:lstStyle/>
        <a:p>
          <a:pPr marL="180000" lvl="1" indent="-114300" algn="l" defTabSz="533400">
            <a:lnSpc>
              <a:spcPct val="90000"/>
            </a:lnSpc>
            <a:spcBef>
              <a:spcPct val="0"/>
            </a:spcBef>
            <a:spcAft>
              <a:spcPct val="15000"/>
            </a:spcAft>
            <a:buFont typeface="Calibri"/>
            <a:buAutoNum type="arabicPeriod"/>
          </a:pPr>
          <a:r>
            <a:rPr lang="en-IE" sz="1600" kern="1200" dirty="0">
              <a:latin typeface="+mn-lt"/>
              <a:ea typeface="Roboto Medium" panose="02000000000000000000" pitchFamily="50" charset="0"/>
              <a:cs typeface="Roboto Medium" panose="02000000000000000000" pitchFamily="50" charset="0"/>
            </a:rPr>
            <a:t>Transmit completed datasets to National Accounts for compilation. </a:t>
          </a:r>
        </a:p>
      </dgm:t>
    </dgm:pt>
    <dgm:pt modelId="{624E31DA-2596-4BB2-A9F3-5BEEABB82FF6}" type="parTrans" cxnId="{29B1678A-9A60-47C6-94A4-EB8339B3B731}">
      <dgm:prSet/>
      <dgm:spPr/>
      <dgm:t>
        <a:bodyPr/>
        <a:lstStyle/>
        <a:p>
          <a:endParaRPr lang="en-IE"/>
        </a:p>
      </dgm:t>
    </dgm:pt>
    <dgm:pt modelId="{3663B136-9471-494A-B1F0-4F789ED3E9DB}" type="sibTrans" cxnId="{29B1678A-9A60-47C6-94A4-EB8339B3B731}">
      <dgm:prSet/>
      <dgm:spPr/>
      <dgm:t>
        <a:bodyPr/>
        <a:lstStyle/>
        <a:p>
          <a:endParaRPr lang="en-IE"/>
        </a:p>
      </dgm:t>
    </dgm:pt>
    <dgm:pt modelId="{5A7F8EE7-89C8-400A-8C8F-14E686E79F98}">
      <dgm:prSet custT="1"/>
      <dgm:spPr/>
      <dgm:t>
        <a:bodyPr/>
        <a:lstStyle/>
        <a:p>
          <a:pPr marL="180000">
            <a:buFont typeface="+mj-lt"/>
            <a:buAutoNum type="arabicPeriod"/>
          </a:pPr>
          <a:r>
            <a:rPr lang="en-IE" sz="1600" dirty="0">
              <a:latin typeface="+mn-lt"/>
              <a:ea typeface="Roboto Medium" panose="02000000000000000000" pitchFamily="50" charset="0"/>
              <a:cs typeface="Roboto Medium" panose="02000000000000000000" pitchFamily="50" charset="0"/>
            </a:rPr>
            <a:t>Compile National Accounts.</a:t>
          </a:r>
        </a:p>
      </dgm:t>
    </dgm:pt>
    <dgm:pt modelId="{699532F1-AD08-43AE-90DE-579073F45328}" type="parTrans" cxnId="{9509ABDB-66CA-43FC-BE46-01B18CD23044}">
      <dgm:prSet/>
      <dgm:spPr/>
      <dgm:t>
        <a:bodyPr/>
        <a:lstStyle/>
        <a:p>
          <a:endParaRPr lang="en-IE"/>
        </a:p>
      </dgm:t>
    </dgm:pt>
    <dgm:pt modelId="{5DB3524E-55FF-4719-8999-294015442A10}" type="sibTrans" cxnId="{9509ABDB-66CA-43FC-BE46-01B18CD23044}">
      <dgm:prSet/>
      <dgm:spPr/>
      <dgm:t>
        <a:bodyPr/>
        <a:lstStyle/>
        <a:p>
          <a:endParaRPr lang="en-IE"/>
        </a:p>
      </dgm:t>
    </dgm:pt>
    <dgm:pt modelId="{EBC30268-1351-42F3-BABD-4612FBE191DB}">
      <dgm:prSet custT="1"/>
      <dgm:spPr/>
      <dgm:t>
        <a:bodyPr/>
        <a:lstStyle/>
        <a:p>
          <a:pPr marL="180000">
            <a:buFont typeface="+mj-lt"/>
            <a:buAutoNum type="arabicPeriod"/>
          </a:pPr>
          <a:r>
            <a:rPr lang="en-IE" sz="1600" dirty="0">
              <a:latin typeface="+mn-lt"/>
              <a:ea typeface="Roboto Medium" panose="02000000000000000000" pitchFamily="50" charset="0"/>
              <a:cs typeface="Roboto Medium" panose="02000000000000000000" pitchFamily="50" charset="0"/>
            </a:rPr>
            <a:t>Compile International Accounts.</a:t>
          </a:r>
        </a:p>
      </dgm:t>
    </dgm:pt>
    <dgm:pt modelId="{E012C99E-B283-471A-943E-3EE0966AA716}" type="parTrans" cxnId="{E873055C-3FA2-4DBB-AE5B-3D7424D4672E}">
      <dgm:prSet/>
      <dgm:spPr/>
      <dgm:t>
        <a:bodyPr/>
        <a:lstStyle/>
        <a:p>
          <a:endParaRPr lang="en-IE"/>
        </a:p>
      </dgm:t>
    </dgm:pt>
    <dgm:pt modelId="{AECC478A-F18A-4DEF-A8DD-59AD795A2B54}" type="sibTrans" cxnId="{E873055C-3FA2-4DBB-AE5B-3D7424D4672E}">
      <dgm:prSet/>
      <dgm:spPr/>
      <dgm:t>
        <a:bodyPr/>
        <a:lstStyle/>
        <a:p>
          <a:endParaRPr lang="en-IE"/>
        </a:p>
      </dgm:t>
    </dgm:pt>
    <dgm:pt modelId="{0FF0748D-8B7D-49FC-8718-228FDF48150E}" type="pres">
      <dgm:prSet presAssocID="{E4A97AB4-63F9-4D47-9ADE-F42A7554E309}" presName="linearFlow" presStyleCnt="0">
        <dgm:presLayoutVars>
          <dgm:dir/>
          <dgm:animLvl val="lvl"/>
          <dgm:resizeHandles val="exact"/>
        </dgm:presLayoutVars>
      </dgm:prSet>
      <dgm:spPr/>
    </dgm:pt>
    <dgm:pt modelId="{230D4BDC-C89A-4EC8-A89D-5BA540ABAA41}" type="pres">
      <dgm:prSet presAssocID="{F5E9DC8E-325C-4ABE-B4B3-C99F2DD8597E}" presName="composite" presStyleCnt="0"/>
      <dgm:spPr/>
    </dgm:pt>
    <dgm:pt modelId="{DDA51939-CC09-444D-A5AD-38721DC6D327}" type="pres">
      <dgm:prSet presAssocID="{F5E9DC8E-325C-4ABE-B4B3-C99F2DD8597E}" presName="parentText" presStyleLbl="alignNode1" presStyleIdx="0" presStyleCnt="3">
        <dgm:presLayoutVars>
          <dgm:chMax val="1"/>
          <dgm:bulletEnabled val="1"/>
        </dgm:presLayoutVars>
      </dgm:prSet>
      <dgm:spPr/>
    </dgm:pt>
    <dgm:pt modelId="{B1F2D746-A247-4E2E-94D8-AC2C1E847DB5}" type="pres">
      <dgm:prSet presAssocID="{F5E9DC8E-325C-4ABE-B4B3-C99F2DD8597E}" presName="descendantText" presStyleLbl="alignAcc1" presStyleIdx="0" presStyleCnt="3">
        <dgm:presLayoutVars>
          <dgm:bulletEnabled val="1"/>
        </dgm:presLayoutVars>
      </dgm:prSet>
      <dgm:spPr/>
    </dgm:pt>
    <dgm:pt modelId="{247A37D9-8462-4511-AE89-C7009323EE56}" type="pres">
      <dgm:prSet presAssocID="{F3268170-68A7-4EBF-8D49-434B6886ECCC}" presName="sp" presStyleCnt="0"/>
      <dgm:spPr/>
    </dgm:pt>
    <dgm:pt modelId="{CC3D4395-DB1D-492D-BC9B-E94FA4250EDD}" type="pres">
      <dgm:prSet presAssocID="{96F33F5D-4C65-4FD4-B917-4F9578BA1A47}" presName="composite" presStyleCnt="0"/>
      <dgm:spPr/>
    </dgm:pt>
    <dgm:pt modelId="{652C898B-8F06-4305-9320-BD1CEA587946}" type="pres">
      <dgm:prSet presAssocID="{96F33F5D-4C65-4FD4-B917-4F9578BA1A47}" presName="parentText" presStyleLbl="alignNode1" presStyleIdx="1" presStyleCnt="3" custLinFactNeighborY="0">
        <dgm:presLayoutVars>
          <dgm:chMax val="1"/>
          <dgm:bulletEnabled val="1"/>
        </dgm:presLayoutVars>
      </dgm:prSet>
      <dgm:spPr/>
    </dgm:pt>
    <dgm:pt modelId="{5B50F459-C0D1-4C65-96C5-679DFE4B7AF7}" type="pres">
      <dgm:prSet presAssocID="{96F33F5D-4C65-4FD4-B917-4F9578BA1A47}" presName="descendantText" presStyleLbl="alignAcc1" presStyleIdx="1" presStyleCnt="3">
        <dgm:presLayoutVars>
          <dgm:bulletEnabled val="1"/>
        </dgm:presLayoutVars>
      </dgm:prSet>
      <dgm:spPr/>
    </dgm:pt>
    <dgm:pt modelId="{B58FC5D2-8F14-4D45-B45B-B7C14ACB924D}" type="pres">
      <dgm:prSet presAssocID="{4048DAD7-00AB-43EF-B332-DECC78D63433}" presName="sp" presStyleCnt="0"/>
      <dgm:spPr/>
    </dgm:pt>
    <dgm:pt modelId="{907F52FB-EAD6-4234-94AF-0A0783947664}" type="pres">
      <dgm:prSet presAssocID="{112F1A07-879D-43CD-B1B4-8EFBA86899B6}" presName="composite" presStyleCnt="0"/>
      <dgm:spPr/>
    </dgm:pt>
    <dgm:pt modelId="{7888A3CF-EB09-4EEE-BD52-10945BFD47DF}" type="pres">
      <dgm:prSet presAssocID="{112F1A07-879D-43CD-B1B4-8EFBA86899B6}" presName="parentText" presStyleLbl="alignNode1" presStyleIdx="2" presStyleCnt="3" custLinFactNeighborX="-556" custLinFactNeighborY="2724">
        <dgm:presLayoutVars>
          <dgm:chMax val="1"/>
          <dgm:bulletEnabled val="1"/>
        </dgm:presLayoutVars>
      </dgm:prSet>
      <dgm:spPr/>
    </dgm:pt>
    <dgm:pt modelId="{C66E14EE-ED19-43E4-BD7E-55040D67291A}" type="pres">
      <dgm:prSet presAssocID="{112F1A07-879D-43CD-B1B4-8EFBA86899B6}" presName="descendantText" presStyleLbl="alignAcc1" presStyleIdx="2" presStyleCnt="3">
        <dgm:presLayoutVars>
          <dgm:bulletEnabled val="1"/>
        </dgm:presLayoutVars>
      </dgm:prSet>
      <dgm:spPr/>
    </dgm:pt>
  </dgm:ptLst>
  <dgm:cxnLst>
    <dgm:cxn modelId="{482FCA2F-6501-410B-AA77-ADF5F4083AC8}" type="presOf" srcId="{5A7F8EE7-89C8-400A-8C8F-14E686E79F98}" destId="{C66E14EE-ED19-43E4-BD7E-55040D67291A}" srcOrd="0" destOrd="0" presId="urn:microsoft.com/office/officeart/2005/8/layout/chevron2"/>
    <dgm:cxn modelId="{3ED32F3C-6AAF-47B0-B8B4-D1043B5A8743}" srcId="{96F33F5D-4C65-4FD4-B917-4F9578BA1A47}" destId="{FB38FC04-0DF3-4803-A4F8-4555F6AEB7F6}" srcOrd="0" destOrd="0" parTransId="{91E88571-042A-409E-975D-4D766F44018D}" sibTransId="{7BD7AD23-8480-4B91-A454-F9A79A552C2F}"/>
    <dgm:cxn modelId="{E45A473C-90CB-4439-97A1-0332486305B0}" type="presOf" srcId="{96F33F5D-4C65-4FD4-B917-4F9578BA1A47}" destId="{652C898B-8F06-4305-9320-BD1CEA587946}" srcOrd="0" destOrd="0" presId="urn:microsoft.com/office/officeart/2005/8/layout/chevron2"/>
    <dgm:cxn modelId="{E873055C-3FA2-4DBB-AE5B-3D7424D4672E}" srcId="{112F1A07-879D-43CD-B1B4-8EFBA86899B6}" destId="{EBC30268-1351-42F3-BABD-4612FBE191DB}" srcOrd="1" destOrd="0" parTransId="{E012C99E-B283-471A-943E-3EE0966AA716}" sibTransId="{AECC478A-F18A-4DEF-A8DD-59AD795A2B54}"/>
    <dgm:cxn modelId="{B1AF886E-C25F-4A0E-B3FC-E2FE2163A552}" type="presOf" srcId="{112F1A07-879D-43CD-B1B4-8EFBA86899B6}" destId="{7888A3CF-EB09-4EEE-BD52-10945BFD47DF}" srcOrd="0" destOrd="0" presId="urn:microsoft.com/office/officeart/2005/8/layout/chevron2"/>
    <dgm:cxn modelId="{0CC2BB78-305B-4294-ACF4-86335B4C6315}" srcId="{F5E9DC8E-325C-4ABE-B4B3-C99F2DD8597E}" destId="{22CD9DEE-74CD-46CF-996B-D39EC0403B83}" srcOrd="2" destOrd="0" parTransId="{E9F2D0D3-FC68-4D22-869C-96DB38A3BA8E}" sibTransId="{89EC6084-B5FD-4B08-85A3-24AE598C6D43}"/>
    <dgm:cxn modelId="{7A92C384-F624-4A67-AB68-71AA349D4D57}" type="presOf" srcId="{EBC30268-1351-42F3-BABD-4612FBE191DB}" destId="{C66E14EE-ED19-43E4-BD7E-55040D67291A}" srcOrd="0" destOrd="1" presId="urn:microsoft.com/office/officeart/2005/8/layout/chevron2"/>
    <dgm:cxn modelId="{278D0685-29CA-4A4F-B5AE-B166ED31D7EA}" srcId="{F5E9DC8E-325C-4ABE-B4B3-C99F2DD8597E}" destId="{2B89E934-A35F-4D9F-8592-BB742A0B922A}" srcOrd="1" destOrd="0" parTransId="{FE0893B7-8B50-469F-A323-03367993A019}" sibTransId="{3A26B929-E18F-4DAA-A3DD-C133781D3E14}"/>
    <dgm:cxn modelId="{29B1678A-9A60-47C6-94A4-EB8339B3B731}" srcId="{96F33F5D-4C65-4FD4-B917-4F9578BA1A47}" destId="{90BE7586-996D-42CB-AFD0-1B84C5270B90}" srcOrd="1" destOrd="0" parTransId="{624E31DA-2596-4BB2-A9F3-5BEEABB82FF6}" sibTransId="{3663B136-9471-494A-B1F0-4F789ED3E9DB}"/>
    <dgm:cxn modelId="{25E45D8B-BE44-41FD-9A41-CF033A49BD72}" type="presOf" srcId="{AA1D29FB-FB96-41A7-A6D5-A7E09185AC9E}" destId="{B1F2D746-A247-4E2E-94D8-AC2C1E847DB5}" srcOrd="0" destOrd="0" presId="urn:microsoft.com/office/officeart/2005/8/layout/chevron2"/>
    <dgm:cxn modelId="{9CB3AF8D-1C50-4351-A971-E86C986A4188}" srcId="{F5E9DC8E-325C-4ABE-B4B3-C99F2DD8597E}" destId="{AA1D29FB-FB96-41A7-A6D5-A7E09185AC9E}" srcOrd="0" destOrd="0" parTransId="{6ADA3762-C382-4900-9525-CDA9F9F210EF}" sibTransId="{5FC4A14D-3323-4719-9783-376747A5F500}"/>
    <dgm:cxn modelId="{8E5D989F-A337-4668-ACD0-9B2BA74E1683}" srcId="{E4A97AB4-63F9-4D47-9ADE-F42A7554E309}" destId="{112F1A07-879D-43CD-B1B4-8EFBA86899B6}" srcOrd="2" destOrd="0" parTransId="{9F73E14C-C845-42C0-B3C2-5EA693FAE1BC}" sibTransId="{287ECBD5-836E-4732-8AF5-620EB598DDCD}"/>
    <dgm:cxn modelId="{F639A3AC-15DF-488A-B96F-CE05B6C8ADF6}" type="presOf" srcId="{90BE7586-996D-42CB-AFD0-1B84C5270B90}" destId="{5B50F459-C0D1-4C65-96C5-679DFE4B7AF7}" srcOrd="0" destOrd="1" presId="urn:microsoft.com/office/officeart/2005/8/layout/chevron2"/>
    <dgm:cxn modelId="{2A44FCB8-BE51-4379-B4C9-EBD19A513478}" type="presOf" srcId="{22CD9DEE-74CD-46CF-996B-D39EC0403B83}" destId="{B1F2D746-A247-4E2E-94D8-AC2C1E847DB5}" srcOrd="0" destOrd="2" presId="urn:microsoft.com/office/officeart/2005/8/layout/chevron2"/>
    <dgm:cxn modelId="{91B4A7D6-35E6-4580-8451-9433260B8772}" srcId="{E4A97AB4-63F9-4D47-9ADE-F42A7554E309}" destId="{96F33F5D-4C65-4FD4-B917-4F9578BA1A47}" srcOrd="1" destOrd="0" parTransId="{FCA81F6C-5BD2-4F97-9442-61B2CB186008}" sibTransId="{4048DAD7-00AB-43EF-B332-DECC78D63433}"/>
    <dgm:cxn modelId="{9509ABDB-66CA-43FC-BE46-01B18CD23044}" srcId="{112F1A07-879D-43CD-B1B4-8EFBA86899B6}" destId="{5A7F8EE7-89C8-400A-8C8F-14E686E79F98}" srcOrd="0" destOrd="0" parTransId="{699532F1-AD08-43AE-90DE-579073F45328}" sibTransId="{5DB3524E-55FF-4719-8999-294015442A10}"/>
    <dgm:cxn modelId="{A8FA34DE-0A2C-45FF-9743-A89B5BD0ACFC}" type="presOf" srcId="{F5E9DC8E-325C-4ABE-B4B3-C99F2DD8597E}" destId="{DDA51939-CC09-444D-A5AD-38721DC6D327}" srcOrd="0" destOrd="0" presId="urn:microsoft.com/office/officeart/2005/8/layout/chevron2"/>
    <dgm:cxn modelId="{355A83E0-681E-4097-95E7-9E016DCE7C9D}" type="presOf" srcId="{2B89E934-A35F-4D9F-8592-BB742A0B922A}" destId="{B1F2D746-A247-4E2E-94D8-AC2C1E847DB5}" srcOrd="0" destOrd="1" presId="urn:microsoft.com/office/officeart/2005/8/layout/chevron2"/>
    <dgm:cxn modelId="{61E2DEE1-8CF6-47AD-9138-A6B487573660}" type="presOf" srcId="{E4A97AB4-63F9-4D47-9ADE-F42A7554E309}" destId="{0FF0748D-8B7D-49FC-8718-228FDF48150E}" srcOrd="0" destOrd="0" presId="urn:microsoft.com/office/officeart/2005/8/layout/chevron2"/>
    <dgm:cxn modelId="{643BC2E4-4A6A-4251-9C73-36F916590544}" srcId="{E4A97AB4-63F9-4D47-9ADE-F42A7554E309}" destId="{F5E9DC8E-325C-4ABE-B4B3-C99F2DD8597E}" srcOrd="0" destOrd="0" parTransId="{BBD4E0A2-C11B-4F56-8952-41BDCADAC744}" sibTransId="{F3268170-68A7-4EBF-8D49-434B6886ECCC}"/>
    <dgm:cxn modelId="{C83ACCF8-DD86-42A8-ACA3-7F9AED473B35}" type="presOf" srcId="{FB38FC04-0DF3-4803-A4F8-4555F6AEB7F6}" destId="{5B50F459-C0D1-4C65-96C5-679DFE4B7AF7}" srcOrd="0" destOrd="0" presId="urn:microsoft.com/office/officeart/2005/8/layout/chevron2"/>
    <dgm:cxn modelId="{7E105D66-1260-441B-8BE9-2C48D0714B02}" type="presParOf" srcId="{0FF0748D-8B7D-49FC-8718-228FDF48150E}" destId="{230D4BDC-C89A-4EC8-A89D-5BA540ABAA41}" srcOrd="0" destOrd="0" presId="urn:microsoft.com/office/officeart/2005/8/layout/chevron2"/>
    <dgm:cxn modelId="{3FEE788A-8136-45C8-A6B7-66AD07AE229F}" type="presParOf" srcId="{230D4BDC-C89A-4EC8-A89D-5BA540ABAA41}" destId="{DDA51939-CC09-444D-A5AD-38721DC6D327}" srcOrd="0" destOrd="0" presId="urn:microsoft.com/office/officeart/2005/8/layout/chevron2"/>
    <dgm:cxn modelId="{40B5932F-3ACC-4986-A1B6-F542ADA9E54D}" type="presParOf" srcId="{230D4BDC-C89A-4EC8-A89D-5BA540ABAA41}" destId="{B1F2D746-A247-4E2E-94D8-AC2C1E847DB5}" srcOrd="1" destOrd="0" presId="urn:microsoft.com/office/officeart/2005/8/layout/chevron2"/>
    <dgm:cxn modelId="{4249B2E2-952A-4DE5-A401-5E48261A8E65}" type="presParOf" srcId="{0FF0748D-8B7D-49FC-8718-228FDF48150E}" destId="{247A37D9-8462-4511-AE89-C7009323EE56}" srcOrd="1" destOrd="0" presId="urn:microsoft.com/office/officeart/2005/8/layout/chevron2"/>
    <dgm:cxn modelId="{29D87461-9B60-4F8A-9F85-555448193A84}" type="presParOf" srcId="{0FF0748D-8B7D-49FC-8718-228FDF48150E}" destId="{CC3D4395-DB1D-492D-BC9B-E94FA4250EDD}" srcOrd="2" destOrd="0" presId="urn:microsoft.com/office/officeart/2005/8/layout/chevron2"/>
    <dgm:cxn modelId="{CD1F78E1-9631-4D68-8A2B-0865DEA21798}" type="presParOf" srcId="{CC3D4395-DB1D-492D-BC9B-E94FA4250EDD}" destId="{652C898B-8F06-4305-9320-BD1CEA587946}" srcOrd="0" destOrd="0" presId="urn:microsoft.com/office/officeart/2005/8/layout/chevron2"/>
    <dgm:cxn modelId="{86B28E54-B204-4FEF-A35E-AFEB6246DCDF}" type="presParOf" srcId="{CC3D4395-DB1D-492D-BC9B-E94FA4250EDD}" destId="{5B50F459-C0D1-4C65-96C5-679DFE4B7AF7}" srcOrd="1" destOrd="0" presId="urn:microsoft.com/office/officeart/2005/8/layout/chevron2"/>
    <dgm:cxn modelId="{1F240C38-97EE-4E62-B560-3C54EF73E506}" type="presParOf" srcId="{0FF0748D-8B7D-49FC-8718-228FDF48150E}" destId="{B58FC5D2-8F14-4D45-B45B-B7C14ACB924D}" srcOrd="3" destOrd="0" presId="urn:microsoft.com/office/officeart/2005/8/layout/chevron2"/>
    <dgm:cxn modelId="{AB96A6A2-DD2F-4483-B713-4EC0FD22F20E}" type="presParOf" srcId="{0FF0748D-8B7D-49FC-8718-228FDF48150E}" destId="{907F52FB-EAD6-4234-94AF-0A0783947664}" srcOrd="4" destOrd="0" presId="urn:microsoft.com/office/officeart/2005/8/layout/chevron2"/>
    <dgm:cxn modelId="{295F2C9F-E3BB-4FE4-84CB-D32E67126BA3}" type="presParOf" srcId="{907F52FB-EAD6-4234-94AF-0A0783947664}" destId="{7888A3CF-EB09-4EEE-BD52-10945BFD47DF}" srcOrd="0" destOrd="0" presId="urn:microsoft.com/office/officeart/2005/8/layout/chevron2"/>
    <dgm:cxn modelId="{D3BF745B-A7B6-4341-B86A-35321481560E}" type="presParOf" srcId="{907F52FB-EAD6-4234-94AF-0A0783947664}" destId="{C66E14EE-ED19-43E4-BD7E-55040D67291A}" srcOrd="1" destOrd="0" presId="urn:microsoft.com/office/officeart/2005/8/layout/chevro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6C075A-636E-4031-8CF6-ADCA81A43E97}">
      <dsp:nvSpPr>
        <dsp:cNvPr id="0" name=""/>
        <dsp:cNvSpPr/>
      </dsp:nvSpPr>
      <dsp:spPr>
        <a:xfrm>
          <a:off x="4012456" y="-109490"/>
          <a:ext cx="1480143" cy="1463377"/>
        </a:xfrm>
        <a:prstGeom prst="ellipse">
          <a:avLst/>
        </a:prstGeom>
        <a:gradFill flip="none" rotWithShape="0">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dirty="0">
              <a:latin typeface="+mn-lt"/>
              <a:ea typeface="Roboto Medium" panose="02000000000000000000" pitchFamily="50" charset="0"/>
              <a:cs typeface="Calibri" panose="020F0502020204030204" pitchFamily="34" charset="0"/>
            </a:rPr>
            <a:t>Survey Forms</a:t>
          </a:r>
          <a:endParaRPr lang="en-US" sz="1600" i="1" kern="1200" dirty="0">
            <a:latin typeface="+mn-lt"/>
            <a:ea typeface="Roboto Medium" panose="02000000000000000000" pitchFamily="50" charset="0"/>
            <a:cs typeface="Calibri" panose="020F0502020204030204" pitchFamily="34" charset="0"/>
          </a:endParaRPr>
        </a:p>
      </dsp:txBody>
      <dsp:txXfrm>
        <a:off x="4229218" y="104817"/>
        <a:ext cx="1046619" cy="1034763"/>
      </dsp:txXfrm>
    </dsp:sp>
    <dsp:sp modelId="{1521F9EF-182A-42CE-94F6-3B5A274A9962}">
      <dsp:nvSpPr>
        <dsp:cNvPr id="0" name=""/>
        <dsp:cNvSpPr/>
      </dsp:nvSpPr>
      <dsp:spPr>
        <a:xfrm rot="1247064">
          <a:off x="5507605" y="733929"/>
          <a:ext cx="180482" cy="418224"/>
        </a:xfrm>
        <a:prstGeom prst="rightArrow">
          <a:avLst>
            <a:gd name="adj1" fmla="val 60000"/>
            <a:gd name="adj2" fmla="val 50000"/>
          </a:avLst>
        </a:prstGeom>
        <a:gradFill rotWithShape="0">
          <a:gsLst>
            <a:gs pos="0">
              <a:schemeClr val="accent5">
                <a:tint val="60000"/>
                <a:hueOff val="0"/>
                <a:satOff val="0"/>
                <a:lumOff val="0"/>
                <a:alphaOff val="0"/>
                <a:shade val="51000"/>
                <a:satMod val="130000"/>
              </a:schemeClr>
            </a:gs>
            <a:gs pos="80000">
              <a:schemeClr val="accent5">
                <a:tint val="60000"/>
                <a:hueOff val="0"/>
                <a:satOff val="0"/>
                <a:lumOff val="0"/>
                <a:alphaOff val="0"/>
                <a:shade val="93000"/>
                <a:satMod val="130000"/>
              </a:schemeClr>
            </a:gs>
            <a:gs pos="100000">
              <a:schemeClr val="accent5">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IE" sz="1700" kern="1200">
            <a:latin typeface="+mn-lt"/>
          </a:endParaRPr>
        </a:p>
      </dsp:txBody>
      <dsp:txXfrm>
        <a:off x="5509367" y="807967"/>
        <a:ext cx="126337" cy="250934"/>
      </dsp:txXfrm>
    </dsp:sp>
    <dsp:sp modelId="{B28E8B08-6C36-42EE-8C4D-5A0A6AC92786}">
      <dsp:nvSpPr>
        <dsp:cNvPr id="0" name=""/>
        <dsp:cNvSpPr/>
      </dsp:nvSpPr>
      <dsp:spPr>
        <a:xfrm>
          <a:off x="5712644" y="535821"/>
          <a:ext cx="1480143" cy="1463377"/>
        </a:xfrm>
        <a:prstGeom prst="ellipse">
          <a:avLst/>
        </a:prstGeom>
        <a:gradFill flip="none" rotWithShape="0">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dirty="0">
              <a:latin typeface="+mn-lt"/>
              <a:ea typeface="Roboto Medium" panose="02000000000000000000" pitchFamily="50" charset="0"/>
              <a:cs typeface="Calibri" panose="020F0502020204030204" pitchFamily="34" charset="0"/>
            </a:rPr>
            <a:t>Business Register</a:t>
          </a:r>
          <a:endParaRPr lang="en-US" sz="1600" kern="1200" dirty="0">
            <a:latin typeface="+mn-lt"/>
            <a:ea typeface="Roboto Medium" panose="02000000000000000000" pitchFamily="50" charset="0"/>
            <a:cs typeface="Calibri" panose="020F0502020204030204" pitchFamily="34" charset="0"/>
          </a:endParaRPr>
        </a:p>
      </dsp:txBody>
      <dsp:txXfrm>
        <a:off x="5929406" y="750128"/>
        <a:ext cx="1046619" cy="1034763"/>
      </dsp:txXfrm>
    </dsp:sp>
    <dsp:sp modelId="{640318A3-62CD-4470-8F53-6322A38B87AA}">
      <dsp:nvSpPr>
        <dsp:cNvPr id="0" name=""/>
        <dsp:cNvSpPr/>
      </dsp:nvSpPr>
      <dsp:spPr>
        <a:xfrm rot="3512147">
          <a:off x="6830895" y="1856054"/>
          <a:ext cx="219880" cy="418224"/>
        </a:xfrm>
        <a:prstGeom prst="rightArrow">
          <a:avLst>
            <a:gd name="adj1" fmla="val 60000"/>
            <a:gd name="adj2" fmla="val 50000"/>
          </a:avLst>
        </a:prstGeom>
        <a:gradFill rotWithShape="0">
          <a:gsLst>
            <a:gs pos="0">
              <a:schemeClr val="accent5">
                <a:tint val="60000"/>
                <a:hueOff val="0"/>
                <a:satOff val="0"/>
                <a:lumOff val="0"/>
                <a:alphaOff val="0"/>
                <a:shade val="51000"/>
                <a:satMod val="130000"/>
              </a:schemeClr>
            </a:gs>
            <a:gs pos="80000">
              <a:schemeClr val="accent5">
                <a:tint val="60000"/>
                <a:hueOff val="0"/>
                <a:satOff val="0"/>
                <a:lumOff val="0"/>
                <a:alphaOff val="0"/>
                <a:shade val="93000"/>
                <a:satMod val="130000"/>
              </a:schemeClr>
            </a:gs>
            <a:gs pos="100000">
              <a:schemeClr val="accent5">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latin typeface="+mn-lt"/>
          </a:endParaRPr>
        </a:p>
      </dsp:txBody>
      <dsp:txXfrm>
        <a:off x="6846662" y="1911566"/>
        <a:ext cx="153916" cy="250934"/>
      </dsp:txXfrm>
    </dsp:sp>
    <dsp:sp modelId="{00805795-8F40-4B1B-B65C-41921DF0371C}">
      <dsp:nvSpPr>
        <dsp:cNvPr id="0" name=""/>
        <dsp:cNvSpPr/>
      </dsp:nvSpPr>
      <dsp:spPr>
        <a:xfrm>
          <a:off x="6695379" y="2141749"/>
          <a:ext cx="1480143" cy="1463377"/>
        </a:xfrm>
        <a:prstGeom prst="ellipse">
          <a:avLst/>
        </a:prstGeom>
        <a:gradFill flip="none" rotWithShape="0">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dirty="0">
              <a:latin typeface="+mn-lt"/>
              <a:ea typeface="Roboto Medium" panose="02000000000000000000" pitchFamily="50" charset="0"/>
              <a:cs typeface="Roboto Medium" panose="02000000000000000000" pitchFamily="50" charset="0"/>
            </a:rPr>
            <a:t>Industrial Statistics</a:t>
          </a:r>
          <a:endParaRPr lang="en-US" sz="1600" kern="1200" dirty="0">
            <a:latin typeface="+mn-lt"/>
            <a:ea typeface="Roboto Medium" panose="02000000000000000000" pitchFamily="50" charset="0"/>
            <a:cs typeface="Roboto Medium" panose="02000000000000000000" pitchFamily="50" charset="0"/>
          </a:endParaRPr>
        </a:p>
      </dsp:txBody>
      <dsp:txXfrm>
        <a:off x="6912141" y="2356056"/>
        <a:ext cx="1046619" cy="1034763"/>
      </dsp:txXfrm>
    </dsp:sp>
    <dsp:sp modelId="{0C8076D2-F1E9-4CEC-B0FB-159A20A38E96}">
      <dsp:nvSpPr>
        <dsp:cNvPr id="0" name=""/>
        <dsp:cNvSpPr/>
      </dsp:nvSpPr>
      <dsp:spPr>
        <a:xfrm rot="6000000">
          <a:off x="7168781" y="3576036"/>
          <a:ext cx="211821" cy="418224"/>
        </a:xfrm>
        <a:prstGeom prst="rightArrow">
          <a:avLst>
            <a:gd name="adj1" fmla="val 60000"/>
            <a:gd name="adj2" fmla="val 50000"/>
          </a:avLst>
        </a:prstGeom>
        <a:gradFill rotWithShape="0">
          <a:gsLst>
            <a:gs pos="0">
              <a:schemeClr val="accent5">
                <a:tint val="60000"/>
                <a:hueOff val="0"/>
                <a:satOff val="0"/>
                <a:lumOff val="0"/>
                <a:alphaOff val="0"/>
                <a:shade val="51000"/>
                <a:satMod val="130000"/>
              </a:schemeClr>
            </a:gs>
            <a:gs pos="80000">
              <a:schemeClr val="accent5">
                <a:tint val="60000"/>
                <a:hueOff val="0"/>
                <a:satOff val="0"/>
                <a:lumOff val="0"/>
                <a:alphaOff val="0"/>
                <a:shade val="93000"/>
                <a:satMod val="130000"/>
              </a:schemeClr>
            </a:gs>
            <a:gs pos="100000">
              <a:schemeClr val="accent5">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latin typeface="+mn-lt"/>
          </a:endParaRPr>
        </a:p>
      </dsp:txBody>
      <dsp:txXfrm rot="10800000">
        <a:off x="7206071" y="3628391"/>
        <a:ext cx="148275" cy="250934"/>
      </dsp:txXfrm>
    </dsp:sp>
    <dsp:sp modelId="{B1A0716E-B6D4-4EA1-86DC-C4D3FE942398}">
      <dsp:nvSpPr>
        <dsp:cNvPr id="0" name=""/>
        <dsp:cNvSpPr/>
      </dsp:nvSpPr>
      <dsp:spPr>
        <a:xfrm>
          <a:off x="6371779" y="3976977"/>
          <a:ext cx="1480143" cy="1463377"/>
        </a:xfrm>
        <a:prstGeom prst="ellipse">
          <a:avLst/>
        </a:prstGeom>
        <a:gradFill flip="none" rotWithShape="0">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dirty="0">
              <a:latin typeface="+mn-lt"/>
              <a:ea typeface="Roboto Medium" panose="02000000000000000000" pitchFamily="50" charset="0"/>
              <a:cs typeface="Calibri" panose="020F0502020204030204" pitchFamily="34" charset="0"/>
            </a:rPr>
            <a:t>Service Statistics</a:t>
          </a:r>
          <a:endParaRPr lang="en-US" sz="1600" kern="1200" dirty="0">
            <a:latin typeface="+mn-lt"/>
            <a:ea typeface="Roboto Medium" panose="02000000000000000000" pitchFamily="50" charset="0"/>
            <a:cs typeface="Calibri" panose="020F0502020204030204" pitchFamily="34" charset="0"/>
          </a:endParaRPr>
        </a:p>
      </dsp:txBody>
      <dsp:txXfrm>
        <a:off x="6588541" y="4191284"/>
        <a:ext cx="1046619" cy="1034763"/>
      </dsp:txXfrm>
    </dsp:sp>
    <dsp:sp modelId="{47BBCEBB-5E1D-4D75-9FC4-D87CCC3DAB7B}">
      <dsp:nvSpPr>
        <dsp:cNvPr id="0" name=""/>
        <dsp:cNvSpPr/>
      </dsp:nvSpPr>
      <dsp:spPr>
        <a:xfrm rot="8400000">
          <a:off x="6299106" y="5094719"/>
          <a:ext cx="206907" cy="418224"/>
        </a:xfrm>
        <a:prstGeom prst="rightArrow">
          <a:avLst>
            <a:gd name="adj1" fmla="val 60000"/>
            <a:gd name="adj2" fmla="val 50000"/>
          </a:avLst>
        </a:prstGeom>
        <a:gradFill rotWithShape="0">
          <a:gsLst>
            <a:gs pos="0">
              <a:schemeClr val="accent5">
                <a:tint val="60000"/>
                <a:hueOff val="0"/>
                <a:satOff val="0"/>
                <a:lumOff val="0"/>
                <a:alphaOff val="0"/>
                <a:shade val="51000"/>
                <a:satMod val="130000"/>
              </a:schemeClr>
            </a:gs>
            <a:gs pos="80000">
              <a:schemeClr val="accent5">
                <a:tint val="60000"/>
                <a:hueOff val="0"/>
                <a:satOff val="0"/>
                <a:lumOff val="0"/>
                <a:alphaOff val="0"/>
                <a:shade val="93000"/>
                <a:satMod val="130000"/>
              </a:schemeClr>
            </a:gs>
            <a:gs pos="100000">
              <a:schemeClr val="accent5">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latin typeface="+mn-lt"/>
          </a:endParaRPr>
        </a:p>
      </dsp:txBody>
      <dsp:txXfrm rot="10800000">
        <a:off x="6353917" y="5158414"/>
        <a:ext cx="144835" cy="250934"/>
      </dsp:txXfrm>
    </dsp:sp>
    <dsp:sp modelId="{8532148A-1D36-4E4E-9C75-3992AD68D2D5}">
      <dsp:nvSpPr>
        <dsp:cNvPr id="0" name=""/>
        <dsp:cNvSpPr/>
      </dsp:nvSpPr>
      <dsp:spPr>
        <a:xfrm>
          <a:off x="4944225" y="5174837"/>
          <a:ext cx="1480143" cy="1463377"/>
        </a:xfrm>
        <a:prstGeom prst="ellipse">
          <a:avLst/>
        </a:prstGeom>
        <a:gradFill flip="none" rotWithShape="0">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IE" sz="1500" kern="1200" dirty="0">
              <a:latin typeface="+mn-lt"/>
              <a:ea typeface="Roboto Medium" panose="02000000000000000000" pitchFamily="50" charset="0"/>
              <a:cs typeface="Calibri" panose="020F0502020204030204" pitchFamily="34" charset="0"/>
            </a:rPr>
            <a:t>International Accounts</a:t>
          </a:r>
          <a:endParaRPr lang="en-US" sz="1500" kern="1200" dirty="0">
            <a:latin typeface="+mn-lt"/>
            <a:ea typeface="Roboto Medium" panose="02000000000000000000" pitchFamily="50" charset="0"/>
            <a:cs typeface="Calibri" panose="020F0502020204030204" pitchFamily="34" charset="0"/>
          </a:endParaRPr>
        </a:p>
      </dsp:txBody>
      <dsp:txXfrm>
        <a:off x="5160987" y="5389144"/>
        <a:ext cx="1046619" cy="1034763"/>
      </dsp:txXfrm>
    </dsp:sp>
    <dsp:sp modelId="{095A68C1-1185-4327-A472-79E6095FAEE9}">
      <dsp:nvSpPr>
        <dsp:cNvPr id="0" name=""/>
        <dsp:cNvSpPr/>
      </dsp:nvSpPr>
      <dsp:spPr>
        <a:xfrm rot="10800024">
          <a:off x="4666571" y="5697407"/>
          <a:ext cx="196209" cy="418224"/>
        </a:xfrm>
        <a:prstGeom prst="rightArrow">
          <a:avLst>
            <a:gd name="adj1" fmla="val 60000"/>
            <a:gd name="adj2" fmla="val 50000"/>
          </a:avLst>
        </a:prstGeom>
        <a:gradFill rotWithShape="0">
          <a:gsLst>
            <a:gs pos="0">
              <a:schemeClr val="accent5">
                <a:tint val="60000"/>
                <a:hueOff val="0"/>
                <a:satOff val="0"/>
                <a:lumOff val="0"/>
                <a:alphaOff val="0"/>
                <a:shade val="51000"/>
                <a:satMod val="130000"/>
              </a:schemeClr>
            </a:gs>
            <a:gs pos="80000">
              <a:schemeClr val="accent5">
                <a:tint val="60000"/>
                <a:hueOff val="0"/>
                <a:satOff val="0"/>
                <a:lumOff val="0"/>
                <a:alphaOff val="0"/>
                <a:shade val="93000"/>
                <a:satMod val="130000"/>
              </a:schemeClr>
            </a:gs>
            <a:gs pos="100000">
              <a:schemeClr val="accent5">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latin typeface="+mn-lt"/>
          </a:endParaRPr>
        </a:p>
      </dsp:txBody>
      <dsp:txXfrm rot="10800000">
        <a:off x="4725434" y="5781052"/>
        <a:ext cx="137346" cy="250934"/>
      </dsp:txXfrm>
    </dsp:sp>
    <dsp:sp modelId="{B8E34E3F-605B-48CA-951C-DC3639FE839C}">
      <dsp:nvSpPr>
        <dsp:cNvPr id="0" name=""/>
        <dsp:cNvSpPr/>
      </dsp:nvSpPr>
      <dsp:spPr>
        <a:xfrm>
          <a:off x="3093875" y="5174824"/>
          <a:ext cx="1480143" cy="1463377"/>
        </a:xfrm>
        <a:prstGeom prst="ellipse">
          <a:avLst/>
        </a:prstGeom>
        <a:solidFill>
          <a:schemeClr val="accent4">
            <a:lumMod val="20000"/>
            <a:lumOff val="8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dirty="0">
              <a:latin typeface="+mn-lt"/>
              <a:ea typeface="Roboto Medium" panose="02000000000000000000" pitchFamily="50" charset="0"/>
              <a:cs typeface="Calibri" panose="020F0502020204030204" pitchFamily="34" charset="0"/>
            </a:rPr>
            <a:t>External Trade in Goods</a:t>
          </a:r>
          <a:endParaRPr lang="en-US" sz="1600" i="1" kern="1200" dirty="0">
            <a:latin typeface="+mn-lt"/>
            <a:ea typeface="Roboto Medium" panose="02000000000000000000" pitchFamily="50" charset="0"/>
            <a:cs typeface="Calibri" panose="020F0502020204030204" pitchFamily="34" charset="0"/>
          </a:endParaRPr>
        </a:p>
      </dsp:txBody>
      <dsp:txXfrm>
        <a:off x="3310637" y="5389131"/>
        <a:ext cx="1046619" cy="1034763"/>
      </dsp:txXfrm>
    </dsp:sp>
    <dsp:sp modelId="{4F873FD5-F245-4D58-863C-352B9D95CD3D}">
      <dsp:nvSpPr>
        <dsp:cNvPr id="0" name=""/>
        <dsp:cNvSpPr/>
      </dsp:nvSpPr>
      <dsp:spPr>
        <a:xfrm rot="13184426">
          <a:off x="2937429" y="5066034"/>
          <a:ext cx="274248" cy="418224"/>
        </a:xfrm>
        <a:prstGeom prst="rightArrow">
          <a:avLst>
            <a:gd name="adj1" fmla="val 60000"/>
            <a:gd name="adj2" fmla="val 50000"/>
          </a:avLst>
        </a:prstGeom>
        <a:gradFill rotWithShape="0">
          <a:gsLst>
            <a:gs pos="0">
              <a:schemeClr val="accent5">
                <a:tint val="60000"/>
                <a:hueOff val="0"/>
                <a:satOff val="0"/>
                <a:lumOff val="0"/>
                <a:alphaOff val="0"/>
                <a:shade val="51000"/>
                <a:satMod val="130000"/>
              </a:schemeClr>
            </a:gs>
            <a:gs pos="80000">
              <a:schemeClr val="accent5">
                <a:tint val="60000"/>
                <a:hueOff val="0"/>
                <a:satOff val="0"/>
                <a:lumOff val="0"/>
                <a:alphaOff val="0"/>
                <a:shade val="93000"/>
                <a:satMod val="130000"/>
              </a:schemeClr>
            </a:gs>
            <a:gs pos="100000">
              <a:schemeClr val="accent5">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IE" sz="1700" kern="1200">
            <a:latin typeface="+mn-lt"/>
          </a:endParaRPr>
        </a:p>
      </dsp:txBody>
      <dsp:txXfrm rot="10800000">
        <a:off x="3010198" y="5175978"/>
        <a:ext cx="191974" cy="250934"/>
      </dsp:txXfrm>
    </dsp:sp>
    <dsp:sp modelId="{B6CF8BFD-57CD-4D48-8674-D0C0B79349FA}">
      <dsp:nvSpPr>
        <dsp:cNvPr id="0" name=""/>
        <dsp:cNvSpPr/>
      </dsp:nvSpPr>
      <dsp:spPr>
        <a:xfrm>
          <a:off x="1773612" y="4089074"/>
          <a:ext cx="1239184" cy="1239184"/>
        </a:xfrm>
        <a:prstGeom prst="ellipse">
          <a:avLst/>
        </a:prstGeom>
        <a:solidFill>
          <a:schemeClr val="accent4">
            <a:lumMod val="20000"/>
            <a:lumOff val="8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i="0" kern="1200" dirty="0">
              <a:latin typeface="+mn-lt"/>
              <a:ea typeface="Roboto Medium" panose="02000000000000000000" pitchFamily="50" charset="0"/>
              <a:cs typeface="Calibri" panose="020F0502020204030204" pitchFamily="34" charset="0"/>
            </a:rPr>
            <a:t>Labour Market &amp; Earnings</a:t>
          </a:r>
        </a:p>
      </dsp:txBody>
      <dsp:txXfrm>
        <a:off x="1955086" y="4270548"/>
        <a:ext cx="876236" cy="876236"/>
      </dsp:txXfrm>
    </dsp:sp>
    <dsp:sp modelId="{DCA1BE72-7340-4811-8762-DD6A7A363DA7}">
      <dsp:nvSpPr>
        <dsp:cNvPr id="0" name=""/>
        <dsp:cNvSpPr/>
      </dsp:nvSpPr>
      <dsp:spPr>
        <a:xfrm rot="15600000">
          <a:off x="2106810" y="3644822"/>
          <a:ext cx="271364" cy="418224"/>
        </a:xfrm>
        <a:prstGeom prst="rightArrow">
          <a:avLst>
            <a:gd name="adj1" fmla="val 60000"/>
            <a:gd name="adj2" fmla="val 50000"/>
          </a:avLst>
        </a:prstGeom>
        <a:gradFill rotWithShape="0">
          <a:gsLst>
            <a:gs pos="0">
              <a:schemeClr val="accent5">
                <a:tint val="60000"/>
                <a:hueOff val="0"/>
                <a:satOff val="0"/>
                <a:lumOff val="0"/>
                <a:alphaOff val="0"/>
                <a:shade val="51000"/>
                <a:satMod val="130000"/>
              </a:schemeClr>
            </a:gs>
            <a:gs pos="80000">
              <a:schemeClr val="accent5">
                <a:tint val="60000"/>
                <a:hueOff val="0"/>
                <a:satOff val="0"/>
                <a:lumOff val="0"/>
                <a:alphaOff val="0"/>
                <a:shade val="93000"/>
                <a:satMod val="130000"/>
              </a:schemeClr>
            </a:gs>
            <a:gs pos="100000">
              <a:schemeClr val="accent5">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IE" sz="1700" kern="1200"/>
        </a:p>
      </dsp:txBody>
      <dsp:txXfrm rot="10800000">
        <a:off x="2154583" y="3768553"/>
        <a:ext cx="189955" cy="250934"/>
      </dsp:txXfrm>
    </dsp:sp>
    <dsp:sp modelId="{9F0A73E5-482A-4E5C-B517-C01CE45163F4}">
      <dsp:nvSpPr>
        <dsp:cNvPr id="0" name=""/>
        <dsp:cNvSpPr/>
      </dsp:nvSpPr>
      <dsp:spPr>
        <a:xfrm>
          <a:off x="1329532" y="2141749"/>
          <a:ext cx="1480143" cy="1463377"/>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dirty="0">
              <a:latin typeface="+mn-lt"/>
              <a:ea typeface="Roboto Medium" panose="02000000000000000000" pitchFamily="50" charset="0"/>
              <a:cs typeface="Calibri" panose="020F0502020204030204" pitchFamily="34" charset="0"/>
            </a:rPr>
            <a:t>MNE Tax Records</a:t>
          </a:r>
          <a:endParaRPr lang="en-US" sz="1600" i="1" kern="1200" dirty="0">
            <a:latin typeface="+mn-lt"/>
            <a:ea typeface="Roboto Medium" panose="02000000000000000000" pitchFamily="50" charset="0"/>
            <a:cs typeface="Calibri" panose="020F0502020204030204" pitchFamily="34" charset="0"/>
          </a:endParaRPr>
        </a:p>
      </dsp:txBody>
      <dsp:txXfrm>
        <a:off x="1546294" y="2356056"/>
        <a:ext cx="1046619" cy="1034763"/>
      </dsp:txXfrm>
    </dsp:sp>
    <dsp:sp modelId="{D7FF619A-CF99-4EF8-BF69-E27B3CF4443F}">
      <dsp:nvSpPr>
        <dsp:cNvPr id="0" name=""/>
        <dsp:cNvSpPr/>
      </dsp:nvSpPr>
      <dsp:spPr>
        <a:xfrm rot="18000000">
          <a:off x="2427572" y="1862534"/>
          <a:ext cx="209892" cy="418224"/>
        </a:xfrm>
        <a:prstGeom prst="rightArrow">
          <a:avLst>
            <a:gd name="adj1" fmla="val 60000"/>
            <a:gd name="adj2" fmla="val 50000"/>
          </a:avLst>
        </a:prstGeom>
        <a:gradFill rotWithShape="0">
          <a:gsLst>
            <a:gs pos="0">
              <a:schemeClr val="accent5">
                <a:tint val="60000"/>
                <a:hueOff val="0"/>
                <a:satOff val="0"/>
                <a:lumOff val="0"/>
                <a:alphaOff val="0"/>
                <a:shade val="51000"/>
                <a:satMod val="130000"/>
              </a:schemeClr>
            </a:gs>
            <a:gs pos="80000">
              <a:schemeClr val="accent5">
                <a:tint val="60000"/>
                <a:hueOff val="0"/>
                <a:satOff val="0"/>
                <a:lumOff val="0"/>
                <a:alphaOff val="0"/>
                <a:shade val="93000"/>
                <a:satMod val="130000"/>
              </a:schemeClr>
            </a:gs>
            <a:gs pos="100000">
              <a:schemeClr val="accent5">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latin typeface="+mn-lt"/>
          </a:endParaRPr>
        </a:p>
      </dsp:txBody>
      <dsp:txXfrm>
        <a:off x="2443314" y="1973445"/>
        <a:ext cx="146924" cy="250934"/>
      </dsp:txXfrm>
    </dsp:sp>
    <dsp:sp modelId="{D5A2A97A-AF29-4A6F-971E-16EF6B302212}">
      <dsp:nvSpPr>
        <dsp:cNvPr id="0" name=""/>
        <dsp:cNvSpPr/>
      </dsp:nvSpPr>
      <dsp:spPr>
        <a:xfrm>
          <a:off x="2261302" y="527877"/>
          <a:ext cx="1480143" cy="1463377"/>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dirty="0">
              <a:latin typeface="+mn-lt"/>
              <a:ea typeface="Roboto Medium" panose="02000000000000000000" pitchFamily="50" charset="0"/>
              <a:cs typeface="Calibri" panose="020F0502020204030204" pitchFamily="34" charset="0"/>
            </a:rPr>
            <a:t>Company Reg. Office </a:t>
          </a:r>
          <a:r>
            <a:rPr lang="en-IE" sz="1400" kern="1200" dirty="0">
              <a:latin typeface="+mn-lt"/>
              <a:ea typeface="Roboto Medium" panose="02000000000000000000" pitchFamily="50" charset="0"/>
              <a:cs typeface="Calibri" panose="020F0502020204030204" pitchFamily="34" charset="0"/>
            </a:rPr>
            <a:t>(audited annual accounts)</a:t>
          </a:r>
          <a:endParaRPr lang="en-US" sz="1400" kern="1200" dirty="0">
            <a:latin typeface="+mn-lt"/>
            <a:ea typeface="Roboto Medium" panose="02000000000000000000" pitchFamily="50" charset="0"/>
            <a:cs typeface="Calibri" panose="020F0502020204030204" pitchFamily="34" charset="0"/>
          </a:endParaRPr>
        </a:p>
      </dsp:txBody>
      <dsp:txXfrm>
        <a:off x="2478064" y="742184"/>
        <a:ext cx="1046619" cy="1034763"/>
      </dsp:txXfrm>
    </dsp:sp>
    <dsp:sp modelId="{9D47E36B-D3C9-432C-9200-31E500C5E3DC}">
      <dsp:nvSpPr>
        <dsp:cNvPr id="0" name=""/>
        <dsp:cNvSpPr/>
      </dsp:nvSpPr>
      <dsp:spPr>
        <a:xfrm rot="20400000">
          <a:off x="3769391" y="733747"/>
          <a:ext cx="204254" cy="418224"/>
        </a:xfrm>
        <a:prstGeom prst="rightArrow">
          <a:avLst>
            <a:gd name="adj1" fmla="val 60000"/>
            <a:gd name="adj2" fmla="val 50000"/>
          </a:avLst>
        </a:prstGeom>
        <a:gradFill rotWithShape="0">
          <a:gsLst>
            <a:gs pos="0">
              <a:schemeClr val="accent5">
                <a:tint val="60000"/>
                <a:hueOff val="0"/>
                <a:satOff val="0"/>
                <a:lumOff val="0"/>
                <a:alphaOff val="0"/>
                <a:shade val="51000"/>
                <a:satMod val="130000"/>
              </a:schemeClr>
            </a:gs>
            <a:gs pos="80000">
              <a:schemeClr val="accent5">
                <a:tint val="60000"/>
                <a:hueOff val="0"/>
                <a:satOff val="0"/>
                <a:lumOff val="0"/>
                <a:alphaOff val="0"/>
                <a:shade val="93000"/>
                <a:satMod val="130000"/>
              </a:schemeClr>
            </a:gs>
            <a:gs pos="100000">
              <a:schemeClr val="accent5">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latin typeface="+mn-lt"/>
            <a:ea typeface="Roboto Medium" panose="02000000000000000000" pitchFamily="50" charset="0"/>
            <a:cs typeface="Roboto Medium" panose="02000000000000000000" pitchFamily="50" charset="0"/>
          </a:endParaRPr>
        </a:p>
      </dsp:txBody>
      <dsp:txXfrm>
        <a:off x="3771239" y="827871"/>
        <a:ext cx="142978" cy="2509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A51939-CC09-444D-A5AD-38721DC6D327}">
      <dsp:nvSpPr>
        <dsp:cNvPr id="0" name=""/>
        <dsp:cNvSpPr/>
      </dsp:nvSpPr>
      <dsp:spPr>
        <a:xfrm rot="5400000">
          <a:off x="-306437" y="312351"/>
          <a:ext cx="2042917" cy="1430042"/>
        </a:xfrm>
        <a:prstGeom prst="chevron">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b" anchorCtr="0">
          <a:noAutofit/>
        </a:bodyPr>
        <a:lstStyle/>
        <a:p>
          <a:pPr marL="0" lvl="0" indent="0" algn="ctr" defTabSz="1066800">
            <a:lnSpc>
              <a:spcPct val="90000"/>
            </a:lnSpc>
            <a:spcBef>
              <a:spcPct val="0"/>
            </a:spcBef>
            <a:spcAft>
              <a:spcPct val="35000"/>
            </a:spcAft>
            <a:buNone/>
          </a:pPr>
          <a:r>
            <a:rPr lang="en-IE" sz="2400" kern="1200" dirty="0">
              <a:latin typeface="+mj-lt"/>
              <a:ea typeface="Roboto Medium" panose="02000000000000000000" pitchFamily="50" charset="0"/>
              <a:cs typeface="Roboto Medium" panose="02000000000000000000" pitchFamily="50" charset="0"/>
            </a:rPr>
            <a:t>LCU</a:t>
          </a:r>
        </a:p>
      </dsp:txBody>
      <dsp:txXfrm rot="-5400000">
        <a:off x="1" y="720934"/>
        <a:ext cx="1430042" cy="612875"/>
      </dsp:txXfrm>
    </dsp:sp>
    <dsp:sp modelId="{B1F2D746-A247-4E2E-94D8-AC2C1E847DB5}">
      <dsp:nvSpPr>
        <dsp:cNvPr id="0" name=""/>
        <dsp:cNvSpPr/>
      </dsp:nvSpPr>
      <dsp:spPr>
        <a:xfrm rot="5400000">
          <a:off x="2595355" y="-1159399"/>
          <a:ext cx="1327896" cy="3658522"/>
        </a:xfrm>
        <a:prstGeom prst="round2Same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13792" tIns="10160" rIns="10160" bIns="10160" numCol="1" spcCol="1270" anchor="ctr" anchorCtr="0">
          <a:noAutofit/>
        </a:bodyPr>
        <a:lstStyle/>
        <a:p>
          <a:pPr marL="180000" lvl="1" indent="-171450" algn="l" defTabSz="711200">
            <a:lnSpc>
              <a:spcPct val="90000"/>
            </a:lnSpc>
            <a:spcBef>
              <a:spcPct val="0"/>
            </a:spcBef>
            <a:spcAft>
              <a:spcPct val="15000"/>
            </a:spcAft>
            <a:buFont typeface="+mj-lt"/>
            <a:buAutoNum type="arabicPeriod"/>
          </a:pPr>
          <a:r>
            <a:rPr lang="en-IE" sz="1600" kern="1200" dirty="0">
              <a:latin typeface="+mn-lt"/>
              <a:ea typeface="Roboto Medium" panose="02000000000000000000" pitchFamily="50" charset="0"/>
              <a:cs typeface="Roboto Medium" panose="02000000000000000000" pitchFamily="50" charset="0"/>
            </a:rPr>
            <a:t>Data collection and editing.</a:t>
          </a:r>
        </a:p>
        <a:p>
          <a:pPr marL="180000" lvl="1" indent="-171450" algn="l" defTabSz="711200">
            <a:lnSpc>
              <a:spcPct val="90000"/>
            </a:lnSpc>
            <a:spcBef>
              <a:spcPct val="0"/>
            </a:spcBef>
            <a:spcAft>
              <a:spcPct val="15000"/>
            </a:spcAft>
            <a:buFont typeface="+mj-lt"/>
            <a:buAutoNum type="arabicPeriod"/>
          </a:pPr>
          <a:r>
            <a:rPr lang="en-IE" sz="1600" kern="1200" dirty="0">
              <a:latin typeface="+mn-lt"/>
              <a:ea typeface="Roboto Medium" panose="02000000000000000000" pitchFamily="50" charset="0"/>
              <a:cs typeface="Roboto Medium" panose="02000000000000000000" pitchFamily="50" charset="0"/>
            </a:rPr>
            <a:t>Consistency analysis and adjustments.</a:t>
          </a:r>
        </a:p>
        <a:p>
          <a:pPr marL="180000" lvl="1" indent="-171450" algn="l" defTabSz="711200">
            <a:lnSpc>
              <a:spcPct val="90000"/>
            </a:lnSpc>
            <a:spcBef>
              <a:spcPct val="0"/>
            </a:spcBef>
            <a:spcAft>
              <a:spcPct val="15000"/>
            </a:spcAft>
            <a:buFont typeface="+mj-lt"/>
            <a:buAutoNum type="arabicPeriod"/>
          </a:pPr>
          <a:r>
            <a:rPr lang="en-IE" sz="1600" kern="1200" dirty="0">
              <a:latin typeface="+mn-lt"/>
              <a:ea typeface="Roboto Medium" panose="02000000000000000000" pitchFamily="50" charset="0"/>
              <a:cs typeface="Roboto Medium" panose="02000000000000000000" pitchFamily="50" charset="0"/>
            </a:rPr>
            <a:t>Transmit clean data to other statistical domains.</a:t>
          </a:r>
        </a:p>
      </dsp:txBody>
      <dsp:txXfrm rot="-5400000">
        <a:off x="1430043" y="70736"/>
        <a:ext cx="3593699" cy="1198250"/>
      </dsp:txXfrm>
    </dsp:sp>
    <dsp:sp modelId="{652C898B-8F06-4305-9320-BD1CEA587946}">
      <dsp:nvSpPr>
        <dsp:cNvPr id="0" name=""/>
        <dsp:cNvSpPr/>
      </dsp:nvSpPr>
      <dsp:spPr>
        <a:xfrm rot="5400000">
          <a:off x="-306437" y="2165298"/>
          <a:ext cx="2042917" cy="1430042"/>
        </a:xfrm>
        <a:prstGeom prst="chevron">
          <a:avLst/>
        </a:prstGeom>
        <a:gradFill rotWithShape="0">
          <a:gsLst>
            <a:gs pos="0">
              <a:schemeClr val="accent4">
                <a:hueOff val="-1180920"/>
                <a:satOff val="-4225"/>
                <a:lumOff val="9901"/>
                <a:alphaOff val="0"/>
                <a:shade val="51000"/>
                <a:satMod val="130000"/>
              </a:schemeClr>
            </a:gs>
            <a:gs pos="80000">
              <a:schemeClr val="accent4">
                <a:hueOff val="-1180920"/>
                <a:satOff val="-4225"/>
                <a:lumOff val="9901"/>
                <a:alphaOff val="0"/>
                <a:shade val="93000"/>
                <a:satMod val="130000"/>
              </a:schemeClr>
            </a:gs>
            <a:gs pos="100000">
              <a:schemeClr val="accent4">
                <a:hueOff val="-1180920"/>
                <a:satOff val="-4225"/>
                <a:lumOff val="990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b" anchorCtr="0">
          <a:noAutofit/>
        </a:bodyPr>
        <a:lstStyle/>
        <a:p>
          <a:pPr marL="0" lvl="0" indent="0" algn="ctr" defTabSz="889000">
            <a:lnSpc>
              <a:spcPct val="90000"/>
            </a:lnSpc>
            <a:spcBef>
              <a:spcPct val="0"/>
            </a:spcBef>
            <a:spcAft>
              <a:spcPts val="0"/>
            </a:spcAft>
            <a:buNone/>
          </a:pPr>
          <a:r>
            <a:rPr lang="en-IE" sz="2000" kern="1200" dirty="0">
              <a:latin typeface="+mj-lt"/>
              <a:ea typeface="Roboto Medium" panose="02000000000000000000" pitchFamily="50" charset="0"/>
              <a:cs typeface="Roboto Medium" panose="02000000000000000000" pitchFamily="50" charset="0"/>
            </a:rPr>
            <a:t>Survey </a:t>
          </a:r>
        </a:p>
        <a:p>
          <a:pPr marL="0" lvl="0" indent="0" algn="ctr" defTabSz="889000">
            <a:lnSpc>
              <a:spcPct val="90000"/>
            </a:lnSpc>
            <a:spcBef>
              <a:spcPct val="0"/>
            </a:spcBef>
            <a:spcAft>
              <a:spcPts val="0"/>
            </a:spcAft>
            <a:buNone/>
          </a:pPr>
          <a:r>
            <a:rPr lang="en-IE" sz="2000" kern="1200" dirty="0">
              <a:latin typeface="+mj-lt"/>
              <a:ea typeface="Roboto Medium" panose="02000000000000000000" pitchFamily="50" charset="0"/>
              <a:cs typeface="Roboto Medium" panose="02000000000000000000" pitchFamily="50" charset="0"/>
            </a:rPr>
            <a:t>Areas</a:t>
          </a:r>
        </a:p>
      </dsp:txBody>
      <dsp:txXfrm rot="-5400000">
        <a:off x="1" y="2573881"/>
        <a:ext cx="1430042" cy="612875"/>
      </dsp:txXfrm>
    </dsp:sp>
    <dsp:sp modelId="{5B50F459-C0D1-4C65-96C5-679DFE4B7AF7}">
      <dsp:nvSpPr>
        <dsp:cNvPr id="0" name=""/>
        <dsp:cNvSpPr/>
      </dsp:nvSpPr>
      <dsp:spPr>
        <a:xfrm rot="5400000">
          <a:off x="2595355" y="693548"/>
          <a:ext cx="1327896" cy="3658522"/>
        </a:xfrm>
        <a:prstGeom prst="round2SameRect">
          <a:avLst/>
        </a:prstGeom>
        <a:solidFill>
          <a:schemeClr val="lt1">
            <a:alpha val="90000"/>
            <a:hueOff val="0"/>
            <a:satOff val="0"/>
            <a:lumOff val="0"/>
            <a:alphaOff val="0"/>
          </a:schemeClr>
        </a:solidFill>
        <a:ln w="9525" cap="flat" cmpd="sng" algn="ctr">
          <a:solidFill>
            <a:schemeClr val="accent4">
              <a:hueOff val="-1180920"/>
              <a:satOff val="-4225"/>
              <a:lumOff val="9901"/>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13792" tIns="10160" rIns="10160" bIns="10160" numCol="1" spcCol="1270" anchor="ctr" anchorCtr="0">
          <a:noAutofit/>
        </a:bodyPr>
        <a:lstStyle/>
        <a:p>
          <a:pPr marL="180000" lvl="1" indent="-114300" algn="l" defTabSz="533400">
            <a:lnSpc>
              <a:spcPct val="90000"/>
            </a:lnSpc>
            <a:spcBef>
              <a:spcPct val="0"/>
            </a:spcBef>
            <a:spcAft>
              <a:spcPct val="15000"/>
            </a:spcAft>
            <a:buFont typeface="Calibri"/>
            <a:buAutoNum type="arabicPeriod"/>
          </a:pPr>
          <a:r>
            <a:rPr lang="en-IE" sz="1600" kern="1200" dirty="0">
              <a:latin typeface="+mn-lt"/>
              <a:ea typeface="Roboto Medium" panose="02000000000000000000" pitchFamily="50" charset="0"/>
              <a:cs typeface="Roboto Medium" panose="02000000000000000000" pitchFamily="50" charset="0"/>
            </a:rPr>
            <a:t>Integrate LCU data into respective surveys (BOP, SBS, STS, Prices).</a:t>
          </a:r>
        </a:p>
        <a:p>
          <a:pPr marL="180000" lvl="1" indent="-114300" algn="l" defTabSz="533400">
            <a:lnSpc>
              <a:spcPct val="90000"/>
            </a:lnSpc>
            <a:spcBef>
              <a:spcPct val="0"/>
            </a:spcBef>
            <a:spcAft>
              <a:spcPct val="15000"/>
            </a:spcAft>
            <a:buFont typeface="Calibri"/>
            <a:buAutoNum type="arabicPeriod"/>
          </a:pPr>
          <a:r>
            <a:rPr lang="en-IE" sz="1600" kern="1200" dirty="0">
              <a:latin typeface="+mn-lt"/>
              <a:ea typeface="Roboto Medium" panose="02000000000000000000" pitchFamily="50" charset="0"/>
              <a:cs typeface="Roboto Medium" panose="02000000000000000000" pitchFamily="50" charset="0"/>
            </a:rPr>
            <a:t>Transmit completed datasets to National Accounts for compilation. </a:t>
          </a:r>
        </a:p>
      </dsp:txBody>
      <dsp:txXfrm rot="-5400000">
        <a:off x="1430043" y="1923684"/>
        <a:ext cx="3593699" cy="1198250"/>
      </dsp:txXfrm>
    </dsp:sp>
    <dsp:sp modelId="{7888A3CF-EB09-4EEE-BD52-10945BFD47DF}">
      <dsp:nvSpPr>
        <dsp:cNvPr id="0" name=""/>
        <dsp:cNvSpPr/>
      </dsp:nvSpPr>
      <dsp:spPr>
        <a:xfrm rot="5400000">
          <a:off x="-306437" y="4024159"/>
          <a:ext cx="2042917" cy="1430042"/>
        </a:xfrm>
        <a:prstGeom prst="chevron">
          <a:avLst/>
        </a:prstGeom>
        <a:gradFill rotWithShape="0">
          <a:gsLst>
            <a:gs pos="0">
              <a:schemeClr val="accent4">
                <a:hueOff val="-2361841"/>
                <a:satOff val="-8449"/>
                <a:lumOff val="19803"/>
                <a:alphaOff val="0"/>
                <a:shade val="51000"/>
                <a:satMod val="130000"/>
              </a:schemeClr>
            </a:gs>
            <a:gs pos="80000">
              <a:schemeClr val="accent4">
                <a:hueOff val="-2361841"/>
                <a:satOff val="-8449"/>
                <a:lumOff val="19803"/>
                <a:alphaOff val="0"/>
                <a:shade val="93000"/>
                <a:satMod val="130000"/>
              </a:schemeClr>
            </a:gs>
            <a:gs pos="100000">
              <a:schemeClr val="accent4">
                <a:hueOff val="-2361841"/>
                <a:satOff val="-8449"/>
                <a:lumOff val="1980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en-IE" sz="1600" kern="1200" dirty="0">
            <a:latin typeface="+mj-lt"/>
            <a:ea typeface="Roboto Medium" panose="02000000000000000000" pitchFamily="50" charset="0"/>
            <a:cs typeface="Roboto Medium" panose="02000000000000000000" pitchFamily="50" charset="0"/>
          </a:endParaRPr>
        </a:p>
        <a:p>
          <a:pPr marL="0" lvl="0" indent="0" algn="ctr" defTabSz="711200">
            <a:lnSpc>
              <a:spcPct val="90000"/>
            </a:lnSpc>
            <a:spcBef>
              <a:spcPct val="0"/>
            </a:spcBef>
            <a:spcAft>
              <a:spcPct val="35000"/>
            </a:spcAft>
            <a:buNone/>
          </a:pPr>
          <a:r>
            <a:rPr lang="en-IE" sz="1600" kern="1200" dirty="0">
              <a:latin typeface="+mj-lt"/>
              <a:ea typeface="Roboto Medium" panose="02000000000000000000" pitchFamily="50" charset="0"/>
              <a:cs typeface="Roboto Medium" panose="02000000000000000000" pitchFamily="50" charset="0"/>
            </a:rPr>
            <a:t>National Accounts and International Accounts</a:t>
          </a:r>
        </a:p>
      </dsp:txBody>
      <dsp:txXfrm rot="-5400000">
        <a:off x="1" y="4432742"/>
        <a:ext cx="1430042" cy="612875"/>
      </dsp:txXfrm>
    </dsp:sp>
    <dsp:sp modelId="{C66E14EE-ED19-43E4-BD7E-55040D67291A}">
      <dsp:nvSpPr>
        <dsp:cNvPr id="0" name=""/>
        <dsp:cNvSpPr/>
      </dsp:nvSpPr>
      <dsp:spPr>
        <a:xfrm rot="5400000">
          <a:off x="2595006" y="2546844"/>
          <a:ext cx="1328594" cy="3658522"/>
        </a:xfrm>
        <a:prstGeom prst="round2SameRect">
          <a:avLst/>
        </a:prstGeom>
        <a:solidFill>
          <a:schemeClr val="lt1">
            <a:alpha val="90000"/>
            <a:hueOff val="0"/>
            <a:satOff val="0"/>
            <a:lumOff val="0"/>
            <a:alphaOff val="0"/>
          </a:schemeClr>
        </a:solidFill>
        <a:ln w="9525" cap="flat" cmpd="sng" algn="ctr">
          <a:solidFill>
            <a:schemeClr val="accent4">
              <a:hueOff val="-2361841"/>
              <a:satOff val="-8449"/>
              <a:lumOff val="19803"/>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13792" tIns="10160" rIns="10160" bIns="10160" numCol="1" spcCol="1270" anchor="ctr" anchorCtr="0">
          <a:noAutofit/>
        </a:bodyPr>
        <a:lstStyle/>
        <a:p>
          <a:pPr marL="180000" lvl="1" indent="-171450" algn="l" defTabSz="711200">
            <a:lnSpc>
              <a:spcPct val="90000"/>
            </a:lnSpc>
            <a:spcBef>
              <a:spcPct val="0"/>
            </a:spcBef>
            <a:spcAft>
              <a:spcPct val="15000"/>
            </a:spcAft>
            <a:buFont typeface="+mj-lt"/>
            <a:buAutoNum type="arabicPeriod"/>
          </a:pPr>
          <a:r>
            <a:rPr lang="en-IE" sz="1600" kern="1200" dirty="0">
              <a:latin typeface="+mn-lt"/>
              <a:ea typeface="Roboto Medium" panose="02000000000000000000" pitchFamily="50" charset="0"/>
              <a:cs typeface="Roboto Medium" panose="02000000000000000000" pitchFamily="50" charset="0"/>
            </a:rPr>
            <a:t>Compile National Accounts.</a:t>
          </a:r>
        </a:p>
        <a:p>
          <a:pPr marL="180000" lvl="1" indent="-171450" algn="l" defTabSz="711200">
            <a:lnSpc>
              <a:spcPct val="90000"/>
            </a:lnSpc>
            <a:spcBef>
              <a:spcPct val="0"/>
            </a:spcBef>
            <a:spcAft>
              <a:spcPct val="15000"/>
            </a:spcAft>
            <a:buFont typeface="+mj-lt"/>
            <a:buAutoNum type="arabicPeriod"/>
          </a:pPr>
          <a:r>
            <a:rPr lang="en-IE" sz="1600" kern="1200" dirty="0">
              <a:latin typeface="+mn-lt"/>
              <a:ea typeface="Roboto Medium" panose="02000000000000000000" pitchFamily="50" charset="0"/>
              <a:cs typeface="Roboto Medium" panose="02000000000000000000" pitchFamily="50" charset="0"/>
            </a:rPr>
            <a:t>Compile International Accounts.</a:t>
          </a:r>
        </a:p>
      </dsp:txBody>
      <dsp:txXfrm rot="-5400000">
        <a:off x="1430043" y="3776665"/>
        <a:ext cx="3593665" cy="1198880"/>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775C865-2158-4471-A81F-ED70AA1EA33D}" type="datetimeFigureOut">
              <a:rPr lang="en-IE" smtClean="0"/>
              <a:t>15/06/2026</a:t>
            </a:fld>
            <a:endParaRPr lang="en-IE"/>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9787DA4-6C99-4BAC-9178-6A5FF9B6EEA2}" type="slidenum">
              <a:rPr lang="en-IE" smtClean="0"/>
              <a:t>‹#›</a:t>
            </a:fld>
            <a:endParaRPr lang="en-IE"/>
          </a:p>
        </p:txBody>
      </p:sp>
    </p:spTree>
    <p:extLst>
      <p:ext uri="{BB962C8B-B14F-4D97-AF65-F5344CB8AC3E}">
        <p14:creationId xmlns:p14="http://schemas.microsoft.com/office/powerpoint/2010/main" val="2890193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IE" altLang="en-US" dirty="0"/>
          </a:p>
        </p:txBody>
      </p:sp>
      <p:sp>
        <p:nvSpPr>
          <p:cNvPr id="2" name="Date Placeholder 1"/>
          <p:cNvSpPr>
            <a:spLocks noGrp="1"/>
          </p:cNvSpPr>
          <p:nvPr>
            <p:ph type="dt" idx="10"/>
          </p:nvPr>
        </p:nvSpPr>
        <p:spPr/>
        <p:txBody>
          <a:bodyPr/>
          <a:lstStyle/>
          <a:p>
            <a:endParaRPr lang="en-IE" dirty="0"/>
          </a:p>
        </p:txBody>
      </p:sp>
    </p:spTree>
    <p:extLst>
      <p:ext uri="{BB962C8B-B14F-4D97-AF65-F5344CB8AC3E}">
        <p14:creationId xmlns:p14="http://schemas.microsoft.com/office/powerpoint/2010/main" val="34115942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fld id="{5641690F-5CE8-4B96-9588-F78D757180BA}" type="slidenum">
              <a:rPr lang="en-IE" smtClean="0"/>
              <a:pPr/>
              <a:t>21</a:t>
            </a:fld>
            <a:endParaRPr lang="en-IE" dirty="0"/>
          </a:p>
        </p:txBody>
      </p:sp>
    </p:spTree>
    <p:extLst>
      <p:ext uri="{BB962C8B-B14F-4D97-AF65-F5344CB8AC3E}">
        <p14:creationId xmlns:p14="http://schemas.microsoft.com/office/powerpoint/2010/main" val="5875251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ln/>
        </p:spPr>
      </p:sp>
      <p:sp>
        <p:nvSpPr>
          <p:cNvPr id="12902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2937">
              <a:defRPr/>
            </a:pPr>
            <a:endParaRPr lang="en-US" altLang="en-US" sz="2000" dirty="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fld id="{5641690F-5CE8-4B96-9588-F78D757180BA}" type="slidenum">
              <a:rPr lang="en-IE" smtClean="0"/>
              <a:pPr/>
              <a:t>23</a:t>
            </a:fld>
            <a:endParaRPr lang="en-IE" dirty="0"/>
          </a:p>
        </p:txBody>
      </p:sp>
    </p:spTree>
    <p:extLst>
      <p:ext uri="{BB962C8B-B14F-4D97-AF65-F5344CB8AC3E}">
        <p14:creationId xmlns:p14="http://schemas.microsoft.com/office/powerpoint/2010/main" val="4145103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734934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EECBF-9B52-4CEC-928B-1D99609CDB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D47F62-CD91-326A-5026-BE7DE313AD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CC81DF-3C69-4EEF-E792-DD64FF138CAA}"/>
              </a:ext>
            </a:extLst>
          </p:cNvPr>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9453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641690F-5CE8-4B96-9588-F78D757180BA}" type="slidenum">
              <a:rPr lang="en-IE" smtClean="0"/>
              <a:pPr/>
              <a:t>12</a:t>
            </a:fld>
            <a:endParaRPr lang="en-IE" dirty="0"/>
          </a:p>
        </p:txBody>
      </p:sp>
    </p:spTree>
    <p:extLst>
      <p:ext uri="{BB962C8B-B14F-4D97-AF65-F5344CB8AC3E}">
        <p14:creationId xmlns:p14="http://schemas.microsoft.com/office/powerpoint/2010/main" val="4292778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pPr defTabSz="912937">
              <a:defRPr/>
            </a:pPr>
            <a:fld id="{5641690F-5CE8-4B96-9588-F78D757180BA}" type="slidenum">
              <a:rPr lang="en-IE">
                <a:solidFill>
                  <a:prstClr val="black"/>
                </a:solidFill>
                <a:latin typeface="Calibri"/>
              </a:rPr>
              <a:pPr defTabSz="912937">
                <a:defRPr/>
              </a:pPr>
              <a:t>13</a:t>
            </a:fld>
            <a:endParaRPr lang="en-IE" dirty="0">
              <a:solidFill>
                <a:prstClr val="black"/>
              </a:solidFill>
              <a:latin typeface="Calibri"/>
            </a:endParaRPr>
          </a:p>
        </p:txBody>
      </p:sp>
    </p:spTree>
    <p:extLst>
      <p:ext uri="{BB962C8B-B14F-4D97-AF65-F5344CB8AC3E}">
        <p14:creationId xmlns:p14="http://schemas.microsoft.com/office/powerpoint/2010/main" val="5693901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fld id="{5641690F-5CE8-4B96-9588-F78D757180BA}" type="slidenum">
              <a:rPr lang="en-IE" smtClean="0"/>
              <a:pPr/>
              <a:t>14</a:t>
            </a:fld>
            <a:endParaRPr lang="en-IE" dirty="0"/>
          </a:p>
        </p:txBody>
      </p:sp>
    </p:spTree>
    <p:extLst>
      <p:ext uri="{BB962C8B-B14F-4D97-AF65-F5344CB8AC3E}">
        <p14:creationId xmlns:p14="http://schemas.microsoft.com/office/powerpoint/2010/main" val="16357932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4788" y="819150"/>
            <a:ext cx="7161213" cy="4029075"/>
          </a:xfrm>
        </p:spPr>
      </p:sp>
      <p:sp>
        <p:nvSpPr>
          <p:cNvPr id="3" name="Notes Placeholder 2"/>
          <p:cNvSpPr>
            <a:spLocks noGrp="1"/>
          </p:cNvSpPr>
          <p:nvPr>
            <p:ph type="body" idx="1"/>
          </p:nvPr>
        </p:nvSpPr>
        <p:spPr/>
        <p:txBody>
          <a:bodyPr>
            <a:normAutofit fontScale="92500"/>
          </a:bodyPr>
          <a:lstStyle/>
          <a:p>
            <a:pPr marL="228600" algn="just">
              <a:lnSpc>
                <a:spcPct val="107000"/>
              </a:lnSpc>
              <a:spcAft>
                <a:spcPts val="800"/>
              </a:spcAft>
            </a:pPr>
            <a:r>
              <a:rPr lang="en-US" sz="1800" dirty="0">
                <a:effectLst/>
                <a:latin typeface="Roboto" panose="02000000000000000000" pitchFamily="2" charset="0"/>
                <a:ea typeface="Calibri" panose="020F0502020204030204" pitchFamily="34" charset="0"/>
                <a:cs typeface="Times New Roman" panose="02020603050405020304" pitchFamily="18" charset="0"/>
              </a:rPr>
              <a:t>The structure of the Large Cases Unit in the CSO has evolved from a relatively small consistency unit in 2009 to a stand alone division within the National Accounts and Prices Directorate in 2024.</a:t>
            </a:r>
            <a:endParaRPr lang="en-IE" sz="1800" dirty="0">
              <a:effectLst/>
              <a:latin typeface="Roboto" panose="02000000000000000000" pitchFamily="2"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en-US" sz="1800" dirty="0">
                <a:effectLst/>
                <a:latin typeface="Roboto" panose="02000000000000000000" pitchFamily="2" charset="0"/>
                <a:ea typeface="Calibri" panose="020F0502020204030204" pitchFamily="34" charset="0"/>
                <a:cs typeface="Times New Roman" panose="02020603050405020304" pitchFamily="18" charset="0"/>
              </a:rPr>
              <a:t>Following an organizational review in 2009, the first iteration of the LCU was established within the National Accounts Integration Division and over the following years a </a:t>
            </a:r>
            <a:r>
              <a:rPr lang="en-US" sz="1800" dirty="0" err="1">
                <a:effectLst/>
                <a:latin typeface="Roboto" panose="02000000000000000000" pitchFamily="2" charset="0"/>
                <a:ea typeface="Calibri" panose="020F0502020204030204" pitchFamily="34" charset="0"/>
                <a:cs typeface="Times New Roman" panose="02020603050405020304" pitchFamily="18" charset="0"/>
              </a:rPr>
              <a:t>centralised</a:t>
            </a:r>
            <a:r>
              <a:rPr lang="en-US" sz="1800" dirty="0">
                <a:effectLst/>
                <a:latin typeface="Roboto" panose="02000000000000000000" pitchFamily="2" charset="0"/>
                <a:ea typeface="Calibri" panose="020F0502020204030204" pitchFamily="34" charset="0"/>
                <a:cs typeface="Times New Roman" panose="02020603050405020304" pitchFamily="18" charset="0"/>
              </a:rPr>
              <a:t> and </a:t>
            </a:r>
            <a:r>
              <a:rPr lang="en-US" sz="1800" dirty="0" err="1">
                <a:effectLst/>
                <a:latin typeface="Roboto" panose="02000000000000000000" pitchFamily="2" charset="0"/>
                <a:ea typeface="Calibri" panose="020F0502020204030204" pitchFamily="34" charset="0"/>
                <a:cs typeface="Times New Roman" panose="02020603050405020304" pitchFamily="18" charset="0"/>
              </a:rPr>
              <a:t>co-ordinated</a:t>
            </a:r>
            <a:r>
              <a:rPr lang="en-US" sz="1800" dirty="0">
                <a:effectLst/>
                <a:latin typeface="Roboto" panose="02000000000000000000" pitchFamily="2" charset="0"/>
                <a:ea typeface="Calibri" panose="020F0502020204030204" pitchFamily="34" charset="0"/>
                <a:cs typeface="Times New Roman" panose="02020603050405020304" pitchFamily="18" charset="0"/>
              </a:rPr>
              <a:t> data collection process was developed.  </a:t>
            </a:r>
            <a:endParaRPr lang="en-IE" sz="1800" dirty="0">
              <a:effectLst/>
              <a:latin typeface="Roboto" panose="02000000000000000000" pitchFamily="2"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en-US" sz="1200" dirty="0">
                <a:effectLst/>
                <a:latin typeface="Roboto" panose="02000000000000000000" pitchFamily="2" charset="0"/>
                <a:ea typeface="Calibri" panose="020F0502020204030204" pitchFamily="34" charset="0"/>
                <a:cs typeface="Times New Roman" panose="02020603050405020304" pitchFamily="18" charset="0"/>
              </a:rPr>
              <a:t>In 2023, after a period of expansion the (then) Economic Statistics Directorate was split into two parts, the National Accounts and Prices Directorate and the International Accounts, Trade and Government Finance Statistics Directorate.  At this time the LCU was also established as a separate division.</a:t>
            </a:r>
            <a:endParaRPr lang="en-IE" sz="1200" dirty="0">
              <a:effectLst/>
              <a:latin typeface="Roboto" panose="02000000000000000000" pitchFamily="2" charset="0"/>
              <a:ea typeface="Calibri" panose="020F0502020204030204" pitchFamily="34" charset="0"/>
              <a:cs typeface="Times New Roman" panose="02020603050405020304" pitchFamily="18" charset="0"/>
            </a:endParaRPr>
          </a:p>
          <a:p>
            <a:endParaRPr lang="en-IE"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algn="just">
              <a:lnSpc>
                <a:spcPct val="107000"/>
              </a:lnSpc>
              <a:spcAft>
                <a:spcPts val="800"/>
              </a:spcAft>
            </a:pPr>
            <a:r>
              <a:rPr lang="en-US" sz="1800" dirty="0">
                <a:effectLst/>
                <a:latin typeface="Roboto" panose="02000000000000000000" pitchFamily="2" charset="0"/>
                <a:ea typeface="Calibri" panose="020F0502020204030204" pitchFamily="34" charset="0"/>
                <a:cs typeface="Times New Roman" panose="02020603050405020304" pitchFamily="18" charset="0"/>
              </a:rPr>
              <a:t>The LCU performs a number of key functions, specifically:</a:t>
            </a:r>
            <a:endParaRPr lang="en-IE" sz="1800" dirty="0">
              <a:effectLst/>
              <a:latin typeface="Roboto" panose="02000000000000000000" pitchFamily="2"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n-US" sz="1800" dirty="0">
                <a:effectLst/>
                <a:latin typeface="Roboto" panose="02000000000000000000" pitchFamily="2" charset="0"/>
                <a:ea typeface="Calibri" panose="020F0502020204030204" pitchFamily="34" charset="0"/>
                <a:cs typeface="Times New Roman" panose="02020603050405020304" pitchFamily="18" charset="0"/>
              </a:rPr>
              <a:t>Acting as a dedicated </a:t>
            </a:r>
            <a:r>
              <a:rPr lang="en-US" sz="1800" dirty="0" err="1">
                <a:effectLst/>
                <a:latin typeface="Roboto" panose="02000000000000000000" pitchFamily="2" charset="0"/>
                <a:ea typeface="Calibri" panose="020F0502020204030204" pitchFamily="34" charset="0"/>
                <a:cs typeface="Times New Roman" panose="02020603050405020304" pitchFamily="18" charset="0"/>
              </a:rPr>
              <a:t>centralised</a:t>
            </a:r>
            <a:r>
              <a:rPr lang="en-US" sz="1800" dirty="0">
                <a:effectLst/>
                <a:latin typeface="Roboto" panose="02000000000000000000" pitchFamily="2" charset="0"/>
                <a:ea typeface="Calibri" panose="020F0502020204030204" pitchFamily="34" charset="0"/>
                <a:cs typeface="Times New Roman" panose="02020603050405020304" pitchFamily="18" charset="0"/>
              </a:rPr>
              <a:t> point of contact for the largest foreign-owned MNEs in Ireland.</a:t>
            </a:r>
            <a:endParaRPr lang="en-IE" sz="1800" dirty="0">
              <a:effectLst/>
              <a:latin typeface="Roboto" panose="02000000000000000000" pitchFamily="2"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n-US" sz="1800" dirty="0">
                <a:effectLst/>
                <a:latin typeface="Roboto" panose="02000000000000000000" pitchFamily="2" charset="0"/>
                <a:ea typeface="Calibri" panose="020F0502020204030204" pitchFamily="34" charset="0"/>
                <a:cs typeface="Times New Roman" panose="02020603050405020304" pitchFamily="18" charset="0"/>
              </a:rPr>
              <a:t>Providing a </a:t>
            </a:r>
            <a:r>
              <a:rPr lang="en-US" sz="1800" dirty="0" err="1">
                <a:effectLst/>
                <a:latin typeface="Roboto" panose="02000000000000000000" pitchFamily="2" charset="0"/>
                <a:ea typeface="Calibri" panose="020F0502020204030204" pitchFamily="34" charset="0"/>
                <a:cs typeface="Times New Roman" panose="02020603050405020304" pitchFamily="18" charset="0"/>
              </a:rPr>
              <a:t>co-ordinated</a:t>
            </a:r>
            <a:r>
              <a:rPr lang="en-US" sz="1800" dirty="0">
                <a:effectLst/>
                <a:latin typeface="Roboto" panose="02000000000000000000" pitchFamily="2" charset="0"/>
                <a:ea typeface="Calibri" panose="020F0502020204030204" pitchFamily="34" charset="0"/>
                <a:cs typeface="Times New Roman" panose="02020603050405020304" pitchFamily="18" charset="0"/>
              </a:rPr>
              <a:t> data collection and processing function for economic data from these MNEs for delivery to Balance of Payments, Short Term, and Structural Business Statistics, and ultimately for use in the National Accounts.</a:t>
            </a:r>
            <a:endParaRPr lang="en-IE" sz="1800" dirty="0">
              <a:effectLst/>
              <a:latin typeface="Roboto" panose="02000000000000000000" pitchFamily="2"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US" sz="1800" dirty="0">
                <a:effectLst/>
                <a:latin typeface="Roboto" panose="02000000000000000000" pitchFamily="2" charset="0"/>
                <a:ea typeface="Calibri" panose="020F0502020204030204" pitchFamily="34" charset="0"/>
                <a:cs typeface="Times New Roman" panose="02020603050405020304" pitchFamily="18" charset="0"/>
              </a:rPr>
              <a:t>Managing communications around all survey requirements from LCU MNEs including surveys not under the direct management of the LCU such as prices data, earnings and employment surveys, business energy use and ICT.  </a:t>
            </a:r>
            <a:endParaRPr lang="en-IE" sz="1800" dirty="0">
              <a:effectLst/>
              <a:latin typeface="Roboto" panose="02000000000000000000" pitchFamily="2"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en-US" sz="1800" dirty="0">
                <a:effectLst/>
                <a:latin typeface="Roboto" panose="02000000000000000000" pitchFamily="2" charset="0"/>
                <a:ea typeface="Calibri" panose="020F0502020204030204" pitchFamily="34" charset="0"/>
                <a:cs typeface="Times New Roman" panose="02020603050405020304" pitchFamily="18" charset="0"/>
              </a:rPr>
              <a:t>Relationship management is key to all of the LCU functions, and each MNE is assigned an account manager from the administrative staff team as well as a primary and secondary statistician. </a:t>
            </a:r>
            <a:endParaRPr lang="en-IE" sz="1800" dirty="0">
              <a:effectLst/>
              <a:latin typeface="Roboto" panose="02000000000000000000" pitchFamily="2" charset="0"/>
              <a:ea typeface="Calibri" panose="020F0502020204030204" pitchFamily="34" charset="0"/>
              <a:cs typeface="Times New Roman" panose="02020603050405020304" pitchFamily="18" charset="0"/>
            </a:endParaRPr>
          </a:p>
          <a:p>
            <a:endParaRPr lang="en-IE" dirty="0"/>
          </a:p>
        </p:txBody>
      </p:sp>
      <p:sp>
        <p:nvSpPr>
          <p:cNvPr id="4" name="Slide Number Placeholder 3"/>
          <p:cNvSpPr>
            <a:spLocks noGrp="1"/>
          </p:cNvSpPr>
          <p:nvPr>
            <p:ph type="sldNum" sz="quarter" idx="10"/>
          </p:nvPr>
        </p:nvSpPr>
        <p:spPr/>
        <p:txBody>
          <a:bodyPr/>
          <a:lstStyle/>
          <a:p>
            <a:fld id="{5641690F-5CE8-4B96-9588-F78D757180BA}" type="slidenum">
              <a:rPr lang="en-IE" smtClean="0"/>
              <a:pPr/>
              <a:t>19</a:t>
            </a:fld>
            <a:endParaRPr lang="en-IE" dirty="0"/>
          </a:p>
        </p:txBody>
      </p:sp>
    </p:spTree>
    <p:extLst>
      <p:ext uri="{BB962C8B-B14F-4D97-AF65-F5344CB8AC3E}">
        <p14:creationId xmlns:p14="http://schemas.microsoft.com/office/powerpoint/2010/main" val="721411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a:xfrm>
            <a:off x="5508625" y="384175"/>
            <a:ext cx="3354388" cy="1887538"/>
          </a:xfrm>
          <a:ln/>
        </p:spPr>
      </p:sp>
      <p:sp>
        <p:nvSpPr>
          <p:cNvPr id="13824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2845">
              <a:defRPr/>
            </a:pPr>
            <a:endParaRPr lang="en-IE" dirty="0"/>
          </a:p>
          <a:p>
            <a:pPr defTabSz="912845">
              <a:defRPr/>
            </a:pPr>
            <a:endParaRPr lang="en-IE" dirty="0"/>
          </a:p>
          <a:p>
            <a:pPr defTabSz="912845">
              <a:defRPr/>
            </a:pPr>
            <a:endParaRPr lang="en-IE" dirty="0">
              <a:latin typeface="+mn-lt"/>
            </a:endParaRPr>
          </a:p>
        </p:txBody>
      </p:sp>
      <p:sp>
        <p:nvSpPr>
          <p:cNvPr id="138244" name="Slide Number Placeholder 3"/>
          <p:cNvSpPr>
            <a:spLocks noGrp="1"/>
          </p:cNvSpPr>
          <p:nvPr>
            <p:ph type="sldNum" sz="quarter" idx="4294967295"/>
          </p:nvPr>
        </p:nvSpPr>
        <p:spPr bwMode="auto">
          <a:xfrm>
            <a:off x="8135676" y="4800953"/>
            <a:ext cx="6226520" cy="2526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97" tIns="46049" rIns="92097" bIns="46049"/>
          <a:lstStyle>
            <a:lvl1pPr eaLnBrk="0" hangingPunct="0">
              <a:spcBef>
                <a:spcPct val="30000"/>
              </a:spcBef>
              <a:defRPr sz="1200">
                <a:solidFill>
                  <a:schemeClr val="tx1"/>
                </a:solidFill>
                <a:latin typeface="Arial" pitchFamily="34" charset="0"/>
              </a:defRPr>
            </a:lvl1pPr>
            <a:lvl2pPr marL="741686" indent="-285265" eaLnBrk="0" hangingPunct="0">
              <a:spcBef>
                <a:spcPct val="30000"/>
              </a:spcBef>
              <a:defRPr sz="1200">
                <a:solidFill>
                  <a:schemeClr val="tx1"/>
                </a:solidFill>
                <a:latin typeface="Arial" pitchFamily="34" charset="0"/>
              </a:defRPr>
            </a:lvl2pPr>
            <a:lvl3pPr marL="1141056" indent="-228211" eaLnBrk="0" hangingPunct="0">
              <a:spcBef>
                <a:spcPct val="30000"/>
              </a:spcBef>
              <a:defRPr sz="1200">
                <a:solidFill>
                  <a:schemeClr val="tx1"/>
                </a:solidFill>
                <a:latin typeface="Arial" pitchFamily="34" charset="0"/>
              </a:defRPr>
            </a:lvl3pPr>
            <a:lvl4pPr marL="1597480" indent="-228211" eaLnBrk="0" hangingPunct="0">
              <a:spcBef>
                <a:spcPct val="30000"/>
              </a:spcBef>
              <a:defRPr sz="1200">
                <a:solidFill>
                  <a:schemeClr val="tx1"/>
                </a:solidFill>
                <a:latin typeface="Arial" pitchFamily="34" charset="0"/>
              </a:defRPr>
            </a:lvl4pPr>
            <a:lvl5pPr marL="2053902" indent="-228211" eaLnBrk="0" hangingPunct="0">
              <a:spcBef>
                <a:spcPct val="30000"/>
              </a:spcBef>
              <a:defRPr sz="1200">
                <a:solidFill>
                  <a:schemeClr val="tx1"/>
                </a:solidFill>
                <a:latin typeface="Arial" pitchFamily="34" charset="0"/>
              </a:defRPr>
            </a:lvl5pPr>
            <a:lvl6pPr marL="2510325" indent="-228211" eaLnBrk="0" fontAlgn="base" hangingPunct="0">
              <a:spcBef>
                <a:spcPct val="30000"/>
              </a:spcBef>
              <a:spcAft>
                <a:spcPct val="0"/>
              </a:spcAft>
              <a:defRPr sz="1200">
                <a:solidFill>
                  <a:schemeClr val="tx1"/>
                </a:solidFill>
                <a:latin typeface="Arial" pitchFamily="34" charset="0"/>
              </a:defRPr>
            </a:lvl6pPr>
            <a:lvl7pPr marL="2966749" indent="-228211" eaLnBrk="0" fontAlgn="base" hangingPunct="0">
              <a:spcBef>
                <a:spcPct val="30000"/>
              </a:spcBef>
              <a:spcAft>
                <a:spcPct val="0"/>
              </a:spcAft>
              <a:defRPr sz="1200">
                <a:solidFill>
                  <a:schemeClr val="tx1"/>
                </a:solidFill>
                <a:latin typeface="Arial" pitchFamily="34" charset="0"/>
              </a:defRPr>
            </a:lvl7pPr>
            <a:lvl8pPr marL="3423171" indent="-228211" eaLnBrk="0" fontAlgn="base" hangingPunct="0">
              <a:spcBef>
                <a:spcPct val="30000"/>
              </a:spcBef>
              <a:spcAft>
                <a:spcPct val="0"/>
              </a:spcAft>
              <a:defRPr sz="1200">
                <a:solidFill>
                  <a:schemeClr val="tx1"/>
                </a:solidFill>
                <a:latin typeface="Arial" pitchFamily="34" charset="0"/>
              </a:defRPr>
            </a:lvl8pPr>
            <a:lvl9pPr marL="3879595" indent="-228211" eaLnBrk="0" fontAlgn="base" hangingPunct="0">
              <a:spcBef>
                <a:spcPct val="30000"/>
              </a:spcBef>
              <a:spcAft>
                <a:spcPct val="0"/>
              </a:spcAft>
              <a:defRPr sz="1200">
                <a:solidFill>
                  <a:schemeClr val="tx1"/>
                </a:solidFill>
                <a:latin typeface="Arial" pitchFamily="34" charset="0"/>
              </a:defRPr>
            </a:lvl9pPr>
          </a:lstStyle>
          <a:p>
            <a:pPr marL="0" marR="0" lvl="0" indent="0" algn="ctr" defTabSz="914400" rtl="0" eaLnBrk="0" fontAlgn="auto" latinLnBrk="0" hangingPunct="0">
              <a:lnSpc>
                <a:spcPct val="80000"/>
              </a:lnSpc>
              <a:spcBef>
                <a:spcPct val="0"/>
              </a:spcBef>
              <a:spcAft>
                <a:spcPts val="0"/>
              </a:spcAft>
              <a:buClrTx/>
              <a:buSzTx/>
              <a:buFontTx/>
              <a:buNone/>
              <a:tabLst/>
              <a:defRPr/>
            </a:pPr>
            <a:fld id="{231B48A5-D5F0-46D0-82DF-F0D9D3C3A0A6}" type="slidenum">
              <a:rPr kumimoji="0" lang="en-IE" altLang="en-US" sz="1400" b="0" i="0" u="none" strike="noStrike" kern="1200" cap="none" spc="0" normalizeH="0" baseline="0" noProof="0">
                <a:ln>
                  <a:noFill/>
                </a:ln>
                <a:solidFill>
                  <a:prstClr val="black"/>
                </a:solidFill>
                <a:effectLst/>
                <a:uLnTx/>
                <a:uFillTx/>
                <a:latin typeface="Arial" pitchFamily="34" charset="0"/>
                <a:ea typeface="+mn-ea"/>
                <a:cs typeface="+mn-cs"/>
              </a:rPr>
              <a:pPr marL="0" marR="0" lvl="0" indent="0" algn="ctr" defTabSz="914400" rtl="0" eaLnBrk="0" fontAlgn="auto" latinLnBrk="0" hangingPunct="0">
                <a:lnSpc>
                  <a:spcPct val="80000"/>
                </a:lnSpc>
                <a:spcBef>
                  <a:spcPct val="0"/>
                </a:spcBef>
                <a:spcAft>
                  <a:spcPts val="0"/>
                </a:spcAft>
                <a:buClrTx/>
                <a:buSzTx/>
                <a:buFontTx/>
                <a:buNone/>
                <a:tabLst/>
                <a:defRPr/>
              </a:pPr>
              <a:t>20</a:t>
            </a:fld>
            <a:endParaRPr kumimoji="0" lang="en-IE" altLang="en-US" sz="14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24548844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19403" y="2130431"/>
            <a:ext cx="5376597" cy="2834743"/>
          </a:xfrm>
        </p:spPr>
        <p:txBody>
          <a:bodyPr tIns="0" bIns="0" anchor="t" anchorCtr="0">
            <a:normAutofit/>
          </a:bodyPr>
          <a:lstStyle>
            <a:lvl1pPr>
              <a:lnSpc>
                <a:spcPts val="6133"/>
              </a:lnSpc>
              <a:defRPr sz="5867" b="0" i="0" baseline="0">
                <a:solidFill>
                  <a:schemeClr val="tx1"/>
                </a:solidFill>
                <a:latin typeface="Roboto Slab Light"/>
                <a:cs typeface="Roboto Slab Light"/>
              </a:defRPr>
            </a:lvl1pPr>
          </a:lstStyle>
          <a:p>
            <a:r>
              <a:rPr lang="en-US" dirty="0"/>
              <a:t>Click to edit Master title style</a:t>
            </a:r>
            <a:endParaRPr lang="en-IE" dirty="0"/>
          </a:p>
        </p:txBody>
      </p:sp>
      <p:sp>
        <p:nvSpPr>
          <p:cNvPr id="3" name="Subtitle 2"/>
          <p:cNvSpPr>
            <a:spLocks noGrp="1"/>
          </p:cNvSpPr>
          <p:nvPr>
            <p:ph type="subTitle" idx="1"/>
          </p:nvPr>
        </p:nvSpPr>
        <p:spPr>
          <a:xfrm>
            <a:off x="719403" y="5061181"/>
            <a:ext cx="5376597" cy="1464568"/>
          </a:xfrm>
        </p:spPr>
        <p:txBody>
          <a:bodyPr>
            <a:normAutofit/>
          </a:bodyPr>
          <a:lstStyle>
            <a:lvl1pPr marL="0" indent="0" algn="l">
              <a:lnSpc>
                <a:spcPts val="2933"/>
              </a:lnSpc>
              <a:buNone/>
              <a:defRPr sz="2667" b="1" i="0">
                <a:solidFill>
                  <a:schemeClr val="accent1"/>
                </a:solidFill>
                <a:latin typeface="Roboto Slab Bold"/>
                <a:cs typeface="Roboto Slab Bold"/>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endParaRPr lang="en-IE" dirty="0"/>
          </a:p>
        </p:txBody>
      </p:sp>
    </p:spTree>
    <p:extLst>
      <p:ext uri="{BB962C8B-B14F-4D97-AF65-F5344CB8AC3E}">
        <p14:creationId xmlns:p14="http://schemas.microsoft.com/office/powerpoint/2010/main" val="2859011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Slide Without Footer">
    <p:bg>
      <p:bgPr>
        <a:blipFill rotWithShape="1">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1524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Full 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5664000"/>
          </a:xfrm>
        </p:spPr>
        <p:txBody>
          <a:bodyPr/>
          <a:lstStyle/>
          <a:p>
            <a:endParaRPr lang="en-US"/>
          </a:p>
        </p:txBody>
      </p:sp>
    </p:spTree>
    <p:extLst>
      <p:ext uri="{BB962C8B-B14F-4D97-AF65-F5344CB8AC3E}">
        <p14:creationId xmlns:p14="http://schemas.microsoft.com/office/powerpoint/2010/main" val="29962564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Image With No Footer">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5733256"/>
          </a:xfrm>
        </p:spPr>
        <p:txBody>
          <a:bodyPr/>
          <a:lstStyle/>
          <a:p>
            <a:endParaRPr lang="en-US"/>
          </a:p>
        </p:txBody>
      </p:sp>
    </p:spTree>
    <p:extLst>
      <p:ext uri="{BB962C8B-B14F-4D97-AF65-F5344CB8AC3E}">
        <p14:creationId xmlns:p14="http://schemas.microsoft.com/office/powerpoint/2010/main" val="25602692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3394" y="260648"/>
            <a:ext cx="3779209" cy="1162051"/>
          </a:xfrm>
        </p:spPr>
        <p:txBody>
          <a:bodyPr anchor="t" anchorCtr="0"/>
          <a:lstStyle>
            <a:lvl1pPr algn="l">
              <a:defRPr sz="2667" b="1">
                <a:solidFill>
                  <a:schemeClr val="accent5"/>
                </a:solidFill>
                <a:latin typeface="Roboto Slab"/>
              </a:defRPr>
            </a:lvl1pPr>
          </a:lstStyle>
          <a:p>
            <a:r>
              <a:rPr lang="en-US" dirty="0"/>
              <a:t>Click to edit Master title style</a:t>
            </a:r>
            <a:endParaRPr lang="en-IE" dirty="0"/>
          </a:p>
        </p:txBody>
      </p:sp>
      <p:sp>
        <p:nvSpPr>
          <p:cNvPr id="3" name="Content Placeholder 2"/>
          <p:cNvSpPr>
            <a:spLocks noGrp="1"/>
          </p:cNvSpPr>
          <p:nvPr>
            <p:ph idx="1"/>
          </p:nvPr>
        </p:nvSpPr>
        <p:spPr>
          <a:xfrm>
            <a:off x="4766734" y="273055"/>
            <a:ext cx="6815668" cy="5172171"/>
          </a:xfrm>
        </p:spPr>
        <p:txBody>
          <a:bodyPr/>
          <a:lstStyle>
            <a:lvl1pPr marL="0" indent="0" algn="l">
              <a:buNone/>
              <a:defRPr sz="4267" b="1">
                <a:solidFill>
                  <a:srgbClr val="45C1C0"/>
                </a:solidFill>
              </a:defRPr>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Text Placeholder 3"/>
          <p:cNvSpPr>
            <a:spLocks noGrp="1"/>
          </p:cNvSpPr>
          <p:nvPr>
            <p:ph type="body" sz="half" idx="2"/>
          </p:nvPr>
        </p:nvSpPr>
        <p:spPr>
          <a:xfrm>
            <a:off x="623394" y="1422706"/>
            <a:ext cx="3779209" cy="4010119"/>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Click to edit Master text styles</a:t>
            </a:r>
          </a:p>
        </p:txBody>
      </p:sp>
    </p:spTree>
    <p:extLst>
      <p:ext uri="{BB962C8B-B14F-4D97-AF65-F5344CB8AC3E}">
        <p14:creationId xmlns:p14="http://schemas.microsoft.com/office/powerpoint/2010/main" val="11746179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 Slide">
    <p:bg>
      <p:bgPr>
        <a:blipFill rotWithShape="1">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977475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mpty Slide">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3598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Slide 1">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19403" y="2130429"/>
            <a:ext cx="5376597" cy="4466924"/>
          </a:xfrm>
        </p:spPr>
        <p:txBody>
          <a:bodyPr tIns="0" bIns="0" anchor="t" anchorCtr="0">
            <a:normAutofit/>
          </a:bodyPr>
          <a:lstStyle>
            <a:lvl1pPr>
              <a:defRPr sz="4267" b="0">
                <a:solidFill>
                  <a:schemeClr val="tx1"/>
                </a:solidFill>
              </a:defRPr>
            </a:lvl1pPr>
          </a:lstStyle>
          <a:p>
            <a:r>
              <a:rPr lang="en-US" dirty="0"/>
              <a:t>Click to edit Master title style</a:t>
            </a:r>
            <a:endParaRPr lang="en-IE" dirty="0"/>
          </a:p>
        </p:txBody>
      </p:sp>
    </p:spTree>
    <p:extLst>
      <p:ext uri="{BB962C8B-B14F-4D97-AF65-F5344CB8AC3E}">
        <p14:creationId xmlns:p14="http://schemas.microsoft.com/office/powerpoint/2010/main" val="1298624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19403" y="2130429"/>
            <a:ext cx="5376597" cy="4466924"/>
          </a:xfrm>
        </p:spPr>
        <p:txBody>
          <a:bodyPr tIns="0" bIns="0" anchor="t" anchorCtr="0">
            <a:normAutofit/>
          </a:bodyPr>
          <a:lstStyle>
            <a:lvl1pPr>
              <a:defRPr sz="4267" b="0">
                <a:solidFill>
                  <a:schemeClr val="tx1"/>
                </a:solidFill>
              </a:defRPr>
            </a:lvl1pPr>
          </a:lstStyle>
          <a:p>
            <a:r>
              <a:rPr lang="en-US" dirty="0"/>
              <a:t>Click to edit Master title style</a:t>
            </a:r>
            <a:endParaRPr lang="en-IE" dirty="0"/>
          </a:p>
        </p:txBody>
      </p:sp>
    </p:spTree>
    <p:extLst>
      <p:ext uri="{BB962C8B-B14F-4D97-AF65-F5344CB8AC3E}">
        <p14:creationId xmlns:p14="http://schemas.microsoft.com/office/powerpoint/2010/main" val="2413124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vider Slide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19403" y="2130429"/>
            <a:ext cx="5376597" cy="4466924"/>
          </a:xfrm>
        </p:spPr>
        <p:txBody>
          <a:bodyPr tIns="0" bIns="0" anchor="t" anchorCtr="0">
            <a:normAutofit/>
          </a:bodyPr>
          <a:lstStyle>
            <a:lvl1pPr>
              <a:defRPr sz="4267" b="0">
                <a:solidFill>
                  <a:schemeClr val="tx1"/>
                </a:solidFill>
              </a:defRPr>
            </a:lvl1pPr>
          </a:lstStyle>
          <a:p>
            <a:r>
              <a:rPr lang="en-US" dirty="0"/>
              <a:t>Click to edit Master title style</a:t>
            </a:r>
            <a:endParaRPr lang="en-IE" dirty="0"/>
          </a:p>
        </p:txBody>
      </p:sp>
    </p:spTree>
    <p:extLst>
      <p:ext uri="{BB962C8B-B14F-4D97-AF65-F5344CB8AC3E}">
        <p14:creationId xmlns:p14="http://schemas.microsoft.com/office/powerpoint/2010/main" val="1815535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General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IE"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2878525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45C1C0"/>
                </a:solidFill>
              </a:defRPr>
            </a:lvl1pPr>
          </a:lstStyle>
          <a:p>
            <a:r>
              <a:rPr lang="en-US" dirty="0"/>
              <a:t>Click to edit Master title style</a:t>
            </a:r>
            <a:endParaRPr lang="en-IE" dirty="0"/>
          </a:p>
        </p:txBody>
      </p:sp>
      <p:sp>
        <p:nvSpPr>
          <p:cNvPr id="3" name="Content Placeholder 2"/>
          <p:cNvSpPr>
            <a:spLocks noGrp="1"/>
          </p:cNvSpPr>
          <p:nvPr>
            <p:ph sz="half" idx="1"/>
          </p:nvPr>
        </p:nvSpPr>
        <p:spPr>
          <a:xfrm>
            <a:off x="609600" y="1508788"/>
            <a:ext cx="5384800" cy="3840427"/>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Content Placeholder 3"/>
          <p:cNvSpPr>
            <a:spLocks noGrp="1"/>
          </p:cNvSpPr>
          <p:nvPr>
            <p:ph sz="half" idx="2"/>
          </p:nvPr>
        </p:nvSpPr>
        <p:spPr>
          <a:xfrm>
            <a:off x="6197600" y="1508788"/>
            <a:ext cx="5384800" cy="3840427"/>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817610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45C1C0"/>
                </a:solidFill>
              </a:defRPr>
            </a:lvl1pPr>
          </a:lstStyle>
          <a:p>
            <a:r>
              <a:rPr lang="en-US" dirty="0"/>
              <a:t>Click to edit Master title style</a:t>
            </a:r>
            <a:endParaRPr lang="en-IE" dirty="0"/>
          </a:p>
        </p:txBody>
      </p:sp>
      <p:sp>
        <p:nvSpPr>
          <p:cNvPr id="3" name="Text Placeholder 2"/>
          <p:cNvSpPr>
            <a:spLocks noGrp="1"/>
          </p:cNvSpPr>
          <p:nvPr>
            <p:ph type="body" idx="1"/>
          </p:nvPr>
        </p:nvSpPr>
        <p:spPr>
          <a:xfrm>
            <a:off x="609602" y="1535113"/>
            <a:ext cx="5386917" cy="639763"/>
          </a:xfrm>
        </p:spPr>
        <p:txBody>
          <a:bodyPr anchor="t" anchorCtr="0">
            <a:normAutofit/>
          </a:bodyPr>
          <a:lstStyle>
            <a:lvl1pPr marL="0" indent="0">
              <a:buNone/>
              <a:defRPr sz="2667" b="1">
                <a:solidFill>
                  <a:schemeClr val="accent5"/>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4" name="Content Placeholder 3"/>
          <p:cNvSpPr>
            <a:spLocks noGrp="1"/>
          </p:cNvSpPr>
          <p:nvPr>
            <p:ph sz="half" idx="2"/>
          </p:nvPr>
        </p:nvSpPr>
        <p:spPr>
          <a:xfrm>
            <a:off x="609602" y="2174875"/>
            <a:ext cx="5386917" cy="3270349"/>
          </a:xfrm>
        </p:spPr>
        <p:txBody>
          <a:bodyPr/>
          <a:lstStyle>
            <a:lvl1pPr>
              <a:defRPr sz="2667"/>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5" name="Text Placeholder 4"/>
          <p:cNvSpPr>
            <a:spLocks noGrp="1"/>
          </p:cNvSpPr>
          <p:nvPr>
            <p:ph type="body" sz="quarter" idx="3"/>
          </p:nvPr>
        </p:nvSpPr>
        <p:spPr>
          <a:xfrm>
            <a:off x="6193376" y="1535113"/>
            <a:ext cx="5389033" cy="639763"/>
          </a:xfrm>
        </p:spPr>
        <p:txBody>
          <a:bodyPr anchor="t" anchorCtr="0">
            <a:normAutofit/>
          </a:bodyPr>
          <a:lstStyle>
            <a:lvl1pPr marL="0" indent="0">
              <a:buNone/>
              <a:defRPr sz="2667" b="1">
                <a:solidFill>
                  <a:srgbClr val="639FA2"/>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6" name="Content Placeholder 5"/>
          <p:cNvSpPr>
            <a:spLocks noGrp="1"/>
          </p:cNvSpPr>
          <p:nvPr>
            <p:ph sz="quarter" idx="4"/>
          </p:nvPr>
        </p:nvSpPr>
        <p:spPr>
          <a:xfrm>
            <a:off x="6193376" y="2174875"/>
            <a:ext cx="5389033" cy="3270349"/>
          </a:xfrm>
        </p:spPr>
        <p:txBody>
          <a:bodyPr/>
          <a:lstStyle>
            <a:lvl1pPr>
              <a:defRPr sz="2667"/>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394036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chemeClr val="accent1"/>
                </a:solidFill>
              </a:defRPr>
            </a:lvl1pPr>
          </a:lstStyle>
          <a:p>
            <a:r>
              <a:rPr lang="en-US" dirty="0"/>
              <a:t>Click to edit Master title style</a:t>
            </a:r>
            <a:endParaRPr lang="en-IE" dirty="0"/>
          </a:p>
        </p:txBody>
      </p:sp>
      <p:sp>
        <p:nvSpPr>
          <p:cNvPr id="4" name="Picture Placeholder 3"/>
          <p:cNvSpPr>
            <a:spLocks noGrp="1"/>
          </p:cNvSpPr>
          <p:nvPr>
            <p:ph type="pic" sz="quarter" idx="10"/>
          </p:nvPr>
        </p:nvSpPr>
        <p:spPr>
          <a:xfrm>
            <a:off x="624419" y="1701803"/>
            <a:ext cx="10943167" cy="3551767"/>
          </a:xfrm>
        </p:spPr>
        <p:txBody>
          <a:bodyPr/>
          <a:lstStyle/>
          <a:p>
            <a:endParaRPr lang="en-US"/>
          </a:p>
        </p:txBody>
      </p:sp>
    </p:spTree>
    <p:extLst>
      <p:ext uri="{BB962C8B-B14F-4D97-AF65-F5344CB8AC3E}">
        <p14:creationId xmlns:p14="http://schemas.microsoft.com/office/powerpoint/2010/main" val="1977694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Slide With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7807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3392" y="274639"/>
            <a:ext cx="10959008" cy="1143000"/>
          </a:xfrm>
          <a:prstGeom prst="rect">
            <a:avLst/>
          </a:prstGeom>
        </p:spPr>
        <p:txBody>
          <a:bodyPr vert="horz" lIns="91440" tIns="45720" rIns="91440" bIns="45720" rtlCol="0" anchor="ctr">
            <a:normAutofit/>
          </a:bodyPr>
          <a:lstStyle/>
          <a:p>
            <a:r>
              <a:rPr lang="en-US" dirty="0"/>
              <a:t>Click to edit Master title style</a:t>
            </a:r>
            <a:endParaRPr lang="en-IE" dirty="0"/>
          </a:p>
        </p:txBody>
      </p:sp>
      <p:sp>
        <p:nvSpPr>
          <p:cNvPr id="3" name="Text Placeholder 2"/>
          <p:cNvSpPr>
            <a:spLocks noGrp="1"/>
          </p:cNvSpPr>
          <p:nvPr>
            <p:ph type="body" idx="1"/>
          </p:nvPr>
        </p:nvSpPr>
        <p:spPr>
          <a:xfrm>
            <a:off x="609600" y="1600205"/>
            <a:ext cx="10972800" cy="374901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409986963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hdr="0" dt="0"/>
  <p:txStyles>
    <p:titleStyle>
      <a:lvl1pPr algn="l" defTabSz="1219170" rtl="0" eaLnBrk="1" latinLnBrk="0" hangingPunct="1">
        <a:spcBef>
          <a:spcPct val="0"/>
        </a:spcBef>
        <a:buNone/>
        <a:defRPr sz="4267" b="1" i="0" kern="1200">
          <a:solidFill>
            <a:schemeClr val="accent1"/>
          </a:solidFill>
          <a:latin typeface="Roboto Slab Bold"/>
          <a:ea typeface="+mj-ea"/>
          <a:cs typeface="Roboto Slab Bold"/>
        </a:defRPr>
      </a:lvl1pPr>
    </p:titleStyle>
    <p:bodyStyle>
      <a:lvl1pPr marL="457189" indent="-457189" algn="l" defTabSz="1219170" rtl="0" eaLnBrk="1" latinLnBrk="0" hangingPunct="1">
        <a:spcBef>
          <a:spcPts val="1333"/>
        </a:spcBef>
        <a:buClr>
          <a:schemeClr val="accent2"/>
        </a:buClr>
        <a:buSzPct val="100000"/>
        <a:buFont typeface="Arial"/>
        <a:buChar char="•"/>
        <a:defRPr lang="en-US" sz="3200" kern="1200" dirty="0">
          <a:solidFill>
            <a:schemeClr val="bg1"/>
          </a:solidFill>
          <a:latin typeface="Roboto Slab Light"/>
          <a:ea typeface="+mj-ea"/>
          <a:cs typeface="+mj-cs"/>
        </a:defRPr>
      </a:lvl1pPr>
      <a:lvl2pPr marL="990575" indent="-380990" algn="l" defTabSz="1219170" rtl="0" eaLnBrk="1" latinLnBrk="0" hangingPunct="1">
        <a:spcBef>
          <a:spcPts val="1333"/>
        </a:spcBef>
        <a:buClr>
          <a:schemeClr val="accent2"/>
        </a:buClr>
        <a:buSzPct val="100000"/>
        <a:buFont typeface="Arial"/>
        <a:buChar char="•"/>
        <a:defRPr sz="3200" kern="1200">
          <a:solidFill>
            <a:schemeClr val="bg1"/>
          </a:solidFill>
          <a:latin typeface="Roboto Slab Light"/>
          <a:ea typeface="+mn-ea"/>
          <a:cs typeface="+mn-cs"/>
        </a:defRPr>
      </a:lvl2pPr>
      <a:lvl3pPr marL="1523962" indent="-304792" algn="l" defTabSz="1219170" rtl="0" eaLnBrk="1" latinLnBrk="0" hangingPunct="1">
        <a:spcBef>
          <a:spcPts val="1333"/>
        </a:spcBef>
        <a:buClr>
          <a:schemeClr val="accent2"/>
        </a:buClr>
        <a:buSzPct val="100000"/>
        <a:buFont typeface="Arial"/>
        <a:buChar char="•"/>
        <a:defRPr sz="2667" kern="1200">
          <a:solidFill>
            <a:schemeClr val="bg1"/>
          </a:solidFill>
          <a:latin typeface="Roboto Slab Light"/>
          <a:ea typeface="+mn-ea"/>
          <a:cs typeface="+mn-cs"/>
        </a:defRPr>
      </a:lvl3pPr>
      <a:lvl4pPr marL="2133547" indent="-304792" algn="l" defTabSz="1219170" rtl="0" eaLnBrk="1" latinLnBrk="0" hangingPunct="1">
        <a:spcBef>
          <a:spcPts val="1333"/>
        </a:spcBef>
        <a:buClr>
          <a:schemeClr val="accent2"/>
        </a:buClr>
        <a:buSzPct val="100000"/>
        <a:buFont typeface="Arial"/>
        <a:buChar char="•"/>
        <a:defRPr sz="2133" kern="1200">
          <a:solidFill>
            <a:schemeClr val="bg1"/>
          </a:solidFill>
          <a:latin typeface="Roboto Slab Light"/>
          <a:ea typeface="+mn-ea"/>
          <a:cs typeface="+mn-cs"/>
        </a:defRPr>
      </a:lvl4pPr>
      <a:lvl5pPr marL="2743131" indent="-304792" algn="l" defTabSz="1219170" rtl="0" eaLnBrk="1" latinLnBrk="0" hangingPunct="1">
        <a:spcBef>
          <a:spcPts val="1333"/>
        </a:spcBef>
        <a:buClr>
          <a:schemeClr val="accent2"/>
        </a:buClr>
        <a:buSzPct val="100000"/>
        <a:buFont typeface="Arial"/>
        <a:buChar char="•"/>
        <a:defRPr sz="1600" kern="1200">
          <a:solidFill>
            <a:schemeClr val="bg1"/>
          </a:solidFill>
          <a:latin typeface="Roboto Slab Ligh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62895" y="2228158"/>
            <a:ext cx="8054003" cy="2682778"/>
          </a:xfrm>
        </p:spPr>
        <p:txBody>
          <a:bodyPr>
            <a:noAutofit/>
          </a:bodyPr>
          <a:lstStyle/>
          <a:p>
            <a:pPr marL="0" marR="0" lvl="0" indent="0" algn="l" defTabSz="1219170" rtl="0" eaLnBrk="1" fontAlgn="auto" latinLnBrk="0" hangingPunct="1">
              <a:lnSpc>
                <a:spcPct val="100000"/>
              </a:lnSpc>
              <a:spcBef>
                <a:spcPts val="1200"/>
              </a:spcBef>
              <a:spcAft>
                <a:spcPts val="600"/>
              </a:spcAft>
              <a:buClr>
                <a:srgbClr val="FAA21B"/>
              </a:buClr>
              <a:buSzPct val="100000"/>
              <a:buFont typeface="Arial"/>
              <a:buNone/>
              <a:tabLst/>
              <a:defRPr/>
            </a:pPr>
            <a:r>
              <a:rPr kumimoji="0" lang="en-IE" sz="2667" b="1" i="0" u="none" strike="noStrike" kern="1200" cap="none" spc="0" normalizeH="0" baseline="0" noProof="0" dirty="0">
                <a:ln>
                  <a:noFill/>
                </a:ln>
                <a:solidFill>
                  <a:srgbClr val="45C1C0"/>
                </a:solidFill>
                <a:effectLst/>
                <a:uLnTx/>
                <a:uFillTx/>
                <a:latin typeface="Calibri"/>
                <a:ea typeface="+mj-ea"/>
                <a:cs typeface="Roboto Slab Bold"/>
              </a:rPr>
              <a:t>UNNES LCU Sprints, 16 June 2026</a:t>
            </a:r>
            <a:br>
              <a:rPr kumimoji="0" lang="en-IE" sz="2667" b="1" i="0" u="none" strike="noStrike" kern="1200" cap="none" spc="0" normalizeH="0" baseline="0" noProof="0" dirty="0">
                <a:ln>
                  <a:noFill/>
                </a:ln>
                <a:solidFill>
                  <a:srgbClr val="45C1C0"/>
                </a:solidFill>
                <a:effectLst/>
                <a:uLnTx/>
                <a:uFillTx/>
                <a:latin typeface="Calibri"/>
                <a:ea typeface="+mj-ea"/>
                <a:cs typeface="Roboto Slab Bold"/>
              </a:rPr>
            </a:br>
            <a:br>
              <a:rPr kumimoji="0" lang="en-IE" sz="2667" b="1" i="0" u="none" strike="noStrike" kern="1200" cap="none" spc="0" normalizeH="0" baseline="0" noProof="0" dirty="0">
                <a:ln>
                  <a:noFill/>
                </a:ln>
                <a:solidFill>
                  <a:srgbClr val="45C1C0"/>
                </a:solidFill>
                <a:effectLst/>
                <a:uLnTx/>
                <a:uFillTx/>
                <a:latin typeface="Calibri"/>
                <a:ea typeface="+mj-ea"/>
                <a:cs typeface="Roboto Slab Bold"/>
              </a:rPr>
            </a:br>
            <a:r>
              <a:rPr kumimoji="0" lang="en-IE" sz="4000" b="1" i="0" u="none" strike="noStrike" kern="1200" cap="none" spc="0" normalizeH="0" baseline="0" noProof="0" dirty="0">
                <a:ln>
                  <a:noFill/>
                </a:ln>
                <a:solidFill>
                  <a:schemeClr val="accent2"/>
                </a:solidFill>
                <a:effectLst/>
                <a:uLnTx/>
                <a:uFillTx/>
                <a:latin typeface="+mj-lt"/>
                <a:ea typeface="+mj-ea"/>
                <a:cs typeface="Roboto Slab Bold"/>
              </a:rPr>
              <a:t>Globalisation, </a:t>
            </a:r>
            <a:br>
              <a:rPr kumimoji="0" lang="en-IE" sz="4000" b="1" i="0" u="none" strike="noStrike" kern="1200" cap="none" spc="0" normalizeH="0" baseline="0" noProof="0" dirty="0">
                <a:ln>
                  <a:noFill/>
                </a:ln>
                <a:solidFill>
                  <a:schemeClr val="accent2"/>
                </a:solidFill>
                <a:effectLst/>
                <a:uLnTx/>
                <a:uFillTx/>
                <a:latin typeface="+mj-lt"/>
                <a:ea typeface="+mj-ea"/>
                <a:cs typeface="Roboto Slab Bold"/>
              </a:rPr>
            </a:br>
            <a:r>
              <a:rPr kumimoji="0" lang="en-IE" sz="4000" b="1" i="0" u="none" strike="noStrike" kern="1200" cap="none" spc="0" normalizeH="0" baseline="0" noProof="0" dirty="0">
                <a:ln>
                  <a:noFill/>
                </a:ln>
                <a:solidFill>
                  <a:schemeClr val="accent2"/>
                </a:solidFill>
                <a:effectLst/>
                <a:uLnTx/>
                <a:uFillTx/>
                <a:latin typeface="+mj-lt"/>
                <a:ea typeface="+mj-ea"/>
                <a:cs typeface="Roboto Slab Bold"/>
              </a:rPr>
              <a:t>System of National Accounts &amp;</a:t>
            </a:r>
            <a:br>
              <a:rPr kumimoji="0" lang="en-IE" sz="4000" b="1" i="0" u="none" strike="noStrike" kern="1200" cap="none" spc="0" normalizeH="0" baseline="0" noProof="0" dirty="0">
                <a:ln>
                  <a:noFill/>
                </a:ln>
                <a:solidFill>
                  <a:schemeClr val="accent2"/>
                </a:solidFill>
                <a:effectLst/>
                <a:uLnTx/>
                <a:uFillTx/>
                <a:latin typeface="+mj-lt"/>
                <a:ea typeface="+mj-ea"/>
                <a:cs typeface="Roboto Slab Bold"/>
              </a:rPr>
            </a:br>
            <a:r>
              <a:rPr kumimoji="0" lang="en-IE" sz="4000" b="1" i="0" u="none" strike="noStrike" kern="1200" cap="none" spc="0" normalizeH="0" baseline="0" noProof="0" dirty="0">
                <a:ln>
                  <a:noFill/>
                </a:ln>
                <a:solidFill>
                  <a:schemeClr val="accent2"/>
                </a:solidFill>
                <a:effectLst/>
                <a:uLnTx/>
                <a:uFillTx/>
                <a:latin typeface="+mj-lt"/>
                <a:ea typeface="+mj-ea"/>
                <a:cs typeface="Roboto Slab Bold"/>
              </a:rPr>
              <a:t>Large Cases</a:t>
            </a:r>
            <a:r>
              <a:rPr lang="en-IE" sz="4000" b="1" dirty="0">
                <a:solidFill>
                  <a:schemeClr val="accent2"/>
                </a:solidFill>
                <a:latin typeface="+mj-lt"/>
                <a:cs typeface="Roboto Slab Bold"/>
              </a:rPr>
              <a:t> Units</a:t>
            </a:r>
            <a:br>
              <a:rPr lang="en-IE" sz="2667" b="1" dirty="0">
                <a:latin typeface="+mj-lt"/>
              </a:rPr>
            </a:br>
            <a:br>
              <a:rPr lang="en-IE" sz="2667" b="1" dirty="0">
                <a:latin typeface="+mj-lt"/>
              </a:rPr>
            </a:br>
            <a:r>
              <a:rPr lang="en-IE" sz="2667" b="1" dirty="0">
                <a:latin typeface="+mj-lt"/>
              </a:rPr>
              <a:t>Christopher Sibley</a:t>
            </a:r>
            <a:br>
              <a:rPr lang="en-IE" sz="2667" b="1" dirty="0">
                <a:latin typeface="+mj-lt"/>
              </a:rPr>
            </a:br>
            <a:r>
              <a:rPr lang="en-IE" sz="2667" b="1" dirty="0">
                <a:latin typeface="+mj-lt"/>
              </a:rPr>
              <a:t>Assistant Director General</a:t>
            </a:r>
            <a:br>
              <a:rPr lang="en-IE" sz="2667" b="1" dirty="0">
                <a:latin typeface="+mj-lt"/>
              </a:rPr>
            </a:br>
            <a:r>
              <a:rPr lang="en-IE" sz="2667" b="1" dirty="0">
                <a:latin typeface="+mj-lt"/>
              </a:rPr>
              <a:t>Central Statistics Office Ireland</a:t>
            </a:r>
            <a:br>
              <a:rPr lang="en-IE" sz="2667" b="1" dirty="0">
                <a:latin typeface="+mj-lt"/>
              </a:rPr>
            </a:br>
            <a:br>
              <a:rPr lang="en-IE" sz="2667" b="1" dirty="0">
                <a:latin typeface="+mj-lt"/>
              </a:rPr>
            </a:br>
            <a:br>
              <a:rPr lang="en-IE" sz="2667" b="1" dirty="0">
                <a:latin typeface="+mj-lt"/>
              </a:rPr>
            </a:br>
            <a:br>
              <a:rPr lang="en-IE" sz="2667" b="1" dirty="0">
                <a:latin typeface="+mj-lt"/>
              </a:rPr>
            </a:br>
            <a:endParaRPr lang="en-IE" sz="2133" b="1" dirty="0"/>
          </a:p>
        </p:txBody>
      </p:sp>
      <p:sp>
        <p:nvSpPr>
          <p:cNvPr id="4" name="Title 1">
            <a:extLst>
              <a:ext uri="{FF2B5EF4-FFF2-40B4-BE49-F238E27FC236}">
                <a16:creationId xmlns:a16="http://schemas.microsoft.com/office/drawing/2014/main" id="{47B4BB15-39AC-4BB8-B84F-55410391D31C}"/>
              </a:ext>
            </a:extLst>
          </p:cNvPr>
          <p:cNvSpPr txBox="1">
            <a:spLocks/>
          </p:cNvSpPr>
          <p:nvPr/>
        </p:nvSpPr>
        <p:spPr>
          <a:xfrm>
            <a:off x="6917570" y="508000"/>
            <a:ext cx="4939071" cy="1136649"/>
          </a:xfrm>
          <a:prstGeom prst="rect">
            <a:avLst/>
          </a:prstGeom>
        </p:spPr>
        <p:txBody>
          <a:bodyPr vert="horz" lIns="121920" tIns="0" rIns="121920" bIns="0" rtlCol="0" anchor="t" anchorCtr="0">
            <a:normAutofit/>
          </a:bodyPr>
          <a:lstStyle>
            <a:lvl1pPr algn="l" defTabSz="914400" rtl="0" eaLnBrk="1" latinLnBrk="0" hangingPunct="1">
              <a:lnSpc>
                <a:spcPts val="4600"/>
              </a:lnSpc>
              <a:spcBef>
                <a:spcPct val="0"/>
              </a:spcBef>
              <a:buNone/>
              <a:defRPr sz="4400" b="0" i="0" kern="1200" baseline="0">
                <a:solidFill>
                  <a:schemeClr val="tx1"/>
                </a:solidFill>
                <a:latin typeface="Roboto Slab Light"/>
                <a:ea typeface="+mj-ea"/>
                <a:cs typeface="Roboto Slab Light"/>
              </a:defRPr>
            </a:lvl1pPr>
          </a:lstStyle>
          <a:p>
            <a:pPr algn="ctr" defTabSz="1219170">
              <a:lnSpc>
                <a:spcPts val="6133"/>
              </a:lnSpc>
            </a:pPr>
            <a:endParaRPr lang="en-US" sz="5867" dirty="0">
              <a:solidFill>
                <a:srgbClr val="006168"/>
              </a:solidFill>
              <a:latin typeface="Calibri"/>
            </a:endParaRPr>
          </a:p>
        </p:txBody>
      </p:sp>
    </p:spTree>
    <p:extLst>
      <p:ext uri="{BB962C8B-B14F-4D97-AF65-F5344CB8AC3E}">
        <p14:creationId xmlns:p14="http://schemas.microsoft.com/office/powerpoint/2010/main" val="4211829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E1160934-46F9-4A70-A1B4-DF1D2CF4AE3A}"/>
              </a:ext>
            </a:extLst>
          </p:cNvPr>
          <p:cNvGraphicFramePr>
            <a:graphicFrameLocks noGrp="1"/>
          </p:cNvGraphicFramePr>
          <p:nvPr/>
        </p:nvGraphicFramePr>
        <p:xfrm>
          <a:off x="815413" y="1499877"/>
          <a:ext cx="9313035" cy="3900510"/>
        </p:xfrm>
        <a:graphic>
          <a:graphicData uri="http://schemas.openxmlformats.org/drawingml/2006/table">
            <a:tbl>
              <a:tblPr>
                <a:tableStyleId>{5C22544A-7EE6-4342-B048-85BDC9FD1C3A}</a:tableStyleId>
              </a:tblPr>
              <a:tblGrid>
                <a:gridCol w="2923671">
                  <a:extLst>
                    <a:ext uri="{9D8B030D-6E8A-4147-A177-3AD203B41FA5}">
                      <a16:colId xmlns:a16="http://schemas.microsoft.com/office/drawing/2014/main" val="3117688915"/>
                    </a:ext>
                  </a:extLst>
                </a:gridCol>
                <a:gridCol w="1204788">
                  <a:extLst>
                    <a:ext uri="{9D8B030D-6E8A-4147-A177-3AD203B41FA5}">
                      <a16:colId xmlns:a16="http://schemas.microsoft.com/office/drawing/2014/main" val="3577230357"/>
                    </a:ext>
                  </a:extLst>
                </a:gridCol>
                <a:gridCol w="1056117">
                  <a:extLst>
                    <a:ext uri="{9D8B030D-6E8A-4147-A177-3AD203B41FA5}">
                      <a16:colId xmlns:a16="http://schemas.microsoft.com/office/drawing/2014/main" val="2422998906"/>
                    </a:ext>
                  </a:extLst>
                </a:gridCol>
                <a:gridCol w="960107">
                  <a:extLst>
                    <a:ext uri="{9D8B030D-6E8A-4147-A177-3AD203B41FA5}">
                      <a16:colId xmlns:a16="http://schemas.microsoft.com/office/drawing/2014/main" val="578249166"/>
                    </a:ext>
                  </a:extLst>
                </a:gridCol>
                <a:gridCol w="1056117">
                  <a:extLst>
                    <a:ext uri="{9D8B030D-6E8A-4147-A177-3AD203B41FA5}">
                      <a16:colId xmlns:a16="http://schemas.microsoft.com/office/drawing/2014/main" val="2207524787"/>
                    </a:ext>
                  </a:extLst>
                </a:gridCol>
                <a:gridCol w="960107">
                  <a:extLst>
                    <a:ext uri="{9D8B030D-6E8A-4147-A177-3AD203B41FA5}">
                      <a16:colId xmlns:a16="http://schemas.microsoft.com/office/drawing/2014/main" val="4046170263"/>
                    </a:ext>
                  </a:extLst>
                </a:gridCol>
                <a:gridCol w="1152128">
                  <a:extLst>
                    <a:ext uri="{9D8B030D-6E8A-4147-A177-3AD203B41FA5}">
                      <a16:colId xmlns:a16="http://schemas.microsoft.com/office/drawing/2014/main" val="2786987336"/>
                    </a:ext>
                  </a:extLst>
                </a:gridCol>
              </a:tblGrid>
              <a:tr h="445852">
                <a:tc>
                  <a:txBody>
                    <a:bodyPr/>
                    <a:lstStyle/>
                    <a:p>
                      <a:pPr marL="0" algn="r" defTabSz="914513" rtl="0" eaLnBrk="1" fontAlgn="b" latinLnBrk="0" hangingPunct="1">
                        <a:spcBef>
                          <a:spcPts val="0"/>
                        </a:spcBef>
                        <a:spcAft>
                          <a:spcPts val="0"/>
                        </a:spcAft>
                      </a:pPr>
                      <a:r>
                        <a:rPr lang="en-US" sz="1900" b="1" i="0" u="none" strike="noStrike" kern="1200" dirty="0">
                          <a:solidFill>
                            <a:schemeClr val="dk1"/>
                          </a:solidFill>
                          <a:effectLst/>
                          <a:latin typeface="+mn-lt"/>
                          <a:ea typeface="Calibri" panose="020F0502020204030204" pitchFamily="34" charset="0"/>
                          <a:cs typeface="Calibri" panose="020F0502020204030204" pitchFamily="34" charset="0"/>
                        </a:rPr>
                        <a:t>€ million</a:t>
                      </a:r>
                    </a:p>
                  </a:txBody>
                  <a:tcPr marL="0" marR="0" marT="55419" marB="55419" anchor="b"/>
                </a:tc>
                <a:tc>
                  <a:txBody>
                    <a:bodyPr/>
                    <a:lstStyle/>
                    <a:p>
                      <a:pPr algn="ctr" fontAlgn="b">
                        <a:spcBef>
                          <a:spcPts val="0"/>
                        </a:spcBef>
                        <a:spcAft>
                          <a:spcPts val="0"/>
                        </a:spcAft>
                      </a:pPr>
                      <a:r>
                        <a:rPr lang="en-US" sz="1900" b="1" i="0" u="none" strike="noStrike" dirty="0">
                          <a:effectLst/>
                          <a:latin typeface="+mn-lt"/>
                          <a:ea typeface="Calibri" panose="020F0502020204030204" pitchFamily="34" charset="0"/>
                          <a:cs typeface="Calibri" panose="020F0502020204030204" pitchFamily="34" charset="0"/>
                        </a:rPr>
                        <a:t>2019</a:t>
                      </a:r>
                      <a:endParaRPr lang="en-IE" sz="1900" b="1"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ctr" fontAlgn="b">
                        <a:spcBef>
                          <a:spcPts val="0"/>
                        </a:spcBef>
                        <a:spcAft>
                          <a:spcPts val="0"/>
                        </a:spcAft>
                      </a:pPr>
                      <a:r>
                        <a:rPr lang="en-US" sz="1900" b="1" i="0" u="none" strike="noStrike" dirty="0">
                          <a:effectLst/>
                          <a:latin typeface="+mn-lt"/>
                          <a:ea typeface="Calibri" panose="020F0502020204030204" pitchFamily="34" charset="0"/>
                          <a:cs typeface="Calibri" panose="020F0502020204030204" pitchFamily="34" charset="0"/>
                        </a:rPr>
                        <a:t>2020</a:t>
                      </a:r>
                      <a:endParaRPr lang="en-IE" sz="1900" b="1"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ctr" fontAlgn="b">
                        <a:spcBef>
                          <a:spcPts val="0"/>
                        </a:spcBef>
                        <a:spcAft>
                          <a:spcPts val="0"/>
                        </a:spcAft>
                      </a:pPr>
                      <a:r>
                        <a:rPr lang="en-US" sz="1900" b="1" i="0" u="none" strike="noStrike" dirty="0">
                          <a:effectLst/>
                          <a:latin typeface="+mn-lt"/>
                          <a:ea typeface="Calibri" panose="020F0502020204030204" pitchFamily="34" charset="0"/>
                          <a:cs typeface="Calibri" panose="020F0502020204030204" pitchFamily="34" charset="0"/>
                        </a:rPr>
                        <a:t>2021</a:t>
                      </a:r>
                      <a:endParaRPr lang="en-IE" sz="1900" b="1"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ctr" fontAlgn="b">
                        <a:spcBef>
                          <a:spcPts val="0"/>
                        </a:spcBef>
                        <a:spcAft>
                          <a:spcPts val="0"/>
                        </a:spcAft>
                      </a:pPr>
                      <a:r>
                        <a:rPr lang="en-US" sz="1900" b="1" i="0" u="none" strike="noStrike" dirty="0">
                          <a:effectLst/>
                          <a:latin typeface="+mn-lt"/>
                          <a:ea typeface="Calibri" panose="020F0502020204030204" pitchFamily="34" charset="0"/>
                          <a:cs typeface="Calibri" panose="020F0502020204030204" pitchFamily="34" charset="0"/>
                        </a:rPr>
                        <a:t>2022</a:t>
                      </a:r>
                      <a:endParaRPr lang="en-IE" sz="1900" b="1"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ctr" fontAlgn="b">
                        <a:spcBef>
                          <a:spcPts val="0"/>
                        </a:spcBef>
                        <a:spcAft>
                          <a:spcPts val="0"/>
                        </a:spcAft>
                      </a:pPr>
                      <a:r>
                        <a:rPr lang="en-US" sz="1900" b="1" i="0" u="none" strike="noStrike" dirty="0">
                          <a:effectLst/>
                          <a:latin typeface="+mn-lt"/>
                          <a:ea typeface="Calibri" panose="020F0502020204030204" pitchFamily="34" charset="0"/>
                          <a:cs typeface="Calibri" panose="020F0502020204030204" pitchFamily="34" charset="0"/>
                        </a:rPr>
                        <a:t>2023</a:t>
                      </a:r>
                      <a:endParaRPr lang="en-IE" sz="1900" b="1"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ctr" fontAlgn="b">
                        <a:spcBef>
                          <a:spcPts val="0"/>
                        </a:spcBef>
                        <a:spcAft>
                          <a:spcPts val="0"/>
                        </a:spcAft>
                      </a:pPr>
                      <a:r>
                        <a:rPr lang="en-US" sz="1900" b="1" i="0" u="none" strike="noStrike" dirty="0">
                          <a:effectLst/>
                          <a:latin typeface="+mn-lt"/>
                          <a:ea typeface="Calibri" panose="020F0502020204030204" pitchFamily="34" charset="0"/>
                          <a:cs typeface="Calibri" panose="020F0502020204030204" pitchFamily="34" charset="0"/>
                        </a:rPr>
                        <a:t>2024</a:t>
                      </a:r>
                      <a:endParaRPr lang="en-IE" sz="1900" b="1" i="0" u="none" strike="noStrike" dirty="0">
                        <a:effectLst/>
                        <a:latin typeface="+mn-lt"/>
                        <a:ea typeface="Calibri" panose="020F0502020204030204" pitchFamily="34" charset="0"/>
                        <a:cs typeface="Calibri" panose="020F0502020204030204" pitchFamily="34" charset="0"/>
                      </a:endParaRPr>
                    </a:p>
                  </a:txBody>
                  <a:tcPr marL="0" marR="0" marT="0" marB="0" anchor="b"/>
                </a:tc>
                <a:extLst>
                  <a:ext uri="{0D108BD9-81ED-4DB2-BD59-A6C34878D82A}">
                    <a16:rowId xmlns:a16="http://schemas.microsoft.com/office/drawing/2014/main" val="3847701506"/>
                  </a:ext>
                </a:extLst>
              </a:tr>
              <a:tr h="638784">
                <a:tc>
                  <a:txBody>
                    <a:bodyPr/>
                    <a:lstStyle/>
                    <a:p>
                      <a:pPr marL="88900" indent="0" algn="l" fontAlgn="b"/>
                      <a:r>
                        <a:rPr lang="en-US" sz="1900" b="1" u="none" strike="noStrike" kern="1200" dirty="0">
                          <a:solidFill>
                            <a:schemeClr val="dk1"/>
                          </a:solidFill>
                          <a:effectLst/>
                          <a:latin typeface="+mn-lt"/>
                          <a:ea typeface="+mn-ea"/>
                          <a:cs typeface="+mn-cs"/>
                        </a:rPr>
                        <a:t>GNI at current market prices</a:t>
                      </a:r>
                    </a:p>
                  </a:txBody>
                  <a:tcPr marL="0" marR="0" marT="55419" marB="55419" anchor="b"/>
                </a:tc>
                <a:tc>
                  <a:txBody>
                    <a:bodyPr/>
                    <a:lstStyle/>
                    <a:p>
                      <a:pPr algn="r" fontAlgn="b"/>
                      <a:r>
                        <a:rPr lang="en-US" sz="1900" b="1" i="0" u="none" strike="noStrike" dirty="0">
                          <a:effectLst/>
                          <a:latin typeface="+mn-lt"/>
                          <a:ea typeface="Calibri" panose="020F0502020204030204" pitchFamily="34" charset="0"/>
                          <a:cs typeface="Calibri" panose="020F0502020204030204" pitchFamily="34" charset="0"/>
                        </a:rPr>
                        <a:t>274,097</a:t>
                      </a:r>
                      <a:endParaRPr lang="en-IE" sz="1900" b="1"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r" fontAlgn="b"/>
                      <a:r>
                        <a:rPr lang="en-US" sz="1900" b="1" i="0" u="none" strike="noStrike" dirty="0">
                          <a:effectLst/>
                          <a:latin typeface="+mn-lt"/>
                          <a:ea typeface="Calibri" panose="020F0502020204030204" pitchFamily="34" charset="0"/>
                          <a:cs typeface="Calibri" panose="020F0502020204030204" pitchFamily="34" charset="0"/>
                        </a:rPr>
                        <a:t>278,709</a:t>
                      </a:r>
                      <a:endParaRPr lang="en-IE" sz="1900" b="1"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r" fontAlgn="b"/>
                      <a:r>
                        <a:rPr lang="en-US" sz="1900" b="1" i="0" u="none" strike="noStrike" dirty="0">
                          <a:effectLst/>
                          <a:latin typeface="+mn-lt"/>
                          <a:ea typeface="Calibri" panose="020F0502020204030204" pitchFamily="34" charset="0"/>
                          <a:cs typeface="Calibri" panose="020F0502020204030204" pitchFamily="34" charset="0"/>
                        </a:rPr>
                        <a:t>391,941</a:t>
                      </a:r>
                      <a:endParaRPr lang="en-IE" sz="1900" b="1"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r" fontAlgn="b"/>
                      <a:r>
                        <a:rPr lang="en-US" sz="1900" b="1" i="0" u="none" strike="noStrike" dirty="0">
                          <a:effectLst/>
                          <a:latin typeface="+mn-lt"/>
                          <a:ea typeface="Calibri" panose="020F0502020204030204" pitchFamily="34" charset="0"/>
                          <a:cs typeface="Calibri" panose="020F0502020204030204" pitchFamily="34" charset="0"/>
                        </a:rPr>
                        <a:t>355,917</a:t>
                      </a:r>
                      <a:endParaRPr lang="en-IE" sz="1900" b="1"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r" fontAlgn="b"/>
                      <a:r>
                        <a:rPr lang="en-US" sz="1900" b="1" i="0" u="none" strike="noStrike" dirty="0">
                          <a:effectLst/>
                          <a:latin typeface="+mn-lt"/>
                          <a:ea typeface="Calibri" panose="020F0502020204030204" pitchFamily="34" charset="0"/>
                          <a:cs typeface="Calibri" panose="020F0502020204030204" pitchFamily="34" charset="0"/>
                        </a:rPr>
                        <a:t>390,996</a:t>
                      </a:r>
                      <a:endParaRPr lang="en-IE" sz="1900" b="1"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r" fontAlgn="b"/>
                      <a:r>
                        <a:rPr lang="en-US" sz="1900" b="1" i="0" u="none" strike="noStrike" dirty="0">
                          <a:effectLst/>
                          <a:latin typeface="+mn-lt"/>
                          <a:ea typeface="Calibri" panose="020F0502020204030204" pitchFamily="34" charset="0"/>
                          <a:cs typeface="Calibri" panose="020F0502020204030204" pitchFamily="34" charset="0"/>
                        </a:rPr>
                        <a:t>422,827</a:t>
                      </a:r>
                      <a:endParaRPr lang="en-IE" sz="1900" b="1" i="0" u="none" strike="noStrike" dirty="0">
                        <a:effectLst/>
                        <a:latin typeface="+mn-lt"/>
                        <a:ea typeface="Calibri" panose="020F0502020204030204" pitchFamily="34" charset="0"/>
                        <a:cs typeface="Calibri" panose="020F0502020204030204" pitchFamily="34" charset="0"/>
                      </a:endParaRPr>
                    </a:p>
                  </a:txBody>
                  <a:tcPr marL="0" marR="0" marT="0" marB="0" anchor="b"/>
                </a:tc>
                <a:extLst>
                  <a:ext uri="{0D108BD9-81ED-4DB2-BD59-A6C34878D82A}">
                    <a16:rowId xmlns:a16="http://schemas.microsoft.com/office/drawing/2014/main" val="841332959"/>
                  </a:ext>
                </a:extLst>
              </a:tr>
              <a:tr h="766699">
                <a:tc>
                  <a:txBody>
                    <a:bodyPr/>
                    <a:lstStyle/>
                    <a:p>
                      <a:pPr marL="88900" indent="0" algn="l" fontAlgn="b"/>
                      <a:r>
                        <a:rPr lang="en-US" sz="1900" u="none" strike="noStrike" dirty="0">
                          <a:effectLst/>
                          <a:latin typeface="+mn-lt"/>
                        </a:rPr>
                        <a:t>Factor income of redomiciled companies</a:t>
                      </a:r>
                      <a:endParaRPr lang="en-US" sz="1900" b="0" i="0" u="none" strike="noStrike" dirty="0">
                        <a:solidFill>
                          <a:srgbClr val="000000"/>
                        </a:solidFill>
                        <a:effectLst/>
                        <a:latin typeface="+mn-lt"/>
                      </a:endParaRPr>
                    </a:p>
                  </a:txBody>
                  <a:tcPr marL="0" marR="0" marT="55419" marB="55419" anchor="b"/>
                </a:tc>
                <a:tc>
                  <a:txBody>
                    <a:bodyPr/>
                    <a:lstStyle/>
                    <a:p>
                      <a:pPr algn="r" fontAlgn="b"/>
                      <a:r>
                        <a:rPr lang="en-US" sz="1900" b="0" i="0" u="none" strike="noStrike" dirty="0">
                          <a:effectLst/>
                          <a:latin typeface="+mn-lt"/>
                          <a:ea typeface="Calibri" panose="020F0502020204030204" pitchFamily="34" charset="0"/>
                          <a:cs typeface="Calibri" panose="020F0502020204030204" pitchFamily="34" charset="0"/>
                        </a:rPr>
                        <a:t>-5,290</a:t>
                      </a:r>
                      <a:endParaRPr lang="en-IE" sz="1900" b="0"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r" fontAlgn="b"/>
                      <a:r>
                        <a:rPr lang="en-US" sz="1900" b="0" i="0" u="none" strike="noStrike" dirty="0">
                          <a:effectLst/>
                          <a:latin typeface="+mn-lt"/>
                          <a:ea typeface="Calibri" panose="020F0502020204030204" pitchFamily="34" charset="0"/>
                          <a:cs typeface="Calibri" panose="020F0502020204030204" pitchFamily="34" charset="0"/>
                        </a:rPr>
                        <a:t>-4,234</a:t>
                      </a:r>
                      <a:endParaRPr lang="en-IE" sz="1900" b="0"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r" fontAlgn="b"/>
                      <a:r>
                        <a:rPr lang="en-US" sz="1900" b="0" i="0" u="none" strike="noStrike" dirty="0">
                          <a:effectLst/>
                          <a:latin typeface="+mn-lt"/>
                          <a:ea typeface="Calibri" panose="020F0502020204030204" pitchFamily="34" charset="0"/>
                          <a:cs typeface="Calibri" panose="020F0502020204030204" pitchFamily="34" charset="0"/>
                        </a:rPr>
                        <a:t>-10,614</a:t>
                      </a:r>
                      <a:endParaRPr lang="en-IE" sz="1900" b="0"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r" fontAlgn="b"/>
                      <a:r>
                        <a:rPr lang="en-US" sz="1900" b="0" i="0" u="none" strike="noStrike" dirty="0">
                          <a:effectLst/>
                          <a:latin typeface="+mn-lt"/>
                          <a:ea typeface="Calibri" panose="020F0502020204030204" pitchFamily="34" charset="0"/>
                          <a:cs typeface="Calibri" panose="020F0502020204030204" pitchFamily="34" charset="0"/>
                        </a:rPr>
                        <a:t>-4,648</a:t>
                      </a:r>
                      <a:endParaRPr lang="en-IE" sz="1900" b="0"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r" fontAlgn="b"/>
                      <a:r>
                        <a:rPr lang="en-US" sz="1900" b="0" i="0" u="none" strike="noStrike" dirty="0">
                          <a:effectLst/>
                          <a:latin typeface="+mn-lt"/>
                          <a:ea typeface="Calibri" panose="020F0502020204030204" pitchFamily="34" charset="0"/>
                          <a:cs typeface="Calibri" panose="020F0502020204030204" pitchFamily="34" charset="0"/>
                        </a:rPr>
                        <a:t>-10,977</a:t>
                      </a:r>
                      <a:endParaRPr lang="en-IE" sz="1900" b="0"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r" fontAlgn="b"/>
                      <a:r>
                        <a:rPr lang="en-IE" sz="1900" b="0" u="none" strike="noStrike" dirty="0">
                          <a:effectLst/>
                          <a:latin typeface="+mn-lt"/>
                          <a:ea typeface="Calibri" panose="020F0502020204030204" pitchFamily="34" charset="0"/>
                          <a:cs typeface="Calibri" panose="020F0502020204030204" pitchFamily="34" charset="0"/>
                        </a:rPr>
                        <a:t>-10,484 </a:t>
                      </a:r>
                      <a:endParaRPr lang="en-IE" sz="1900" b="0" i="0" u="none" strike="noStrike" dirty="0">
                        <a:effectLst/>
                        <a:latin typeface="+mn-lt"/>
                        <a:ea typeface="Calibri" panose="020F0502020204030204" pitchFamily="34" charset="0"/>
                        <a:cs typeface="Calibri" panose="020F0502020204030204" pitchFamily="34" charset="0"/>
                      </a:endParaRPr>
                    </a:p>
                  </a:txBody>
                  <a:tcPr marL="0" marR="0" marT="0" marB="0" anchor="b"/>
                </a:tc>
                <a:extLst>
                  <a:ext uri="{0D108BD9-81ED-4DB2-BD59-A6C34878D82A}">
                    <a16:rowId xmlns:a16="http://schemas.microsoft.com/office/drawing/2014/main" val="1875753332"/>
                  </a:ext>
                </a:extLst>
              </a:tr>
              <a:tr h="875035">
                <a:tc>
                  <a:txBody>
                    <a:bodyPr/>
                    <a:lstStyle/>
                    <a:p>
                      <a:pPr marL="88900" indent="0" algn="l" fontAlgn="b"/>
                      <a:r>
                        <a:rPr lang="en-US" sz="1900" u="none" strike="noStrike" dirty="0">
                          <a:effectLst/>
                          <a:latin typeface="+mn-lt"/>
                        </a:rPr>
                        <a:t>Depreciation on R&amp;D service imports and trade in IP</a:t>
                      </a:r>
                      <a:endParaRPr lang="en-US" sz="1900" b="0" i="0" u="none" strike="noStrike" dirty="0">
                        <a:effectLst/>
                        <a:latin typeface="+mn-lt"/>
                      </a:endParaRPr>
                    </a:p>
                  </a:txBody>
                  <a:tcPr marL="0" marR="0" marT="55419" marB="55419" anchor="b"/>
                </a:tc>
                <a:tc>
                  <a:txBody>
                    <a:bodyPr/>
                    <a:lstStyle/>
                    <a:p>
                      <a:pPr algn="r" fontAlgn="b"/>
                      <a:r>
                        <a:rPr lang="en-US" sz="1900" b="0" i="0" u="none" strike="noStrike" dirty="0">
                          <a:effectLst/>
                          <a:latin typeface="+mn-lt"/>
                          <a:ea typeface="Calibri" panose="020F0502020204030204" pitchFamily="34" charset="0"/>
                          <a:cs typeface="Calibri" panose="020F0502020204030204" pitchFamily="34" charset="0"/>
                        </a:rPr>
                        <a:t>-52,995</a:t>
                      </a:r>
                      <a:endParaRPr lang="en-IE" sz="1900" b="0"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r" fontAlgn="b"/>
                      <a:r>
                        <a:rPr lang="en-US" sz="1900" b="0" i="0" u="none" strike="noStrike" dirty="0">
                          <a:effectLst/>
                          <a:latin typeface="+mn-lt"/>
                          <a:ea typeface="Calibri" panose="020F0502020204030204" pitchFamily="34" charset="0"/>
                          <a:cs typeface="Calibri" panose="020F0502020204030204" pitchFamily="34" charset="0"/>
                        </a:rPr>
                        <a:t>-66,899</a:t>
                      </a:r>
                      <a:endParaRPr lang="en-IE" sz="1900" b="0"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r" fontAlgn="b"/>
                      <a:r>
                        <a:rPr lang="en-US" sz="1900" b="0" i="0" u="none" strike="noStrike" dirty="0">
                          <a:effectLst/>
                          <a:latin typeface="+mn-lt"/>
                          <a:ea typeface="Calibri" panose="020F0502020204030204" pitchFamily="34" charset="0"/>
                          <a:cs typeface="Calibri" panose="020F0502020204030204" pitchFamily="34" charset="0"/>
                        </a:rPr>
                        <a:t>-69,832</a:t>
                      </a:r>
                      <a:endParaRPr lang="en-IE" sz="1900" b="0"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r" fontAlgn="b"/>
                      <a:r>
                        <a:rPr lang="en-US" sz="1900" b="0" i="0" u="none" strike="noStrike" dirty="0">
                          <a:effectLst/>
                          <a:latin typeface="+mn-lt"/>
                          <a:ea typeface="Calibri" panose="020F0502020204030204" pitchFamily="34" charset="0"/>
                          <a:cs typeface="Calibri" panose="020F0502020204030204" pitchFamily="34" charset="0"/>
                        </a:rPr>
                        <a:t>-75,079</a:t>
                      </a:r>
                      <a:endParaRPr lang="en-IE" sz="1900" b="0"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r" fontAlgn="b"/>
                      <a:r>
                        <a:rPr lang="en-US" sz="1900" b="0" i="0" u="none" strike="noStrike" dirty="0">
                          <a:effectLst/>
                          <a:latin typeface="+mn-lt"/>
                          <a:ea typeface="Calibri" panose="020F0502020204030204" pitchFamily="34" charset="0"/>
                          <a:cs typeface="Calibri" panose="020F0502020204030204" pitchFamily="34" charset="0"/>
                        </a:rPr>
                        <a:t>-78,602</a:t>
                      </a:r>
                      <a:endParaRPr lang="en-IE" sz="1900" b="0"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r" fontAlgn="b"/>
                      <a:r>
                        <a:rPr lang="en-IE" sz="1900" b="0" u="none" strike="noStrike" dirty="0">
                          <a:effectLst/>
                          <a:latin typeface="+mn-lt"/>
                          <a:ea typeface="Calibri" panose="020F0502020204030204" pitchFamily="34" charset="0"/>
                          <a:cs typeface="Calibri" panose="020F0502020204030204" pitchFamily="34" charset="0"/>
                        </a:rPr>
                        <a:t>-80,918  </a:t>
                      </a:r>
                      <a:endParaRPr lang="en-IE" sz="1900" b="0" i="0" u="none" strike="noStrike" dirty="0">
                        <a:effectLst/>
                        <a:latin typeface="+mn-lt"/>
                        <a:ea typeface="Calibri" panose="020F0502020204030204" pitchFamily="34" charset="0"/>
                        <a:cs typeface="Calibri" panose="020F0502020204030204" pitchFamily="34" charset="0"/>
                      </a:endParaRPr>
                    </a:p>
                  </a:txBody>
                  <a:tcPr marL="0" marR="0" marT="0" marB="0" anchor="b"/>
                </a:tc>
                <a:extLst>
                  <a:ext uri="{0D108BD9-81ED-4DB2-BD59-A6C34878D82A}">
                    <a16:rowId xmlns:a16="http://schemas.microsoft.com/office/drawing/2014/main" val="1781527395"/>
                  </a:ext>
                </a:extLst>
              </a:tr>
              <a:tr h="666693">
                <a:tc>
                  <a:txBody>
                    <a:bodyPr/>
                    <a:lstStyle/>
                    <a:p>
                      <a:pPr marL="88900" indent="0" algn="l" fontAlgn="b"/>
                      <a:r>
                        <a:rPr lang="en-IE" sz="1900" u="none" strike="noStrike" dirty="0">
                          <a:effectLst/>
                          <a:latin typeface="+mn-lt"/>
                        </a:rPr>
                        <a:t>Depreciation on aircraft leasing</a:t>
                      </a:r>
                      <a:endParaRPr lang="en-IE" sz="1900" b="0" i="0" u="none" strike="noStrike" dirty="0">
                        <a:effectLst/>
                        <a:latin typeface="+mn-lt"/>
                      </a:endParaRPr>
                    </a:p>
                  </a:txBody>
                  <a:tcPr marL="0" marR="0" marT="0" marB="0" anchor="b"/>
                </a:tc>
                <a:tc>
                  <a:txBody>
                    <a:bodyPr/>
                    <a:lstStyle/>
                    <a:p>
                      <a:pPr algn="r" fontAlgn="b"/>
                      <a:r>
                        <a:rPr lang="en-US" sz="1900" b="0" i="0" u="none" strike="noStrike" dirty="0">
                          <a:effectLst/>
                          <a:latin typeface="+mn-lt"/>
                          <a:ea typeface="Calibri" panose="020F0502020204030204" pitchFamily="34" charset="0"/>
                          <a:cs typeface="Calibri" panose="020F0502020204030204" pitchFamily="34" charset="0"/>
                        </a:rPr>
                        <a:t>-9,216</a:t>
                      </a:r>
                      <a:endParaRPr lang="en-IE" sz="1900" b="0"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r" fontAlgn="b"/>
                      <a:r>
                        <a:rPr lang="en-US" sz="1900" b="0" i="0" u="none" strike="noStrike" dirty="0">
                          <a:effectLst/>
                          <a:latin typeface="+mn-lt"/>
                          <a:ea typeface="Calibri" panose="020F0502020204030204" pitchFamily="34" charset="0"/>
                          <a:cs typeface="Calibri" panose="020F0502020204030204" pitchFamily="34" charset="0"/>
                        </a:rPr>
                        <a:t>-9,292</a:t>
                      </a:r>
                      <a:endParaRPr lang="en-IE" sz="1900" b="0"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r" fontAlgn="b"/>
                      <a:r>
                        <a:rPr lang="en-US" sz="1900" b="0" i="0" u="none" strike="noStrike" dirty="0">
                          <a:effectLst/>
                          <a:latin typeface="+mn-lt"/>
                          <a:ea typeface="Calibri" panose="020F0502020204030204" pitchFamily="34" charset="0"/>
                          <a:cs typeface="Calibri" panose="020F0502020204030204" pitchFamily="34" charset="0"/>
                        </a:rPr>
                        <a:t>-9,317</a:t>
                      </a:r>
                      <a:endParaRPr lang="en-IE" sz="1900" b="0"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r" fontAlgn="b"/>
                      <a:r>
                        <a:rPr lang="en-US" sz="1900" b="0" i="0" u="none" strike="noStrike" dirty="0">
                          <a:effectLst/>
                          <a:latin typeface="+mn-lt"/>
                          <a:ea typeface="Calibri" panose="020F0502020204030204" pitchFamily="34" charset="0"/>
                          <a:cs typeface="Calibri" panose="020F0502020204030204" pitchFamily="34" charset="0"/>
                        </a:rPr>
                        <a:t>-9,508</a:t>
                      </a:r>
                      <a:endParaRPr lang="en-IE" sz="1900" b="0"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r" fontAlgn="b"/>
                      <a:r>
                        <a:rPr lang="en-US" sz="1900" b="0" i="0" u="none" strike="noStrike" dirty="0">
                          <a:effectLst/>
                          <a:latin typeface="+mn-lt"/>
                          <a:ea typeface="Calibri" panose="020F0502020204030204" pitchFamily="34" charset="0"/>
                          <a:cs typeface="Calibri" panose="020F0502020204030204" pitchFamily="34" charset="0"/>
                        </a:rPr>
                        <a:t>-9,989</a:t>
                      </a:r>
                      <a:endParaRPr lang="en-IE" sz="1900" b="0"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r" fontAlgn="b"/>
                      <a:r>
                        <a:rPr lang="en-IE" sz="1900" b="0" u="none" strike="noStrike" dirty="0">
                          <a:effectLst/>
                          <a:latin typeface="+mn-lt"/>
                          <a:ea typeface="Calibri" panose="020F0502020204030204" pitchFamily="34" charset="0"/>
                          <a:cs typeface="Calibri" panose="020F0502020204030204" pitchFamily="34" charset="0"/>
                        </a:rPr>
                        <a:t>-10,328 </a:t>
                      </a:r>
                      <a:endParaRPr lang="en-IE" sz="1900" b="0" i="0" u="none" strike="noStrike" dirty="0">
                        <a:effectLst/>
                        <a:latin typeface="+mn-lt"/>
                        <a:ea typeface="Calibri" panose="020F0502020204030204" pitchFamily="34" charset="0"/>
                        <a:cs typeface="Calibri" panose="020F0502020204030204" pitchFamily="34" charset="0"/>
                      </a:endParaRPr>
                    </a:p>
                  </a:txBody>
                  <a:tcPr marL="0" marR="0" marT="0" marB="0" anchor="b"/>
                </a:tc>
                <a:extLst>
                  <a:ext uri="{0D108BD9-81ED-4DB2-BD59-A6C34878D82A}">
                    <a16:rowId xmlns:a16="http://schemas.microsoft.com/office/drawing/2014/main" val="1382678036"/>
                  </a:ext>
                </a:extLst>
              </a:tr>
              <a:tr h="456273">
                <a:tc>
                  <a:txBody>
                    <a:bodyPr/>
                    <a:lstStyle/>
                    <a:p>
                      <a:pPr marL="88900" indent="0" algn="l" fontAlgn="b"/>
                      <a:r>
                        <a:rPr lang="en-US" sz="1900" b="1" i="0" u="none" strike="noStrike" dirty="0">
                          <a:effectLst/>
                          <a:latin typeface="+mn-lt"/>
                          <a:ea typeface="Calibri" panose="020F0502020204030204" pitchFamily="34" charset="0"/>
                          <a:cs typeface="Calibri" panose="020F0502020204030204" pitchFamily="34" charset="0"/>
                        </a:rPr>
                        <a:t>Modified GNI (GNI*)</a:t>
                      </a:r>
                      <a:endParaRPr lang="en-IE" sz="1900" b="1"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r" fontAlgn="b"/>
                      <a:r>
                        <a:rPr lang="en-US" sz="1900" b="1" i="0" u="none" strike="noStrike" dirty="0">
                          <a:effectLst/>
                          <a:latin typeface="+mn-lt"/>
                          <a:ea typeface="Calibri" panose="020F0502020204030204" pitchFamily="34" charset="0"/>
                          <a:cs typeface="Calibri" panose="020F0502020204030204" pitchFamily="34" charset="0"/>
                        </a:rPr>
                        <a:t>206,596</a:t>
                      </a:r>
                      <a:endParaRPr lang="en-IE" sz="1900" b="1"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r" fontAlgn="b"/>
                      <a:r>
                        <a:rPr lang="en-US" sz="1900" b="1" i="0" u="none" strike="noStrike" dirty="0">
                          <a:effectLst/>
                          <a:latin typeface="+mn-lt"/>
                          <a:ea typeface="Calibri" panose="020F0502020204030204" pitchFamily="34" charset="0"/>
                          <a:cs typeface="Calibri" panose="020F0502020204030204" pitchFamily="34" charset="0"/>
                        </a:rPr>
                        <a:t>198,283</a:t>
                      </a:r>
                      <a:endParaRPr lang="en-IE" sz="1900" b="1"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r" fontAlgn="b"/>
                      <a:r>
                        <a:rPr lang="en-US" sz="1900" b="1" i="0" u="none" strike="noStrike" dirty="0">
                          <a:effectLst/>
                          <a:latin typeface="+mn-lt"/>
                          <a:ea typeface="Calibri" panose="020F0502020204030204" pitchFamily="34" charset="0"/>
                          <a:cs typeface="Calibri" panose="020F0502020204030204" pitchFamily="34" charset="0"/>
                        </a:rPr>
                        <a:t>230,178</a:t>
                      </a:r>
                      <a:endParaRPr lang="en-IE" sz="1900" b="1"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r" fontAlgn="b"/>
                      <a:r>
                        <a:rPr lang="en-US" sz="1900" b="1" i="0" u="none" strike="noStrike" dirty="0">
                          <a:effectLst/>
                          <a:latin typeface="+mn-lt"/>
                          <a:ea typeface="Calibri" panose="020F0502020204030204" pitchFamily="34" charset="0"/>
                          <a:cs typeface="Calibri" panose="020F0502020204030204" pitchFamily="34" charset="0"/>
                        </a:rPr>
                        <a:t>226,682</a:t>
                      </a:r>
                      <a:endParaRPr lang="en-IE" sz="1900" b="1"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r" fontAlgn="b"/>
                      <a:r>
                        <a:rPr lang="en-US" sz="1900" b="1" i="0" u="none" strike="noStrike" dirty="0">
                          <a:effectLst/>
                          <a:latin typeface="+mn-lt"/>
                          <a:ea typeface="Calibri" panose="020F0502020204030204" pitchFamily="34" charset="0"/>
                          <a:cs typeface="Calibri" panose="020F0502020204030204" pitchFamily="34" charset="0"/>
                        </a:rPr>
                        <a:t>291,428</a:t>
                      </a:r>
                      <a:endParaRPr lang="en-IE" sz="1900" b="1" i="0" u="none" strike="noStrike" dirty="0">
                        <a:effectLst/>
                        <a:latin typeface="+mn-lt"/>
                        <a:ea typeface="Calibri" panose="020F0502020204030204" pitchFamily="34" charset="0"/>
                        <a:cs typeface="Calibri" panose="020F0502020204030204" pitchFamily="34" charset="0"/>
                      </a:endParaRPr>
                    </a:p>
                  </a:txBody>
                  <a:tcPr marL="0" marR="0" marT="0" marB="0" anchor="b"/>
                </a:tc>
                <a:tc>
                  <a:txBody>
                    <a:bodyPr/>
                    <a:lstStyle/>
                    <a:p>
                      <a:pPr algn="r" fontAlgn="b"/>
                      <a:r>
                        <a:rPr lang="en-IE" sz="1900" b="1" u="none" strike="noStrike" dirty="0">
                          <a:effectLst/>
                          <a:latin typeface="+mn-lt"/>
                          <a:ea typeface="Calibri" panose="020F0502020204030204" pitchFamily="34" charset="0"/>
                          <a:cs typeface="Calibri" panose="020F0502020204030204" pitchFamily="34" charset="0"/>
                        </a:rPr>
                        <a:t>329,098 </a:t>
                      </a:r>
                      <a:endParaRPr lang="en-IE" sz="1900" b="1" i="0" u="none" strike="noStrike" dirty="0">
                        <a:effectLst/>
                        <a:latin typeface="+mn-lt"/>
                        <a:ea typeface="Calibri" panose="020F0502020204030204" pitchFamily="34" charset="0"/>
                        <a:cs typeface="Calibri" panose="020F0502020204030204" pitchFamily="34" charset="0"/>
                      </a:endParaRPr>
                    </a:p>
                  </a:txBody>
                  <a:tcPr marL="0" marR="0" marT="0" marB="0" anchor="b"/>
                </a:tc>
                <a:extLst>
                  <a:ext uri="{0D108BD9-81ED-4DB2-BD59-A6C34878D82A}">
                    <a16:rowId xmlns:a16="http://schemas.microsoft.com/office/drawing/2014/main" val="3345583542"/>
                  </a:ext>
                </a:extLst>
              </a:tr>
            </a:tbl>
          </a:graphicData>
        </a:graphic>
      </p:graphicFrame>
      <p:sp>
        <p:nvSpPr>
          <p:cNvPr id="2" name="Title 1">
            <a:extLst>
              <a:ext uri="{FF2B5EF4-FFF2-40B4-BE49-F238E27FC236}">
                <a16:creationId xmlns:a16="http://schemas.microsoft.com/office/drawing/2014/main" id="{D307FAFA-4173-4A6D-9CA2-9DDF1428F805}"/>
              </a:ext>
            </a:extLst>
          </p:cNvPr>
          <p:cNvSpPr>
            <a:spLocks noGrp="1"/>
          </p:cNvSpPr>
          <p:nvPr>
            <p:ph type="title"/>
          </p:nvPr>
        </p:nvSpPr>
        <p:spPr/>
        <p:txBody>
          <a:bodyPr>
            <a:normAutofit/>
          </a:bodyPr>
          <a:lstStyle/>
          <a:p>
            <a:r>
              <a:rPr lang="en-US" sz="3733" dirty="0"/>
              <a:t>Components of GNI* adjustments</a:t>
            </a:r>
            <a:endParaRPr lang="en-IE" sz="3733" dirty="0">
              <a:solidFill>
                <a:srgbClr val="FF0000"/>
              </a:solidFill>
            </a:endParaRPr>
          </a:p>
        </p:txBody>
      </p:sp>
    </p:spTree>
    <p:extLst>
      <p:ext uri="{BB962C8B-B14F-4D97-AF65-F5344CB8AC3E}">
        <p14:creationId xmlns:p14="http://schemas.microsoft.com/office/powerpoint/2010/main" val="1080951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24AAF2-2684-B8B3-D82F-DD2ED9664F9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6CA75C4-62B8-DDDD-8580-5DEFDB4497D8}"/>
              </a:ext>
            </a:extLst>
          </p:cNvPr>
          <p:cNvSpPr/>
          <p:nvPr/>
        </p:nvSpPr>
        <p:spPr>
          <a:xfrm>
            <a:off x="0" y="0"/>
            <a:ext cx="12192000" cy="836712"/>
          </a:xfrm>
          <a:prstGeom prst="rect">
            <a:avLst/>
          </a:prstGeom>
        </p:spPr>
        <p:txBody>
          <a:bodyPr vert="horz" lIns="121920" tIns="60960" rIns="121920" bIns="60960" rtlCol="0" anchor="ctr">
            <a:normAutofit/>
          </a:bodyPr>
          <a:lstStyle/>
          <a:p>
            <a:pPr algn="ctr" defTabSz="1219170">
              <a:lnSpc>
                <a:spcPct val="150000"/>
              </a:lnSpc>
              <a:spcBef>
                <a:spcPct val="0"/>
              </a:spcBef>
              <a:defRPr/>
            </a:pPr>
            <a:r>
              <a:rPr lang="en-US" sz="3200" b="1" dirty="0">
                <a:solidFill>
                  <a:srgbClr val="006F74"/>
                </a:solidFill>
                <a:latin typeface="Roboto Light" panose="020B0604020202020204" charset="0"/>
                <a:ea typeface="Roboto Light" panose="020B0604020202020204" charset="0"/>
              </a:rPr>
              <a:t>Modified measures as a % of GDP at constant prices</a:t>
            </a:r>
            <a:endParaRPr lang="en-IE" sz="3200" b="1" dirty="0">
              <a:solidFill>
                <a:srgbClr val="006F74"/>
              </a:solidFill>
              <a:latin typeface="Roboto Light" panose="020B0604020202020204" charset="0"/>
              <a:ea typeface="Roboto Light" panose="020B0604020202020204" charset="0"/>
            </a:endParaRPr>
          </a:p>
        </p:txBody>
      </p:sp>
      <p:graphicFrame>
        <p:nvGraphicFramePr>
          <p:cNvPr id="2" name="Chart 1">
            <a:extLst>
              <a:ext uri="{FF2B5EF4-FFF2-40B4-BE49-F238E27FC236}">
                <a16:creationId xmlns:a16="http://schemas.microsoft.com/office/drawing/2014/main" id="{3A8F79C7-1C09-02F3-04D2-A6D1135B8A9D}"/>
              </a:ext>
            </a:extLst>
          </p:cNvPr>
          <p:cNvGraphicFramePr>
            <a:graphicFrameLocks/>
          </p:cNvGraphicFramePr>
          <p:nvPr/>
        </p:nvGraphicFramePr>
        <p:xfrm>
          <a:off x="527381" y="932723"/>
          <a:ext cx="11329259" cy="451250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46964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Current Account * (CA*)</a:t>
            </a:r>
          </a:p>
        </p:txBody>
      </p:sp>
      <p:sp>
        <p:nvSpPr>
          <p:cNvPr id="3" name="Content Placeholder 2"/>
          <p:cNvSpPr>
            <a:spLocks noGrp="1"/>
          </p:cNvSpPr>
          <p:nvPr>
            <p:ph idx="1"/>
          </p:nvPr>
        </p:nvSpPr>
        <p:spPr/>
        <p:txBody>
          <a:bodyPr>
            <a:normAutofit/>
          </a:bodyPr>
          <a:lstStyle/>
          <a:p>
            <a:r>
              <a:rPr lang="en-US" sz="2400" dirty="0">
                <a:latin typeface="+mn-lt"/>
              </a:rPr>
              <a:t>Designed to be a complementary indicator to GNI*</a:t>
            </a:r>
          </a:p>
          <a:p>
            <a:r>
              <a:rPr lang="en-US" sz="2400" dirty="0">
                <a:latin typeface="+mn-lt"/>
              </a:rPr>
              <a:t>Excludes the retained earnings of re-domiciled firms</a:t>
            </a:r>
          </a:p>
          <a:p>
            <a:r>
              <a:rPr lang="en-US" sz="2400" dirty="0">
                <a:latin typeface="+mn-lt"/>
              </a:rPr>
              <a:t>Adjusts for the depreciation of categories of foreign-owned domestic capital assets</a:t>
            </a:r>
          </a:p>
          <a:p>
            <a:pPr lvl="1"/>
            <a:r>
              <a:rPr lang="en-US" sz="2400" dirty="0">
                <a:latin typeface="+mn-lt"/>
              </a:rPr>
              <a:t>R&amp;D service imports and trade in IP</a:t>
            </a:r>
          </a:p>
          <a:p>
            <a:pPr lvl="1"/>
            <a:r>
              <a:rPr lang="en-US" sz="2400" dirty="0">
                <a:latin typeface="+mn-lt"/>
              </a:rPr>
              <a:t>Aircraft related to Aircraft Leasing</a:t>
            </a:r>
          </a:p>
          <a:p>
            <a:r>
              <a:rPr lang="en-US" sz="2400" b="1" dirty="0">
                <a:latin typeface="+mn-lt"/>
              </a:rPr>
              <a:t>Additional to GNI* </a:t>
            </a:r>
            <a:r>
              <a:rPr lang="en-US" sz="2400" dirty="0">
                <a:latin typeface="+mn-lt"/>
              </a:rPr>
              <a:t>- exclude the cost of investment in aircraft related to Leasing and the cost of R&amp;D related IP from the current account balance</a:t>
            </a:r>
          </a:p>
        </p:txBody>
      </p:sp>
      <p:sp>
        <p:nvSpPr>
          <p:cNvPr id="4" name="Slide Number Placeholder 4"/>
          <p:cNvSpPr>
            <a:spLocks noGrp="1"/>
          </p:cNvSpPr>
          <p:nvPr>
            <p:ph type="sldNum" sz="quarter" idx="4"/>
          </p:nvPr>
        </p:nvSpPr>
        <p:spPr>
          <a:xfrm>
            <a:off x="7596336" y="4767263"/>
            <a:ext cx="1008112" cy="274637"/>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Roboto Slab Regular"/>
                <a:ea typeface="+mn-ea"/>
                <a:cs typeface="Roboto Slab Regular"/>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074DFA7-C613-284F-BE8A-46920CEE1047}" type="slidenum">
              <a:rPr lang="en-US" smtClean="0"/>
              <a:pPr/>
              <a:t>12</a:t>
            </a:fld>
            <a:endParaRPr lang="en-US" dirty="0"/>
          </a:p>
        </p:txBody>
      </p:sp>
    </p:spTree>
    <p:extLst>
      <p:ext uri="{BB962C8B-B14F-4D97-AF65-F5344CB8AC3E}">
        <p14:creationId xmlns:p14="http://schemas.microsoft.com/office/powerpoint/2010/main" val="1048490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E7525-CFDD-4248-889D-822AB0A3EF57}"/>
              </a:ext>
            </a:extLst>
          </p:cNvPr>
          <p:cNvSpPr>
            <a:spLocks noGrp="1"/>
          </p:cNvSpPr>
          <p:nvPr>
            <p:ph type="title"/>
          </p:nvPr>
        </p:nvSpPr>
        <p:spPr>
          <a:xfrm>
            <a:off x="431371" y="0"/>
            <a:ext cx="11233248" cy="1143000"/>
          </a:xfrm>
        </p:spPr>
        <p:txBody>
          <a:bodyPr>
            <a:noAutofit/>
          </a:bodyPr>
          <a:lstStyle/>
          <a:p>
            <a:pPr algn="ctr"/>
            <a:r>
              <a:rPr lang="en-IE" sz="3200">
                <a:latin typeface="Roboto Light" panose="020B0604020202020204" charset="0"/>
                <a:ea typeface="Roboto Light" panose="020B0604020202020204" charset="0"/>
              </a:rPr>
              <a:t>A Modified Current Account Balance for Ireland, CA*</a:t>
            </a:r>
            <a:endParaRPr lang="en-IE" sz="3200" dirty="0">
              <a:latin typeface="Roboto Light" panose="020B0604020202020204" charset="0"/>
              <a:ea typeface="Roboto Light" panose="020B0604020202020204" charset="0"/>
            </a:endParaRPr>
          </a:p>
        </p:txBody>
      </p:sp>
      <p:pic>
        <p:nvPicPr>
          <p:cNvPr id="4" name="Picture 3">
            <a:extLst>
              <a:ext uri="{FF2B5EF4-FFF2-40B4-BE49-F238E27FC236}">
                <a16:creationId xmlns:a16="http://schemas.microsoft.com/office/drawing/2014/main" id="{856488E5-DDB6-7AB5-13DA-30595584CF5E}"/>
              </a:ext>
            </a:extLst>
          </p:cNvPr>
          <p:cNvPicPr>
            <a:picLocks noChangeAspect="1"/>
          </p:cNvPicPr>
          <p:nvPr/>
        </p:nvPicPr>
        <p:blipFill>
          <a:blip r:embed="rId3"/>
          <a:stretch>
            <a:fillRect/>
          </a:stretch>
        </p:blipFill>
        <p:spPr>
          <a:xfrm>
            <a:off x="0" y="1284270"/>
            <a:ext cx="12192000" cy="4032605"/>
          </a:xfrm>
          <a:prstGeom prst="rect">
            <a:avLst/>
          </a:prstGeom>
        </p:spPr>
      </p:pic>
    </p:spTree>
    <p:extLst>
      <p:ext uri="{BB962C8B-B14F-4D97-AF65-F5344CB8AC3E}">
        <p14:creationId xmlns:p14="http://schemas.microsoft.com/office/powerpoint/2010/main" val="3273235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31A5E-CBD4-4A77-8F22-248D29EC22C4}"/>
              </a:ext>
            </a:extLst>
          </p:cNvPr>
          <p:cNvSpPr>
            <a:spLocks noGrp="1"/>
          </p:cNvSpPr>
          <p:nvPr>
            <p:ph type="title"/>
          </p:nvPr>
        </p:nvSpPr>
        <p:spPr>
          <a:xfrm>
            <a:off x="335360" y="274639"/>
            <a:ext cx="11521280" cy="1143000"/>
          </a:xfrm>
        </p:spPr>
        <p:txBody>
          <a:bodyPr>
            <a:noAutofit/>
          </a:bodyPr>
          <a:lstStyle/>
          <a:p>
            <a:pPr algn="ctr"/>
            <a:r>
              <a:rPr lang="en-IE" sz="3200" dirty="0">
                <a:latin typeface="Roboto Light" panose="020B0604020202020204" charset="0"/>
                <a:ea typeface="Roboto Light" panose="020B0604020202020204" charset="0"/>
              </a:rPr>
              <a:t>A Modified Current Account Balance for Ireland, CA*</a:t>
            </a:r>
          </a:p>
        </p:txBody>
      </p:sp>
      <p:pic>
        <p:nvPicPr>
          <p:cNvPr id="4" name="Picture 3">
            <a:extLst>
              <a:ext uri="{FF2B5EF4-FFF2-40B4-BE49-F238E27FC236}">
                <a16:creationId xmlns:a16="http://schemas.microsoft.com/office/drawing/2014/main" id="{C88FA85D-3407-0D95-256B-6C2F4258F812}"/>
              </a:ext>
            </a:extLst>
          </p:cNvPr>
          <p:cNvPicPr>
            <a:picLocks noChangeAspect="1"/>
          </p:cNvPicPr>
          <p:nvPr/>
        </p:nvPicPr>
        <p:blipFill>
          <a:blip r:embed="rId3"/>
          <a:stretch>
            <a:fillRect/>
          </a:stretch>
        </p:blipFill>
        <p:spPr>
          <a:xfrm>
            <a:off x="0" y="1280159"/>
            <a:ext cx="12192000" cy="4168403"/>
          </a:xfrm>
          <a:prstGeom prst="rect">
            <a:avLst/>
          </a:prstGeom>
        </p:spPr>
      </p:pic>
    </p:spTree>
    <p:extLst>
      <p:ext uri="{BB962C8B-B14F-4D97-AF65-F5344CB8AC3E}">
        <p14:creationId xmlns:p14="http://schemas.microsoft.com/office/powerpoint/2010/main" val="835861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A6C4ECBD-7A14-BE9D-4571-33AE296FB6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01"/>
            <a:ext cx="12192000" cy="6850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62148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103B5-269A-7F75-63C0-113B23AA995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DAC4368-66B0-E792-131E-E9DE8C5C9F5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27699" y="1"/>
            <a:ext cx="12219700" cy="6857999"/>
          </a:xfrm>
          <a:prstGeom prst="rect">
            <a:avLst/>
          </a:prstGeom>
          <a:solidFill>
            <a:srgbClr val="FFFFFF"/>
          </a:solidFill>
        </p:spPr>
      </p:pic>
    </p:spTree>
    <p:extLst>
      <p:ext uri="{BB962C8B-B14F-4D97-AF65-F5344CB8AC3E}">
        <p14:creationId xmlns:p14="http://schemas.microsoft.com/office/powerpoint/2010/main" val="7944063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46546-02F9-6728-2F25-D3A9D60B55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45CA69-45E0-09E4-4B69-83AB7B188A4B}"/>
              </a:ext>
            </a:extLst>
          </p:cNvPr>
          <p:cNvSpPr>
            <a:spLocks noGrp="1"/>
          </p:cNvSpPr>
          <p:nvPr>
            <p:ph type="ctrTitle"/>
          </p:nvPr>
        </p:nvSpPr>
        <p:spPr>
          <a:xfrm>
            <a:off x="719403" y="2130429"/>
            <a:ext cx="5376597" cy="2834745"/>
          </a:xfrm>
        </p:spPr>
        <p:txBody>
          <a:bodyPr anchor="t">
            <a:normAutofit/>
          </a:bodyPr>
          <a:lstStyle/>
          <a:p>
            <a:pPr>
              <a:lnSpc>
                <a:spcPct val="100000"/>
              </a:lnSpc>
            </a:pPr>
            <a:r>
              <a:rPr lang="en-US" sz="3733" b="1" dirty="0">
                <a:latin typeface="Roboto Black" panose="02000000000000000000" pitchFamily="2" charset="0"/>
                <a:ea typeface="Roboto Black" panose="02000000000000000000" pitchFamily="2" charset="0"/>
                <a:cs typeface="Roboto Black" panose="02000000000000000000" pitchFamily="2" charset="0"/>
              </a:rPr>
              <a:t>CSO Ireland</a:t>
            </a:r>
            <a:br>
              <a:rPr lang="en-US" sz="3733" b="1" dirty="0">
                <a:latin typeface="Roboto Black" panose="02000000000000000000" pitchFamily="2" charset="0"/>
                <a:ea typeface="Roboto Black" panose="02000000000000000000" pitchFamily="2" charset="0"/>
                <a:cs typeface="Roboto Black" panose="02000000000000000000" pitchFamily="2" charset="0"/>
              </a:rPr>
            </a:br>
            <a:br>
              <a:rPr lang="en-US" sz="3733" b="1" dirty="0">
                <a:latin typeface="Roboto Black" panose="02000000000000000000" pitchFamily="2" charset="0"/>
                <a:ea typeface="Roboto Black" panose="02000000000000000000" pitchFamily="2" charset="0"/>
                <a:cs typeface="Roboto Black" panose="02000000000000000000" pitchFamily="2" charset="0"/>
              </a:rPr>
            </a:br>
            <a:r>
              <a:rPr lang="en-US" sz="3733" b="1" dirty="0">
                <a:solidFill>
                  <a:schemeClr val="accent2"/>
                </a:solidFill>
                <a:latin typeface="Roboto Black" panose="02000000000000000000" pitchFamily="2" charset="0"/>
                <a:ea typeface="Roboto Black" panose="02000000000000000000" pitchFamily="2" charset="0"/>
                <a:cs typeface="Roboto Black" panose="02000000000000000000" pitchFamily="2" charset="0"/>
              </a:rPr>
              <a:t>Large Cases Unit</a:t>
            </a:r>
            <a:br>
              <a:rPr lang="en-US" sz="3733" b="1" dirty="0">
                <a:latin typeface="Roboto Black" panose="02000000000000000000" pitchFamily="2" charset="0"/>
                <a:ea typeface="Roboto Black" panose="02000000000000000000" pitchFamily="2" charset="0"/>
                <a:cs typeface="Roboto Black" panose="02000000000000000000" pitchFamily="2" charset="0"/>
              </a:rPr>
            </a:br>
            <a:endParaRPr lang="en-US" sz="3733" b="1" dirty="0">
              <a:latin typeface="Roboto Black" panose="02000000000000000000" pitchFamily="2" charset="0"/>
              <a:ea typeface="Roboto Black" panose="02000000000000000000" pitchFamily="2" charset="0"/>
              <a:cs typeface="Roboto Black" panose="02000000000000000000" pitchFamily="2" charset="0"/>
            </a:endParaRPr>
          </a:p>
        </p:txBody>
      </p:sp>
    </p:spTree>
    <p:extLst>
      <p:ext uri="{BB962C8B-B14F-4D97-AF65-F5344CB8AC3E}">
        <p14:creationId xmlns:p14="http://schemas.microsoft.com/office/powerpoint/2010/main" val="38175725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7" name="Rectangle 3"/>
          <p:cNvSpPr>
            <a:spLocks noGrp="1" noChangeArrowheads="1"/>
          </p:cNvSpPr>
          <p:nvPr>
            <p:ph idx="1"/>
          </p:nvPr>
        </p:nvSpPr>
        <p:spPr>
          <a:xfrm>
            <a:off x="624000" y="1180262"/>
            <a:ext cx="11424661" cy="4456984"/>
          </a:xfrm>
        </p:spPr>
        <p:txBody>
          <a:bodyPr>
            <a:normAutofit/>
          </a:bodyPr>
          <a:lstStyle/>
          <a:p>
            <a:pPr marL="341991" indent="-341991">
              <a:spcBef>
                <a:spcPts val="600"/>
              </a:spcBef>
            </a:pPr>
            <a:r>
              <a:rPr lang="en-IE" sz="2600" dirty="0">
                <a:latin typeface="+mn-lt"/>
              </a:rPr>
              <a:t>Pre 2009: Consistency Unit – 1 statistician, support from accountant</a:t>
            </a:r>
          </a:p>
          <a:p>
            <a:pPr marL="341991" indent="-341991">
              <a:spcBef>
                <a:spcPts val="600"/>
              </a:spcBef>
            </a:pPr>
            <a:r>
              <a:rPr lang="en-IE" sz="2600" dirty="0">
                <a:latin typeface="+mn-lt"/>
              </a:rPr>
              <a:t>2009:  LCU part of National Accounts Integration Division</a:t>
            </a:r>
          </a:p>
          <a:p>
            <a:pPr marL="990587" lvl="1" indent="-457200">
              <a:spcBef>
                <a:spcPts val="600"/>
              </a:spcBef>
              <a:buFont typeface="Courier New" panose="02070309020205020404" pitchFamily="49" charset="0"/>
              <a:buChar char="o"/>
            </a:pPr>
            <a:r>
              <a:rPr lang="en-IE" sz="2600" dirty="0">
                <a:latin typeface="+mn-lt"/>
              </a:rPr>
              <a:t>centralised unit - economic data for top MNEs</a:t>
            </a:r>
          </a:p>
          <a:p>
            <a:pPr marL="341991" indent="-341991">
              <a:spcBef>
                <a:spcPts val="600"/>
              </a:spcBef>
            </a:pPr>
            <a:r>
              <a:rPr lang="en-IE" sz="2600" dirty="0">
                <a:latin typeface="+mn-lt"/>
              </a:rPr>
              <a:t>2009-2013:  Development of co-ordinated data collection processes &amp; IT systems</a:t>
            </a:r>
          </a:p>
          <a:p>
            <a:pPr marL="341991" indent="-341991">
              <a:spcBef>
                <a:spcPts val="600"/>
              </a:spcBef>
            </a:pPr>
            <a:r>
              <a:rPr lang="en-IE" sz="2600" dirty="0">
                <a:latin typeface="+mn-lt"/>
              </a:rPr>
              <a:t>2023:  Economic Statistics Directorate split into National/International Accounts</a:t>
            </a:r>
          </a:p>
          <a:p>
            <a:pPr marL="990586" lvl="1" indent="-457200">
              <a:spcBef>
                <a:spcPts val="600"/>
              </a:spcBef>
              <a:buFont typeface="Courier New" panose="02070309020205020404" pitchFamily="49" charset="0"/>
              <a:buChar char="o"/>
            </a:pPr>
            <a:r>
              <a:rPr lang="en-IE" sz="2600" dirty="0">
                <a:latin typeface="+mn-lt"/>
              </a:rPr>
              <a:t>LCU established as dedicated division</a:t>
            </a:r>
          </a:p>
          <a:p>
            <a:pPr marL="990587" lvl="1" indent="-457200">
              <a:spcBef>
                <a:spcPts val="600"/>
              </a:spcBef>
              <a:buFont typeface="Courier New" panose="02070309020205020404" pitchFamily="49" charset="0"/>
              <a:buChar char="o"/>
            </a:pPr>
            <a:r>
              <a:rPr lang="en-IE" sz="2600" dirty="0">
                <a:latin typeface="+mn-lt"/>
              </a:rPr>
              <a:t>Head of Division, 4 statisticians, 2 accountants, 1 team lead and 4 accountant managers</a:t>
            </a:r>
          </a:p>
          <a:p>
            <a:pPr marL="341991" indent="-341991">
              <a:spcBef>
                <a:spcPts val="800"/>
              </a:spcBef>
              <a:spcAft>
                <a:spcPts val="800"/>
              </a:spcAft>
            </a:pPr>
            <a:endParaRPr lang="en-IE" dirty="0">
              <a:latin typeface="+mn-lt"/>
            </a:endParaRPr>
          </a:p>
          <a:p>
            <a:pPr marL="457189" lvl="1" indent="0">
              <a:buNone/>
            </a:pPr>
            <a:endParaRPr lang="en-IE" sz="2400" dirty="0">
              <a:solidFill>
                <a:schemeClr val="tx2">
                  <a:lumMod val="25000"/>
                </a:schemeClr>
              </a:solidFill>
              <a:latin typeface="Arial" pitchFamily="34" charset="0"/>
              <a:cs typeface="Arial" pitchFamily="34" charset="0"/>
            </a:endParaRPr>
          </a:p>
          <a:p>
            <a:pPr marL="457189" lvl="1" indent="0">
              <a:lnSpc>
                <a:spcPct val="90000"/>
              </a:lnSpc>
              <a:spcBef>
                <a:spcPts val="600"/>
              </a:spcBef>
              <a:spcAft>
                <a:spcPts val="600"/>
              </a:spcAft>
              <a:buNone/>
            </a:pPr>
            <a:endParaRPr lang="en-GB" sz="2400" dirty="0">
              <a:solidFill>
                <a:schemeClr val="tx2">
                  <a:lumMod val="25000"/>
                </a:schemeClr>
              </a:solidFill>
              <a:latin typeface="Times New Roman" pitchFamily="18" charset="0"/>
            </a:endParaRPr>
          </a:p>
        </p:txBody>
      </p:sp>
      <p:sp>
        <p:nvSpPr>
          <p:cNvPr id="6" name="Rectangle 2">
            <a:extLst>
              <a:ext uri="{FF2B5EF4-FFF2-40B4-BE49-F238E27FC236}">
                <a16:creationId xmlns:a16="http://schemas.microsoft.com/office/drawing/2014/main" id="{02F30C07-7C7C-4A90-BC23-D6E681853945}"/>
              </a:ext>
            </a:extLst>
          </p:cNvPr>
          <p:cNvSpPr txBox="1">
            <a:spLocks noChangeArrowheads="1"/>
          </p:cNvSpPr>
          <p:nvPr/>
        </p:nvSpPr>
        <p:spPr>
          <a:xfrm>
            <a:off x="624001" y="426989"/>
            <a:ext cx="10957983" cy="753272"/>
          </a:xfrm>
          <a:prstGeom prst="rect">
            <a:avLst/>
          </a:prstGeom>
        </p:spPr>
        <p:txBody>
          <a:bodyPr vert="horz" lIns="121920" tIns="60960" rIns="121920" bIns="60960" rtlCol="0" anchor="ctr">
            <a:normAutofit fontScale="92500" lnSpcReduction="10000"/>
          </a:bodyPr>
          <a:lstStyle>
            <a:lvl1pPr algn="l" defTabSz="914400" rtl="0" eaLnBrk="1" latinLnBrk="0" hangingPunct="1">
              <a:spcBef>
                <a:spcPct val="0"/>
              </a:spcBef>
              <a:buNone/>
              <a:defRPr sz="3200" b="1" i="0" kern="1200">
                <a:solidFill>
                  <a:schemeClr val="accent1"/>
                </a:solidFill>
                <a:latin typeface="Roboto Slab Bold"/>
                <a:ea typeface="+mj-ea"/>
                <a:cs typeface="Roboto Slab Bold"/>
              </a:defRPr>
            </a:lvl1pPr>
          </a:lstStyle>
          <a:p>
            <a:r>
              <a:rPr lang="en-GB" sz="4800" dirty="0">
                <a:latin typeface="+mj-lt"/>
              </a:rPr>
              <a:t>LCU timeline</a:t>
            </a:r>
            <a:endParaRPr lang="en-GB" sz="4800" dirty="0">
              <a:solidFill>
                <a:srgbClr val="FFC000"/>
              </a:solidFill>
              <a:latin typeface="+mj-lt"/>
            </a:endParaRPr>
          </a:p>
        </p:txBody>
      </p:sp>
    </p:spTree>
    <p:extLst>
      <p:ext uri="{BB962C8B-B14F-4D97-AF65-F5344CB8AC3E}">
        <p14:creationId xmlns:p14="http://schemas.microsoft.com/office/powerpoint/2010/main" val="36753480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F2BA3-A27F-435C-8833-E9F27A800743}"/>
              </a:ext>
            </a:extLst>
          </p:cNvPr>
          <p:cNvSpPr>
            <a:spLocks noGrp="1"/>
          </p:cNvSpPr>
          <p:nvPr>
            <p:ph type="title"/>
          </p:nvPr>
        </p:nvSpPr>
        <p:spPr>
          <a:xfrm>
            <a:off x="623392" y="274639"/>
            <a:ext cx="10959008" cy="957988"/>
          </a:xfrm>
        </p:spPr>
        <p:txBody>
          <a:bodyPr>
            <a:normAutofit/>
          </a:bodyPr>
          <a:lstStyle/>
          <a:p>
            <a:r>
              <a:rPr lang="en-IE" sz="4800" dirty="0">
                <a:latin typeface="+mj-lt"/>
              </a:rPr>
              <a:t>Key functions of CSO LCU, Ireland</a:t>
            </a:r>
          </a:p>
        </p:txBody>
      </p:sp>
      <p:sp>
        <p:nvSpPr>
          <p:cNvPr id="3" name="Content Placeholder 2">
            <a:extLst>
              <a:ext uri="{FF2B5EF4-FFF2-40B4-BE49-F238E27FC236}">
                <a16:creationId xmlns:a16="http://schemas.microsoft.com/office/drawing/2014/main" id="{F01CA61C-5ED3-4DAB-8AB7-FFF9E44C150F}"/>
              </a:ext>
            </a:extLst>
          </p:cNvPr>
          <p:cNvSpPr>
            <a:spLocks noGrp="1"/>
          </p:cNvSpPr>
          <p:nvPr>
            <p:ph idx="1"/>
          </p:nvPr>
        </p:nvSpPr>
        <p:spPr>
          <a:xfrm>
            <a:off x="609600" y="1276936"/>
            <a:ext cx="11118574" cy="4098145"/>
          </a:xfrm>
        </p:spPr>
        <p:txBody>
          <a:bodyPr>
            <a:normAutofit fontScale="92500" lnSpcReduction="10000"/>
          </a:bodyPr>
          <a:lstStyle/>
          <a:p>
            <a:pPr marL="761981" indent="-761981">
              <a:buFont typeface="+mj-lt"/>
              <a:buAutoNum type="romanUcPeriod"/>
            </a:pPr>
            <a:r>
              <a:rPr lang="en-IE" sz="2800" dirty="0">
                <a:latin typeface="+mn-lt"/>
              </a:rPr>
              <a:t>Dedicated one-stop shop for economic data collection</a:t>
            </a:r>
          </a:p>
          <a:p>
            <a:pPr marL="761981" indent="-761981">
              <a:buFont typeface="+mj-lt"/>
              <a:buAutoNum type="romanUcPeriod"/>
            </a:pPr>
            <a:r>
              <a:rPr lang="en-IE" sz="2800" dirty="0">
                <a:latin typeface="+mn-lt"/>
              </a:rPr>
              <a:t>Data collection, cleaning, editing, consistency checks</a:t>
            </a:r>
          </a:p>
          <a:p>
            <a:pPr marL="761981" indent="-761981">
              <a:buFont typeface="+mj-lt"/>
              <a:buAutoNum type="romanUcPeriod"/>
            </a:pPr>
            <a:r>
              <a:rPr lang="en-IE" sz="2800" dirty="0">
                <a:latin typeface="+mn-lt"/>
              </a:rPr>
              <a:t>Burden management including survey matrix outlining annual requirements</a:t>
            </a:r>
          </a:p>
          <a:p>
            <a:pPr marL="761981" indent="-761981">
              <a:buFont typeface="+mj-lt"/>
              <a:buAutoNum type="romanUcPeriod"/>
            </a:pPr>
            <a:r>
              <a:rPr lang="en-IE" sz="2800" dirty="0">
                <a:latin typeface="+mn-lt"/>
              </a:rPr>
              <a:t>Relationship management – dedicated per MNE:</a:t>
            </a:r>
          </a:p>
          <a:p>
            <a:pPr marL="1293813" lvl="1" indent="-490538">
              <a:buFont typeface="+mj-lt"/>
              <a:buAutoNum type="romanLcPeriod"/>
            </a:pPr>
            <a:r>
              <a:rPr lang="en-IE" sz="2200" dirty="0"/>
              <a:t>Account manager per MNE – 1</a:t>
            </a:r>
            <a:r>
              <a:rPr lang="en-IE" sz="2200" baseline="30000" dirty="0"/>
              <a:t>st</a:t>
            </a:r>
            <a:r>
              <a:rPr lang="en-IE" sz="2200" dirty="0"/>
              <a:t> point of contact</a:t>
            </a:r>
          </a:p>
          <a:p>
            <a:pPr marL="1293813" lvl="1" indent="-490538">
              <a:buFont typeface="+mj-lt"/>
              <a:buAutoNum type="romanLcPeriod"/>
            </a:pPr>
            <a:r>
              <a:rPr lang="en-IE" sz="2200" dirty="0"/>
              <a:t>Statisticians</a:t>
            </a:r>
          </a:p>
          <a:p>
            <a:pPr marL="1293813" lvl="1" indent="-490538">
              <a:buFont typeface="+mj-lt"/>
              <a:buAutoNum type="romanLcPeriod"/>
            </a:pPr>
            <a:r>
              <a:rPr lang="en-IE" sz="2200" dirty="0"/>
              <a:t>Accountants</a:t>
            </a:r>
          </a:p>
          <a:p>
            <a:pPr marL="761981" indent="-761981">
              <a:buFont typeface="+mj-lt"/>
              <a:buAutoNum type="romanUcPeriod"/>
            </a:pPr>
            <a:r>
              <a:rPr lang="en-IE" sz="2800" dirty="0">
                <a:latin typeface="+mn-lt"/>
              </a:rPr>
              <a:t>Company meetings</a:t>
            </a:r>
          </a:p>
          <a:p>
            <a:pPr marL="761981" indent="-761981">
              <a:buFont typeface="+mj-lt"/>
              <a:buAutoNum type="romanUcPeriod"/>
            </a:pPr>
            <a:endParaRPr lang="en-IE" sz="3733" dirty="0">
              <a:latin typeface="+mn-lt"/>
            </a:endParaRPr>
          </a:p>
        </p:txBody>
      </p:sp>
    </p:spTree>
    <p:extLst>
      <p:ext uri="{BB962C8B-B14F-4D97-AF65-F5344CB8AC3E}">
        <p14:creationId xmlns:p14="http://schemas.microsoft.com/office/powerpoint/2010/main" val="575372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9FB5B8-B007-D5FF-FA13-0B4BBB02360B}"/>
              </a:ext>
            </a:extLst>
          </p:cNvPr>
          <p:cNvPicPr>
            <a:picLocks noChangeAspect="1"/>
          </p:cNvPicPr>
          <p:nvPr/>
        </p:nvPicPr>
        <p:blipFill>
          <a:blip r:embed="rId2"/>
          <a:srcRect t="1618"/>
          <a:stretch>
            <a:fillRect/>
          </a:stretch>
        </p:blipFill>
        <p:spPr>
          <a:xfrm>
            <a:off x="568731" y="273512"/>
            <a:ext cx="3671074" cy="5130695"/>
          </a:xfrm>
          <a:prstGeom prst="rect">
            <a:avLst/>
          </a:prstGeom>
        </p:spPr>
      </p:pic>
      <p:pic>
        <p:nvPicPr>
          <p:cNvPr id="7" name="Picture 6">
            <a:extLst>
              <a:ext uri="{FF2B5EF4-FFF2-40B4-BE49-F238E27FC236}">
                <a16:creationId xmlns:a16="http://schemas.microsoft.com/office/drawing/2014/main" id="{4716FB3E-245E-F8AD-4DB1-0D75D76B93AE}"/>
              </a:ext>
            </a:extLst>
          </p:cNvPr>
          <p:cNvPicPr>
            <a:picLocks noChangeAspect="1"/>
          </p:cNvPicPr>
          <p:nvPr/>
        </p:nvPicPr>
        <p:blipFill>
          <a:blip r:embed="rId3"/>
          <a:stretch>
            <a:fillRect/>
          </a:stretch>
        </p:blipFill>
        <p:spPr>
          <a:xfrm>
            <a:off x="5858815" y="780087"/>
            <a:ext cx="5070949" cy="4362876"/>
          </a:xfrm>
          <a:prstGeom prst="rect">
            <a:avLst/>
          </a:prstGeom>
        </p:spPr>
      </p:pic>
    </p:spTree>
    <p:extLst>
      <p:ext uri="{BB962C8B-B14F-4D97-AF65-F5344CB8AC3E}">
        <p14:creationId xmlns:p14="http://schemas.microsoft.com/office/powerpoint/2010/main" val="39562343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sz="quarter" idx="4294967295"/>
            <p:extLst>
              <p:ext uri="{D42A27DB-BD31-4B8C-83A1-F6EECF244321}">
                <p14:modId xmlns:p14="http://schemas.microsoft.com/office/powerpoint/2010/main" val="1130002"/>
              </p:ext>
            </p:extLst>
          </p:nvPr>
        </p:nvGraphicFramePr>
        <p:xfrm>
          <a:off x="3983765" y="164638"/>
          <a:ext cx="9505056" cy="6528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Hexagon 8"/>
          <p:cNvSpPr/>
          <p:nvPr/>
        </p:nvSpPr>
        <p:spPr>
          <a:xfrm>
            <a:off x="7776187" y="2876939"/>
            <a:ext cx="1920213" cy="1104123"/>
          </a:xfrm>
          <a:prstGeom prst="hexagon">
            <a:avLst>
              <a:gd name="adj" fmla="val 0"/>
              <a:gd name="vf" fmla="val 115470"/>
            </a:avLst>
          </a:prstGeom>
        </p:spPr>
        <p:style>
          <a:lnRef idx="0">
            <a:schemeClr val="dk1"/>
          </a:lnRef>
          <a:fillRef idx="3">
            <a:schemeClr val="dk1"/>
          </a:fillRef>
          <a:effectRef idx="3">
            <a:schemeClr val="dk1"/>
          </a:effectRef>
          <a:fontRef idx="minor">
            <a:schemeClr val="lt1"/>
          </a:fontRef>
        </p:style>
        <p:txBody>
          <a:bodyPr anchor="ctr"/>
          <a:lstStyle/>
          <a:p>
            <a:pPr algn="ctr" defTabSz="1219170" eaLnBrk="0" hangingPunct="0">
              <a:defRPr/>
            </a:pPr>
            <a:r>
              <a:rPr lang="en-IE" sz="2400" b="1" dirty="0">
                <a:solidFill>
                  <a:prstClr val="white"/>
                </a:solidFill>
                <a:latin typeface="Calibri"/>
                <a:ea typeface="Roboto Medium" panose="02000000000000000000" pitchFamily="50" charset="0"/>
                <a:cs typeface="Roboto Medium" panose="02000000000000000000" pitchFamily="50" charset="0"/>
              </a:rPr>
              <a:t>Large Cases Unit</a:t>
            </a:r>
            <a:endParaRPr lang="en-US" sz="2400" b="1" dirty="0">
              <a:solidFill>
                <a:prstClr val="white"/>
              </a:solidFill>
              <a:latin typeface="Calibri"/>
              <a:ea typeface="Roboto Medium" panose="02000000000000000000" pitchFamily="50" charset="0"/>
              <a:cs typeface="Roboto Medium" panose="02000000000000000000" pitchFamily="50" charset="0"/>
            </a:endParaRPr>
          </a:p>
        </p:txBody>
      </p:sp>
      <p:graphicFrame>
        <p:nvGraphicFramePr>
          <p:cNvPr id="6" name="Content Placeholder 3">
            <a:extLst>
              <a:ext uri="{FF2B5EF4-FFF2-40B4-BE49-F238E27FC236}">
                <a16:creationId xmlns:a16="http://schemas.microsoft.com/office/drawing/2014/main" id="{458B6A6C-B35B-4D02-A7CE-EC7F7F4B04CA}"/>
              </a:ext>
            </a:extLst>
          </p:cNvPr>
          <p:cNvGraphicFramePr>
            <a:graphicFrameLocks/>
          </p:cNvGraphicFramePr>
          <p:nvPr>
            <p:extLst>
              <p:ext uri="{D42A27DB-BD31-4B8C-83A1-F6EECF244321}">
                <p14:modId xmlns:p14="http://schemas.microsoft.com/office/powerpoint/2010/main" val="3258715550"/>
              </p:ext>
            </p:extLst>
          </p:nvPr>
        </p:nvGraphicFramePr>
        <p:xfrm>
          <a:off x="143339" y="452669"/>
          <a:ext cx="5088565" cy="576064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2107094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B59C3-DCE6-42AF-8CF5-683E771920D2}"/>
              </a:ext>
            </a:extLst>
          </p:cNvPr>
          <p:cNvSpPr>
            <a:spLocks noGrp="1"/>
          </p:cNvSpPr>
          <p:nvPr>
            <p:ph type="title"/>
          </p:nvPr>
        </p:nvSpPr>
        <p:spPr/>
        <p:txBody>
          <a:bodyPr>
            <a:normAutofit/>
          </a:bodyPr>
          <a:lstStyle/>
          <a:p>
            <a:r>
              <a:rPr lang="en-IE" altLang="en-US" sz="4800" dirty="0">
                <a:latin typeface="+mj-lt"/>
              </a:rPr>
              <a:t>MNE complexity</a:t>
            </a:r>
            <a:endParaRPr lang="en-US" altLang="en-US" sz="4800" dirty="0">
              <a:latin typeface="+mj-lt"/>
            </a:endParaRPr>
          </a:p>
        </p:txBody>
      </p:sp>
      <p:sp>
        <p:nvSpPr>
          <p:cNvPr id="3" name="Content Placeholder 2">
            <a:extLst>
              <a:ext uri="{FF2B5EF4-FFF2-40B4-BE49-F238E27FC236}">
                <a16:creationId xmlns:a16="http://schemas.microsoft.com/office/drawing/2014/main" id="{8DB30B46-C9B3-41A4-BD3C-BF2BE41D9DDF}"/>
              </a:ext>
            </a:extLst>
          </p:cNvPr>
          <p:cNvSpPr>
            <a:spLocks noGrp="1"/>
          </p:cNvSpPr>
          <p:nvPr>
            <p:ph idx="1"/>
          </p:nvPr>
        </p:nvSpPr>
        <p:spPr>
          <a:xfrm>
            <a:off x="609600" y="1600205"/>
            <a:ext cx="10972800" cy="3314695"/>
          </a:xfrm>
        </p:spPr>
        <p:txBody>
          <a:bodyPr>
            <a:normAutofit lnSpcReduction="10000"/>
          </a:bodyPr>
          <a:lstStyle/>
          <a:p>
            <a:pPr marL="0" indent="0">
              <a:lnSpc>
                <a:spcPct val="150000"/>
              </a:lnSpc>
              <a:spcBef>
                <a:spcPts val="0"/>
              </a:spcBef>
              <a:buNone/>
            </a:pPr>
            <a:r>
              <a:rPr lang="en-US" sz="2400" dirty="0">
                <a:latin typeface="+mn-lt"/>
              </a:rPr>
              <a:t>MNEs with key globalisation themes</a:t>
            </a:r>
          </a:p>
          <a:p>
            <a:pPr lvl="1">
              <a:lnSpc>
                <a:spcPct val="150000"/>
              </a:lnSpc>
              <a:spcBef>
                <a:spcPts val="0"/>
              </a:spcBef>
            </a:pPr>
            <a:r>
              <a:rPr lang="en-US" sz="2400" dirty="0">
                <a:latin typeface="+mn-lt"/>
              </a:rPr>
              <a:t>Structural set up</a:t>
            </a:r>
          </a:p>
          <a:p>
            <a:pPr lvl="1">
              <a:lnSpc>
                <a:spcPct val="150000"/>
              </a:lnSpc>
              <a:spcBef>
                <a:spcPts val="0"/>
              </a:spcBef>
            </a:pPr>
            <a:r>
              <a:rPr lang="en-US" sz="2400" dirty="0">
                <a:latin typeface="+mn-lt"/>
              </a:rPr>
              <a:t>Contract manufacturing</a:t>
            </a:r>
          </a:p>
          <a:p>
            <a:pPr lvl="1">
              <a:lnSpc>
                <a:spcPct val="150000"/>
              </a:lnSpc>
              <a:spcBef>
                <a:spcPts val="0"/>
              </a:spcBef>
            </a:pPr>
            <a:r>
              <a:rPr lang="en-US" sz="2400" dirty="0">
                <a:latin typeface="+mn-lt"/>
              </a:rPr>
              <a:t>Merchanting</a:t>
            </a:r>
          </a:p>
          <a:p>
            <a:pPr lvl="1">
              <a:lnSpc>
                <a:spcPct val="150000"/>
              </a:lnSpc>
              <a:spcBef>
                <a:spcPts val="0"/>
              </a:spcBef>
            </a:pPr>
            <a:r>
              <a:rPr lang="en-US" sz="2400" dirty="0">
                <a:latin typeface="+mn-lt"/>
              </a:rPr>
              <a:t>Intellectual property</a:t>
            </a:r>
          </a:p>
          <a:p>
            <a:pPr lvl="1">
              <a:lnSpc>
                <a:spcPct val="150000"/>
              </a:lnSpc>
              <a:spcBef>
                <a:spcPts val="0"/>
              </a:spcBef>
            </a:pPr>
            <a:r>
              <a:rPr lang="en-US" sz="2400" dirty="0">
                <a:latin typeface="+mn-lt"/>
              </a:rPr>
              <a:t>Royalties</a:t>
            </a:r>
          </a:p>
        </p:txBody>
      </p:sp>
    </p:spTree>
    <p:extLst>
      <p:ext uri="{BB962C8B-B14F-4D97-AF65-F5344CB8AC3E}">
        <p14:creationId xmlns:p14="http://schemas.microsoft.com/office/powerpoint/2010/main" val="8271775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idx="4294967295"/>
          </p:nvPr>
        </p:nvSpPr>
        <p:spPr>
          <a:xfrm>
            <a:off x="0" y="0"/>
            <a:ext cx="11575200" cy="1142400"/>
          </a:xfrm>
        </p:spPr>
        <p:txBody>
          <a:bodyPr>
            <a:normAutofit/>
          </a:bodyPr>
          <a:lstStyle/>
          <a:p>
            <a:r>
              <a:rPr lang="en-IE" altLang="en-US" sz="4800" dirty="0">
                <a:latin typeface="+mj-lt"/>
              </a:rPr>
              <a:t>Contribution of LCU enterprises</a:t>
            </a:r>
            <a:endParaRPr lang="en-US" altLang="en-US" sz="4800" dirty="0">
              <a:latin typeface="+mj-lt"/>
            </a:endParaRPr>
          </a:p>
        </p:txBody>
      </p:sp>
      <p:sp>
        <p:nvSpPr>
          <p:cNvPr id="44035" name="Content Placeholder 2"/>
          <p:cNvSpPr>
            <a:spLocks noGrp="1"/>
          </p:cNvSpPr>
          <p:nvPr>
            <p:ph idx="4294967295"/>
          </p:nvPr>
        </p:nvSpPr>
        <p:spPr>
          <a:xfrm>
            <a:off x="0" y="1604797"/>
            <a:ext cx="2735627" cy="5287569"/>
          </a:xfrm>
        </p:spPr>
        <p:txBody>
          <a:bodyPr>
            <a:normAutofit/>
          </a:bodyPr>
          <a:lstStyle/>
          <a:p>
            <a:pPr marL="0" indent="0">
              <a:spcBef>
                <a:spcPts val="800"/>
              </a:spcBef>
              <a:spcAft>
                <a:spcPts val="800"/>
              </a:spcAft>
              <a:buNone/>
            </a:pPr>
            <a:r>
              <a:rPr lang="en-IE" altLang="en-US" sz="2400" dirty="0">
                <a:latin typeface="+mn-lt"/>
              </a:rPr>
              <a:t>High concentration of foreign-owned MNEs in a small open economy</a:t>
            </a:r>
          </a:p>
          <a:p>
            <a:pPr marL="0" indent="0">
              <a:spcBef>
                <a:spcPts val="800"/>
              </a:spcBef>
              <a:spcAft>
                <a:spcPts val="800"/>
              </a:spcAft>
              <a:buNone/>
            </a:pPr>
            <a:r>
              <a:rPr lang="en-IE" altLang="en-US" sz="2400" dirty="0">
                <a:latin typeface="+mn-lt"/>
              </a:rPr>
              <a:t>Consistency unit since 1990s and LCU since 2009</a:t>
            </a:r>
          </a:p>
          <a:p>
            <a:pPr marL="0" indent="0">
              <a:spcBef>
                <a:spcPts val="800"/>
              </a:spcBef>
              <a:spcAft>
                <a:spcPts val="800"/>
              </a:spcAft>
              <a:buNone/>
            </a:pPr>
            <a:r>
              <a:rPr lang="en-IE" altLang="en-US" sz="2400" dirty="0">
                <a:latin typeface="+mn-lt"/>
              </a:rPr>
              <a:t>LCU increased capacity since 2024 </a:t>
            </a:r>
          </a:p>
          <a:p>
            <a:pPr>
              <a:spcBef>
                <a:spcPts val="1200"/>
              </a:spcBef>
            </a:pPr>
            <a:endParaRPr lang="en-IE" altLang="en-US" sz="1100" dirty="0"/>
          </a:p>
          <a:p>
            <a:pPr>
              <a:buFontTx/>
              <a:buNone/>
            </a:pPr>
            <a:endParaRPr lang="en-US" altLang="en-US" dirty="0"/>
          </a:p>
        </p:txBody>
      </p:sp>
      <p:graphicFrame>
        <p:nvGraphicFramePr>
          <p:cNvPr id="4" name="Chart 3">
            <a:extLst>
              <a:ext uri="{FF2B5EF4-FFF2-40B4-BE49-F238E27FC236}">
                <a16:creationId xmlns:a16="http://schemas.microsoft.com/office/drawing/2014/main" id="{AA4C8158-4864-4D78-9192-B0CF76270B86}"/>
              </a:ext>
            </a:extLst>
          </p:cNvPr>
          <p:cNvGraphicFramePr>
            <a:graphicFrameLocks noGrp="1"/>
          </p:cNvGraphicFramePr>
          <p:nvPr>
            <p:extLst>
              <p:ext uri="{D42A27DB-BD31-4B8C-83A1-F6EECF244321}">
                <p14:modId xmlns:p14="http://schemas.microsoft.com/office/powerpoint/2010/main" val="1550485975"/>
              </p:ext>
            </p:extLst>
          </p:nvPr>
        </p:nvGraphicFramePr>
        <p:xfrm>
          <a:off x="219808" y="966658"/>
          <a:ext cx="11972192" cy="589134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8912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8AEA6-E0A9-4212-8E7C-DDE0221E00C1}"/>
              </a:ext>
            </a:extLst>
          </p:cNvPr>
          <p:cNvSpPr>
            <a:spLocks noGrp="1"/>
          </p:cNvSpPr>
          <p:nvPr>
            <p:ph type="ctrTitle"/>
          </p:nvPr>
        </p:nvSpPr>
        <p:spPr>
          <a:xfrm>
            <a:off x="719403" y="2130429"/>
            <a:ext cx="9793088" cy="4466924"/>
          </a:xfrm>
        </p:spPr>
        <p:txBody>
          <a:bodyPr>
            <a:normAutofit/>
          </a:bodyPr>
          <a:lstStyle/>
          <a:p>
            <a:br>
              <a:rPr lang="en-IE" sz="5333" b="1" dirty="0">
                <a:latin typeface="+mj-lt"/>
              </a:rPr>
            </a:br>
            <a:r>
              <a:rPr lang="en-IE" sz="5333" b="1" dirty="0">
                <a:latin typeface="+mj-lt"/>
              </a:rPr>
              <a:t>Questions?</a:t>
            </a:r>
          </a:p>
        </p:txBody>
      </p:sp>
    </p:spTree>
    <p:extLst>
      <p:ext uri="{BB962C8B-B14F-4D97-AF65-F5344CB8AC3E}">
        <p14:creationId xmlns:p14="http://schemas.microsoft.com/office/powerpoint/2010/main" val="1617700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449664-F557-F137-3778-4812477B8A01}"/>
              </a:ext>
            </a:extLst>
          </p:cNvPr>
          <p:cNvPicPr>
            <a:picLocks noChangeAspect="1"/>
          </p:cNvPicPr>
          <p:nvPr/>
        </p:nvPicPr>
        <p:blipFill>
          <a:blip r:embed="rId2"/>
          <a:stretch>
            <a:fillRect/>
          </a:stretch>
        </p:blipFill>
        <p:spPr>
          <a:xfrm>
            <a:off x="212959" y="181311"/>
            <a:ext cx="5608186" cy="5338562"/>
          </a:xfrm>
          <a:prstGeom prst="rect">
            <a:avLst/>
          </a:prstGeom>
        </p:spPr>
      </p:pic>
      <p:pic>
        <p:nvPicPr>
          <p:cNvPr id="5" name="Picture 4">
            <a:extLst>
              <a:ext uri="{FF2B5EF4-FFF2-40B4-BE49-F238E27FC236}">
                <a16:creationId xmlns:a16="http://schemas.microsoft.com/office/drawing/2014/main" id="{D9456FA9-A46B-02A8-7C96-13DB7C392C1C}"/>
              </a:ext>
            </a:extLst>
          </p:cNvPr>
          <p:cNvPicPr>
            <a:picLocks noChangeAspect="1"/>
          </p:cNvPicPr>
          <p:nvPr/>
        </p:nvPicPr>
        <p:blipFill>
          <a:blip r:embed="rId3"/>
          <a:stretch>
            <a:fillRect/>
          </a:stretch>
        </p:blipFill>
        <p:spPr>
          <a:xfrm>
            <a:off x="5903833" y="181311"/>
            <a:ext cx="6039248" cy="5338562"/>
          </a:xfrm>
          <a:prstGeom prst="rect">
            <a:avLst/>
          </a:prstGeom>
        </p:spPr>
      </p:pic>
    </p:spTree>
    <p:extLst>
      <p:ext uri="{BB962C8B-B14F-4D97-AF65-F5344CB8AC3E}">
        <p14:creationId xmlns:p14="http://schemas.microsoft.com/office/powerpoint/2010/main" val="3440132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04576-6AEC-C7D4-31EC-E1E74A447C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B5EF8D-BB83-1E83-489B-AECA7CC7A213}"/>
              </a:ext>
            </a:extLst>
          </p:cNvPr>
          <p:cNvSpPr>
            <a:spLocks noGrp="1"/>
          </p:cNvSpPr>
          <p:nvPr>
            <p:ph type="title"/>
          </p:nvPr>
        </p:nvSpPr>
        <p:spPr>
          <a:xfrm>
            <a:off x="623393" y="274635"/>
            <a:ext cx="10959008" cy="658088"/>
          </a:xfrm>
        </p:spPr>
        <p:txBody>
          <a:bodyPr>
            <a:noAutofit/>
          </a:bodyPr>
          <a:lstStyle/>
          <a:p>
            <a:r>
              <a:rPr lang="en-US" sz="4400" dirty="0"/>
              <a:t>The back story</a:t>
            </a:r>
            <a:endParaRPr lang="en-IE" sz="4400" dirty="0"/>
          </a:p>
        </p:txBody>
      </p:sp>
      <p:sp>
        <p:nvSpPr>
          <p:cNvPr id="3" name="Content Placeholder 2">
            <a:extLst>
              <a:ext uri="{FF2B5EF4-FFF2-40B4-BE49-F238E27FC236}">
                <a16:creationId xmlns:a16="http://schemas.microsoft.com/office/drawing/2014/main" id="{A87E2DA6-646B-E43B-DE5B-A00CBE916173}"/>
              </a:ext>
            </a:extLst>
          </p:cNvPr>
          <p:cNvSpPr>
            <a:spLocks noGrp="1"/>
          </p:cNvSpPr>
          <p:nvPr>
            <p:ph idx="1"/>
          </p:nvPr>
        </p:nvSpPr>
        <p:spPr>
          <a:xfrm>
            <a:off x="609600" y="1124744"/>
            <a:ext cx="10972800" cy="4224467"/>
          </a:xfrm>
        </p:spPr>
        <p:txBody>
          <a:bodyPr>
            <a:normAutofit/>
          </a:bodyPr>
          <a:lstStyle/>
          <a:p>
            <a:r>
              <a:rPr lang="en-US" sz="2600" dirty="0">
                <a:latin typeface="+mn-lt"/>
              </a:rPr>
              <a:t>Ireland – we are a small open economy with a high concentration of MNEs</a:t>
            </a:r>
          </a:p>
          <a:p>
            <a:r>
              <a:rPr lang="en-US" sz="2600" dirty="0">
                <a:latin typeface="+mn-lt"/>
              </a:rPr>
              <a:t>Ireland is widely referenced as a prime case study of the impact of globalisation on national economic statistics </a:t>
            </a:r>
          </a:p>
          <a:p>
            <a:r>
              <a:rPr lang="en-US" sz="2600" dirty="0">
                <a:latin typeface="+mn-lt"/>
              </a:rPr>
              <a:t>2015 NA and BOP data (published in July 2016 by the CSO) the case in point</a:t>
            </a:r>
          </a:p>
          <a:p>
            <a:r>
              <a:rPr lang="en-US" sz="2600" dirty="0">
                <a:latin typeface="+mn-lt"/>
              </a:rPr>
              <a:t>The level shift in GDP of 26 percent in 2015 was largely a consequence of IP/R&amp;D, aircraft leasing and redomiciled public limited companies (</a:t>
            </a:r>
            <a:r>
              <a:rPr lang="en-US" sz="2600" dirty="0" err="1">
                <a:latin typeface="+mn-lt"/>
              </a:rPr>
              <a:t>plcs</a:t>
            </a:r>
            <a:r>
              <a:rPr lang="en-US" sz="2600" dirty="0">
                <a:latin typeface="+mn-lt"/>
              </a:rPr>
              <a:t>) </a:t>
            </a:r>
          </a:p>
          <a:p>
            <a:r>
              <a:rPr lang="en-US" sz="2600" dirty="0">
                <a:latin typeface="+mn-lt"/>
              </a:rPr>
              <a:t>CSO data compiled as per </a:t>
            </a:r>
            <a:r>
              <a:rPr lang="en-GB" sz="2600" dirty="0">
                <a:latin typeface="+mn-lt"/>
              </a:rPr>
              <a:t>ESA2010/BPM6 frameworks</a:t>
            </a:r>
          </a:p>
          <a:p>
            <a:r>
              <a:rPr lang="en-GB" sz="2600" dirty="0">
                <a:latin typeface="+mn-lt"/>
              </a:rPr>
              <a:t>Lessons learned – CSO now publishing international and national indicators</a:t>
            </a:r>
          </a:p>
          <a:p>
            <a:endParaRPr lang="en-GB" sz="2133" dirty="0">
              <a:cs typeface="Roboto Light" panose="02000000000000000000" pitchFamily="2" charset="0"/>
            </a:endParaRPr>
          </a:p>
          <a:p>
            <a:endParaRPr lang="en-US" sz="2133" dirty="0">
              <a:cs typeface="Roboto Light" panose="02000000000000000000" pitchFamily="2" charset="0"/>
            </a:endParaRPr>
          </a:p>
          <a:p>
            <a:pPr marL="0" indent="0">
              <a:buNone/>
            </a:pPr>
            <a:endParaRPr lang="en-US" sz="2800" dirty="0"/>
          </a:p>
          <a:p>
            <a:endParaRPr lang="en-IE" dirty="0"/>
          </a:p>
        </p:txBody>
      </p:sp>
    </p:spTree>
    <p:extLst>
      <p:ext uri="{BB962C8B-B14F-4D97-AF65-F5344CB8AC3E}">
        <p14:creationId xmlns:p14="http://schemas.microsoft.com/office/powerpoint/2010/main" val="782321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88641"/>
            <a:ext cx="9144000" cy="865188"/>
          </a:xfrm>
        </p:spPr>
        <p:txBody>
          <a:bodyPr>
            <a:normAutofit/>
          </a:bodyPr>
          <a:lstStyle/>
          <a:p>
            <a:pPr eaLnBrk="1" hangingPunct="1">
              <a:defRPr/>
            </a:pPr>
            <a:r>
              <a:rPr lang="en-IE" sz="4400" dirty="0">
                <a:ea typeface="Cambria" panose="02040503050406030204" pitchFamily="18" charset="0"/>
              </a:rPr>
              <a:t>National Accounts 2015</a:t>
            </a:r>
          </a:p>
        </p:txBody>
      </p:sp>
      <p:sp>
        <p:nvSpPr>
          <p:cNvPr id="3" name="Content Placeholder 2"/>
          <p:cNvSpPr>
            <a:spLocks noGrp="1"/>
          </p:cNvSpPr>
          <p:nvPr>
            <p:ph idx="1"/>
          </p:nvPr>
        </p:nvSpPr>
        <p:spPr>
          <a:xfrm>
            <a:off x="911424" y="1340768"/>
            <a:ext cx="4128459" cy="4296477"/>
          </a:xfrm>
        </p:spPr>
        <p:txBody>
          <a:bodyPr>
            <a:normAutofit fontScale="92500"/>
          </a:bodyPr>
          <a:lstStyle/>
          <a:p>
            <a:pPr marL="0" indent="0" algn="ctr">
              <a:buNone/>
              <a:defRPr/>
            </a:pPr>
            <a:r>
              <a:rPr lang="en-IE" b="1" dirty="0">
                <a:solidFill>
                  <a:schemeClr val="bg2">
                    <a:lumMod val="75000"/>
                  </a:schemeClr>
                </a:solidFill>
                <a:ea typeface="Cambria" panose="02040503050406030204" pitchFamily="18" charset="0"/>
              </a:rPr>
              <a:t>Year-on-Year </a:t>
            </a:r>
          </a:p>
          <a:p>
            <a:pPr marL="0" indent="0" algn="ctr">
              <a:buNone/>
              <a:defRPr/>
            </a:pPr>
            <a:r>
              <a:rPr lang="en-IE" b="1" dirty="0">
                <a:solidFill>
                  <a:schemeClr val="bg2">
                    <a:lumMod val="75000"/>
                  </a:schemeClr>
                </a:solidFill>
                <a:ea typeface="Cambria" panose="02040503050406030204" pitchFamily="18" charset="0"/>
              </a:rPr>
              <a:t>Growth Rates</a:t>
            </a:r>
          </a:p>
          <a:p>
            <a:pPr marL="0" indent="0" algn="ctr">
              <a:buNone/>
              <a:defRPr/>
            </a:pPr>
            <a:endParaRPr lang="en-IE" sz="2800" b="1" dirty="0">
              <a:solidFill>
                <a:schemeClr val="bg2">
                  <a:lumMod val="75000"/>
                </a:schemeClr>
              </a:solidFill>
              <a:ea typeface="Cambria" panose="02040503050406030204" pitchFamily="18" charset="0"/>
            </a:endParaRPr>
          </a:p>
          <a:p>
            <a:pPr marL="0" indent="0" algn="ctr">
              <a:buNone/>
              <a:defRPr/>
            </a:pPr>
            <a:r>
              <a:rPr lang="en-IE" sz="2800" b="1" dirty="0">
                <a:solidFill>
                  <a:schemeClr val="bg2">
                    <a:lumMod val="75000"/>
                  </a:schemeClr>
                </a:solidFill>
                <a:ea typeface="Cambria" panose="02040503050406030204" pitchFamily="18" charset="0"/>
              </a:rPr>
              <a:t>GDP + 26.3% (+7.8%)</a:t>
            </a:r>
          </a:p>
          <a:p>
            <a:pPr marL="0" indent="0" algn="ctr">
              <a:buNone/>
              <a:defRPr/>
            </a:pPr>
            <a:r>
              <a:rPr lang="en-IE" sz="2800" b="1" dirty="0">
                <a:solidFill>
                  <a:schemeClr val="bg2">
                    <a:lumMod val="75000"/>
                  </a:schemeClr>
                </a:solidFill>
                <a:ea typeface="Cambria" panose="02040503050406030204" pitchFamily="18" charset="0"/>
              </a:rPr>
              <a:t>GNP + 18.7% (+5.7%)</a:t>
            </a:r>
          </a:p>
          <a:p>
            <a:pPr marL="0" indent="0" algn="ctr">
              <a:buNone/>
              <a:defRPr/>
            </a:pPr>
            <a:endParaRPr lang="en-IE" sz="2800" b="1" dirty="0">
              <a:solidFill>
                <a:schemeClr val="bg2">
                  <a:lumMod val="75000"/>
                </a:schemeClr>
              </a:solidFill>
              <a:ea typeface="Cambria" panose="02040503050406030204" pitchFamily="18" charset="0"/>
            </a:endParaRPr>
          </a:p>
          <a:p>
            <a:pPr marL="0" indent="0" algn="ctr">
              <a:buNone/>
              <a:defRPr/>
            </a:pPr>
            <a:r>
              <a:rPr lang="en-US" sz="2400" b="1" i="1" dirty="0">
                <a:solidFill>
                  <a:schemeClr val="bg2">
                    <a:lumMod val="75000"/>
                  </a:schemeClr>
                </a:solidFill>
                <a:ea typeface="Cambria" panose="02040503050406030204" pitchFamily="18" charset="0"/>
              </a:rPr>
              <a:t>Previous provisional annual estimate in brackets </a:t>
            </a:r>
          </a:p>
        </p:txBody>
      </p:sp>
      <p:sp>
        <p:nvSpPr>
          <p:cNvPr id="5" name="Slide Number Placeholder 4">
            <a:extLst>
              <a:ext uri="{FF2B5EF4-FFF2-40B4-BE49-F238E27FC236}">
                <a16:creationId xmlns:a16="http://schemas.microsoft.com/office/drawing/2014/main" id="{737B1816-1A6C-4687-9CBC-BF66951E6757}"/>
              </a:ext>
            </a:extLst>
          </p:cNvPr>
          <p:cNvSpPr>
            <a:spLocks noGrp="1"/>
          </p:cNvSpPr>
          <p:nvPr>
            <p:ph type="sldNum" sz="quarter" idx="4"/>
          </p:nvPr>
        </p:nvSpPr>
        <p:spPr>
          <a:xfrm>
            <a:off x="7596336" y="4767263"/>
            <a:ext cx="1008112" cy="274637"/>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Roboto Slab Regular"/>
                <a:ea typeface="+mn-ea"/>
                <a:cs typeface="Roboto Slab Regular"/>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074DFA7-C613-284F-BE8A-46920CEE1047}" type="slidenum">
              <a:rPr lang="en-US" smtClean="0"/>
              <a:pPr/>
              <a:t>5</a:t>
            </a:fld>
            <a:endParaRPr lang="en-US" dirty="0"/>
          </a:p>
        </p:txBody>
      </p:sp>
      <p:pic>
        <p:nvPicPr>
          <p:cNvPr id="6" name="Picture 5">
            <a:extLst>
              <a:ext uri="{FF2B5EF4-FFF2-40B4-BE49-F238E27FC236}">
                <a16:creationId xmlns:a16="http://schemas.microsoft.com/office/drawing/2014/main" id="{9980632A-8440-44F6-8630-244EA212150A}"/>
              </a:ext>
            </a:extLst>
          </p:cNvPr>
          <p:cNvPicPr>
            <a:picLocks noChangeAspect="1"/>
          </p:cNvPicPr>
          <p:nvPr/>
        </p:nvPicPr>
        <p:blipFill>
          <a:blip r:embed="rId3"/>
          <a:stretch>
            <a:fillRect/>
          </a:stretch>
        </p:blipFill>
        <p:spPr>
          <a:xfrm>
            <a:off x="5034664" y="1190845"/>
            <a:ext cx="6437933" cy="4446401"/>
          </a:xfrm>
          <a:prstGeom prst="rect">
            <a:avLst/>
          </a:prstGeom>
        </p:spPr>
      </p:pic>
    </p:spTree>
    <p:extLst>
      <p:ext uri="{BB962C8B-B14F-4D97-AF65-F5344CB8AC3E}">
        <p14:creationId xmlns:p14="http://schemas.microsoft.com/office/powerpoint/2010/main" val="3178886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0CED2-D3EA-934E-81D9-7FA48C1A57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D1F19C-6DF9-61B1-C561-4CB94058F1DF}"/>
              </a:ext>
            </a:extLst>
          </p:cNvPr>
          <p:cNvSpPr>
            <a:spLocks noGrp="1"/>
          </p:cNvSpPr>
          <p:nvPr>
            <p:ph type="title"/>
          </p:nvPr>
        </p:nvSpPr>
        <p:spPr>
          <a:xfrm>
            <a:off x="623393" y="274635"/>
            <a:ext cx="10959008" cy="850109"/>
          </a:xfrm>
        </p:spPr>
        <p:txBody>
          <a:bodyPr>
            <a:normAutofit/>
          </a:bodyPr>
          <a:lstStyle/>
          <a:p>
            <a:r>
              <a:rPr lang="en-US" sz="3200" dirty="0"/>
              <a:t>Economic Statistics Review Group (ESRG)</a:t>
            </a:r>
            <a:endParaRPr lang="en-IE" sz="3200" dirty="0"/>
          </a:p>
        </p:txBody>
      </p:sp>
      <p:sp>
        <p:nvSpPr>
          <p:cNvPr id="3" name="Content Placeholder 2">
            <a:extLst>
              <a:ext uri="{FF2B5EF4-FFF2-40B4-BE49-F238E27FC236}">
                <a16:creationId xmlns:a16="http://schemas.microsoft.com/office/drawing/2014/main" id="{551207AC-5540-A187-9A82-2A9FE8ED7E45}"/>
              </a:ext>
            </a:extLst>
          </p:cNvPr>
          <p:cNvSpPr>
            <a:spLocks noGrp="1"/>
          </p:cNvSpPr>
          <p:nvPr>
            <p:ph idx="1"/>
          </p:nvPr>
        </p:nvSpPr>
        <p:spPr>
          <a:xfrm>
            <a:off x="609599" y="1316765"/>
            <a:ext cx="10972800" cy="3749011"/>
          </a:xfrm>
        </p:spPr>
        <p:txBody>
          <a:bodyPr>
            <a:normAutofit fontScale="92500"/>
          </a:bodyPr>
          <a:lstStyle/>
          <a:p>
            <a:r>
              <a:rPr lang="en-US" sz="2600" dirty="0">
                <a:latin typeface="+mn-lt"/>
              </a:rPr>
              <a:t>The CSO recognised the need to meet user needs for insight into Irish economic activity</a:t>
            </a:r>
          </a:p>
          <a:p>
            <a:r>
              <a:rPr lang="en-US" sz="2600" dirty="0">
                <a:latin typeface="+mn-lt"/>
              </a:rPr>
              <a:t>The CSO convened the ESRG to broaden the dimension to its deliberations on the challenges of globalisation </a:t>
            </a:r>
          </a:p>
          <a:p>
            <a:r>
              <a:rPr lang="en-US" sz="2600" dirty="0">
                <a:latin typeface="+mn-lt"/>
              </a:rPr>
              <a:t>ESRG comprised policymakers, analysts, regulators, business and trade union representatives, academics, international statistics community - Eurostat and IMF</a:t>
            </a:r>
          </a:p>
          <a:p>
            <a:r>
              <a:rPr lang="en-US" sz="2600" dirty="0">
                <a:latin typeface="+mn-lt"/>
              </a:rPr>
              <a:t>ESRG Chair Philip Lane (then Governor of the Central Bank of Ireland)</a:t>
            </a:r>
          </a:p>
          <a:p>
            <a:r>
              <a:rPr lang="en-US" sz="2600" dirty="0">
                <a:latin typeface="+mn-lt"/>
              </a:rPr>
              <a:t>Secretariat provided by the CSO</a:t>
            </a:r>
            <a:endParaRPr lang="en-IE" sz="2600" dirty="0">
              <a:latin typeface="+mn-lt"/>
            </a:endParaRPr>
          </a:p>
          <a:p>
            <a:endParaRPr lang="en-IE" dirty="0"/>
          </a:p>
        </p:txBody>
      </p:sp>
    </p:spTree>
    <p:extLst>
      <p:ext uri="{BB962C8B-B14F-4D97-AF65-F5344CB8AC3E}">
        <p14:creationId xmlns:p14="http://schemas.microsoft.com/office/powerpoint/2010/main" val="1307671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9403" y="2130429"/>
            <a:ext cx="5376597" cy="2834745"/>
          </a:xfrm>
        </p:spPr>
        <p:txBody>
          <a:bodyPr anchor="t">
            <a:normAutofit/>
          </a:bodyPr>
          <a:lstStyle/>
          <a:p>
            <a:br>
              <a:rPr lang="en-US" b="1" dirty="0"/>
            </a:br>
            <a:r>
              <a:rPr lang="en-US" b="1" dirty="0">
                <a:latin typeface="Roboto Black" panose="02000000000000000000" pitchFamily="2" charset="0"/>
                <a:ea typeface="Roboto Black" panose="02000000000000000000" pitchFamily="2" charset="0"/>
                <a:cs typeface="Roboto Black" panose="02000000000000000000" pitchFamily="2" charset="0"/>
              </a:rPr>
              <a:t>Some data</a:t>
            </a:r>
          </a:p>
        </p:txBody>
      </p:sp>
    </p:spTree>
    <p:extLst>
      <p:ext uri="{BB962C8B-B14F-4D97-AF65-F5344CB8AC3E}">
        <p14:creationId xmlns:p14="http://schemas.microsoft.com/office/powerpoint/2010/main" val="3018647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BC3D0-ECE7-88FE-A2D1-FD48D2D5454F}"/>
              </a:ext>
            </a:extLst>
          </p:cNvPr>
          <p:cNvSpPr>
            <a:spLocks noGrp="1"/>
          </p:cNvSpPr>
          <p:nvPr>
            <p:ph type="title"/>
          </p:nvPr>
        </p:nvSpPr>
        <p:spPr>
          <a:xfrm>
            <a:off x="623393" y="274635"/>
            <a:ext cx="10959008" cy="658088"/>
          </a:xfrm>
        </p:spPr>
        <p:txBody>
          <a:bodyPr>
            <a:normAutofit/>
          </a:bodyPr>
          <a:lstStyle/>
          <a:p>
            <a:r>
              <a:rPr lang="en-US" sz="1867" dirty="0"/>
              <a:t>Walk through:  Exports &amp; Imports  - from Cross-border to International Trade Basis</a:t>
            </a:r>
            <a:endParaRPr lang="en-IE" sz="1867" dirty="0"/>
          </a:p>
        </p:txBody>
      </p:sp>
      <p:graphicFrame>
        <p:nvGraphicFramePr>
          <p:cNvPr id="4" name="Table 3">
            <a:extLst>
              <a:ext uri="{FF2B5EF4-FFF2-40B4-BE49-F238E27FC236}">
                <a16:creationId xmlns:a16="http://schemas.microsoft.com/office/drawing/2014/main" id="{18F39A93-B15B-AA10-4436-250414751639}"/>
              </a:ext>
            </a:extLst>
          </p:cNvPr>
          <p:cNvGraphicFramePr>
            <a:graphicFrameLocks noGrp="1"/>
          </p:cNvGraphicFramePr>
          <p:nvPr/>
        </p:nvGraphicFramePr>
        <p:xfrm>
          <a:off x="1103446" y="1124746"/>
          <a:ext cx="8640964" cy="4224456"/>
        </p:xfrm>
        <a:graphic>
          <a:graphicData uri="http://schemas.openxmlformats.org/drawingml/2006/table">
            <a:tbl>
              <a:tblPr firstRow="1" firstCol="1" bandRow="1">
                <a:tableStyleId>{5C22544A-7EE6-4342-B048-85BDC9FD1C3A}</a:tableStyleId>
              </a:tblPr>
              <a:tblGrid>
                <a:gridCol w="3271033">
                  <a:extLst>
                    <a:ext uri="{9D8B030D-6E8A-4147-A177-3AD203B41FA5}">
                      <a16:colId xmlns:a16="http://schemas.microsoft.com/office/drawing/2014/main" val="1233067888"/>
                    </a:ext>
                  </a:extLst>
                </a:gridCol>
                <a:gridCol w="953436">
                  <a:extLst>
                    <a:ext uri="{9D8B030D-6E8A-4147-A177-3AD203B41FA5}">
                      <a16:colId xmlns:a16="http://schemas.microsoft.com/office/drawing/2014/main" val="2196640607"/>
                    </a:ext>
                  </a:extLst>
                </a:gridCol>
                <a:gridCol w="1056117">
                  <a:extLst>
                    <a:ext uri="{9D8B030D-6E8A-4147-A177-3AD203B41FA5}">
                      <a16:colId xmlns:a16="http://schemas.microsoft.com/office/drawing/2014/main" val="2016680867"/>
                    </a:ext>
                  </a:extLst>
                </a:gridCol>
                <a:gridCol w="1152128">
                  <a:extLst>
                    <a:ext uri="{9D8B030D-6E8A-4147-A177-3AD203B41FA5}">
                      <a16:colId xmlns:a16="http://schemas.microsoft.com/office/drawing/2014/main" val="2906325646"/>
                    </a:ext>
                  </a:extLst>
                </a:gridCol>
                <a:gridCol w="1056117">
                  <a:extLst>
                    <a:ext uri="{9D8B030D-6E8A-4147-A177-3AD203B41FA5}">
                      <a16:colId xmlns:a16="http://schemas.microsoft.com/office/drawing/2014/main" val="1780456481"/>
                    </a:ext>
                  </a:extLst>
                </a:gridCol>
                <a:gridCol w="1152133">
                  <a:extLst>
                    <a:ext uri="{9D8B030D-6E8A-4147-A177-3AD203B41FA5}">
                      <a16:colId xmlns:a16="http://schemas.microsoft.com/office/drawing/2014/main" val="2883851990"/>
                    </a:ext>
                  </a:extLst>
                </a:gridCol>
              </a:tblGrid>
              <a:tr h="210709">
                <a:tc>
                  <a:txBody>
                    <a:bodyPr/>
                    <a:lstStyle/>
                    <a:p>
                      <a:pPr>
                        <a:lnSpc>
                          <a:spcPct val="115000"/>
                        </a:lnSpc>
                        <a:buNone/>
                      </a:pPr>
                      <a:r>
                        <a:rPr lang="en-IE" sz="1100">
                          <a:effectLst/>
                        </a:rPr>
                        <a:t>Item</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ctr">
                        <a:lnSpc>
                          <a:spcPct val="115000"/>
                        </a:lnSpc>
                        <a:buNone/>
                      </a:pPr>
                      <a:r>
                        <a:rPr lang="en-IE" sz="1100">
                          <a:effectLst/>
                        </a:rPr>
                        <a:t>€million</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ctr">
                        <a:lnSpc>
                          <a:spcPct val="115000"/>
                        </a:lnSpc>
                        <a:buNone/>
                      </a:pPr>
                      <a:r>
                        <a:rPr lang="en-IE" sz="1100">
                          <a:effectLst/>
                        </a:rPr>
                        <a:t>2021</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ctr">
                        <a:lnSpc>
                          <a:spcPct val="115000"/>
                        </a:lnSpc>
                        <a:buNone/>
                      </a:pPr>
                      <a:r>
                        <a:rPr lang="en-IE" sz="1100">
                          <a:effectLst/>
                        </a:rPr>
                        <a:t>2022</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ctr">
                        <a:lnSpc>
                          <a:spcPct val="115000"/>
                        </a:lnSpc>
                        <a:buNone/>
                      </a:pPr>
                      <a:r>
                        <a:rPr lang="en-IE" sz="1100">
                          <a:effectLst/>
                        </a:rPr>
                        <a:t>2023</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ctr">
                        <a:lnSpc>
                          <a:spcPct val="115000"/>
                        </a:lnSpc>
                        <a:buNone/>
                      </a:pPr>
                      <a:r>
                        <a:rPr lang="en-IE" sz="1100">
                          <a:effectLst/>
                        </a:rPr>
                        <a:t>2024</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extLst>
                  <a:ext uri="{0D108BD9-81ED-4DB2-BD59-A6C34878D82A}">
                    <a16:rowId xmlns:a16="http://schemas.microsoft.com/office/drawing/2014/main" val="3560498634"/>
                  </a:ext>
                </a:extLst>
              </a:tr>
              <a:tr h="435577">
                <a:tc>
                  <a:txBody>
                    <a:bodyPr/>
                    <a:lstStyle/>
                    <a:p>
                      <a:pPr>
                        <a:lnSpc>
                          <a:spcPct val="115000"/>
                        </a:lnSpc>
                        <a:buNone/>
                      </a:pPr>
                      <a:r>
                        <a:rPr lang="en-IE" sz="1100" b="1" dirty="0">
                          <a:effectLst/>
                        </a:rPr>
                        <a:t>International Trade (Cross-border basis)</a:t>
                      </a:r>
                      <a:endParaRPr lang="en-IE" sz="9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nSpc>
                          <a:spcPct val="115000"/>
                        </a:lnSpc>
                        <a:buNone/>
                      </a:pPr>
                      <a:r>
                        <a:rPr lang="en-IE" sz="1100" b="1" dirty="0">
                          <a:effectLst/>
                        </a:rPr>
                        <a:t>Exports</a:t>
                      </a:r>
                      <a:endParaRPr lang="en-IE" sz="9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b="1" dirty="0">
                          <a:effectLst/>
                        </a:rPr>
                        <a:t>165,716</a:t>
                      </a:r>
                      <a:endParaRPr lang="en-IE" sz="9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b="1" dirty="0">
                          <a:effectLst/>
                        </a:rPr>
                        <a:t>208,763</a:t>
                      </a:r>
                      <a:endParaRPr lang="en-IE" sz="9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b="1" dirty="0">
                          <a:effectLst/>
                        </a:rPr>
                        <a:t>196,030</a:t>
                      </a:r>
                      <a:endParaRPr lang="en-IE" sz="9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b="1" dirty="0">
                          <a:effectLst/>
                        </a:rPr>
                        <a:t>224,738</a:t>
                      </a:r>
                      <a:endParaRPr lang="en-IE" sz="9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extLst>
                  <a:ext uri="{0D108BD9-81ED-4DB2-BD59-A6C34878D82A}">
                    <a16:rowId xmlns:a16="http://schemas.microsoft.com/office/drawing/2014/main" val="3418640410"/>
                  </a:ext>
                </a:extLst>
              </a:tr>
              <a:tr h="210709">
                <a:tc>
                  <a:txBody>
                    <a:bodyPr/>
                    <a:lstStyle/>
                    <a:p>
                      <a:pPr>
                        <a:lnSpc>
                          <a:spcPct val="115000"/>
                        </a:lnSpc>
                        <a:buNone/>
                      </a:pPr>
                      <a:r>
                        <a:rPr lang="en-IE" sz="1100" b="1" dirty="0">
                          <a:effectLst/>
                        </a:rPr>
                        <a:t> </a:t>
                      </a:r>
                      <a:endParaRPr lang="en-IE" sz="9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b"/>
                </a:tc>
                <a:tc>
                  <a:txBody>
                    <a:bodyPr/>
                    <a:lstStyle/>
                    <a:p>
                      <a:pPr>
                        <a:lnSpc>
                          <a:spcPct val="115000"/>
                        </a:lnSpc>
                        <a:buNone/>
                      </a:pPr>
                      <a:r>
                        <a:rPr lang="en-IE" sz="1100" b="1" dirty="0">
                          <a:solidFill>
                            <a:srgbClr val="C00000"/>
                          </a:solidFill>
                          <a:effectLst/>
                        </a:rPr>
                        <a:t>Imports</a:t>
                      </a:r>
                      <a:endParaRPr lang="en-IE" sz="9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b="1" dirty="0">
                          <a:solidFill>
                            <a:srgbClr val="C00000"/>
                          </a:solidFill>
                          <a:effectLst/>
                        </a:rPr>
                        <a:t>99,549</a:t>
                      </a:r>
                      <a:endParaRPr lang="en-IE" sz="9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b="1" dirty="0">
                          <a:solidFill>
                            <a:srgbClr val="C00000"/>
                          </a:solidFill>
                          <a:effectLst/>
                        </a:rPr>
                        <a:t>135,181</a:t>
                      </a:r>
                      <a:endParaRPr lang="en-IE" sz="9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b="1" dirty="0">
                          <a:solidFill>
                            <a:srgbClr val="C00000"/>
                          </a:solidFill>
                          <a:effectLst/>
                        </a:rPr>
                        <a:t>134,698</a:t>
                      </a:r>
                      <a:endParaRPr lang="en-IE" sz="9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b="1" dirty="0">
                          <a:solidFill>
                            <a:srgbClr val="C00000"/>
                          </a:solidFill>
                          <a:effectLst/>
                        </a:rPr>
                        <a:t>128,352</a:t>
                      </a:r>
                      <a:endParaRPr lang="en-IE" sz="9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extLst>
                  <a:ext uri="{0D108BD9-81ED-4DB2-BD59-A6C34878D82A}">
                    <a16:rowId xmlns:a16="http://schemas.microsoft.com/office/drawing/2014/main" val="1102291778"/>
                  </a:ext>
                </a:extLst>
              </a:tr>
              <a:tr h="210709">
                <a:tc>
                  <a:txBody>
                    <a:bodyPr/>
                    <a:lstStyle/>
                    <a:p>
                      <a:pPr>
                        <a:lnSpc>
                          <a:spcPct val="115000"/>
                        </a:lnSpc>
                        <a:buNone/>
                      </a:pPr>
                      <a:r>
                        <a:rPr lang="en-IE" sz="1100" dirty="0">
                          <a:effectLst/>
                        </a:rPr>
                        <a:t>plus Adjustments</a:t>
                      </a:r>
                      <a:endParaRPr lang="en-IE"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nSpc>
                          <a:spcPct val="115000"/>
                        </a:lnSpc>
                        <a:buNone/>
                      </a:pPr>
                      <a:r>
                        <a:rPr lang="en-IE" sz="1100">
                          <a:effectLst/>
                        </a:rPr>
                        <a:t> </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b"/>
                </a:tc>
                <a:tc>
                  <a:txBody>
                    <a:bodyPr/>
                    <a:lstStyle/>
                    <a:p>
                      <a:pPr algn="r">
                        <a:lnSpc>
                          <a:spcPct val="115000"/>
                        </a:lnSpc>
                        <a:buNone/>
                      </a:pPr>
                      <a:r>
                        <a:rPr lang="en-GB" sz="1100">
                          <a:effectLst/>
                        </a:rPr>
                        <a:t> </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effectLst/>
                        </a:rPr>
                        <a:t> </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effectLst/>
                        </a:rPr>
                        <a:t> </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effectLst/>
                        </a:rPr>
                        <a:t> </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extLst>
                  <a:ext uri="{0D108BD9-81ED-4DB2-BD59-A6C34878D82A}">
                    <a16:rowId xmlns:a16="http://schemas.microsoft.com/office/drawing/2014/main" val="2425501200"/>
                  </a:ext>
                </a:extLst>
              </a:tr>
              <a:tr h="210709">
                <a:tc>
                  <a:txBody>
                    <a:bodyPr/>
                    <a:lstStyle/>
                    <a:p>
                      <a:pPr>
                        <a:lnSpc>
                          <a:spcPct val="115000"/>
                        </a:lnSpc>
                        <a:buNone/>
                      </a:pPr>
                      <a:r>
                        <a:rPr lang="en-IE" sz="1100">
                          <a:effectLst/>
                        </a:rPr>
                        <a:t>Goods for processing</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nSpc>
                          <a:spcPct val="115000"/>
                        </a:lnSpc>
                        <a:buNone/>
                      </a:pPr>
                      <a:r>
                        <a:rPr lang="en-IE" sz="1100">
                          <a:effectLst/>
                        </a:rPr>
                        <a:t>Exports</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effectLst/>
                        </a:rPr>
                        <a:t>101,456</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effectLst/>
                        </a:rPr>
                        <a:t>131,973</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effectLst/>
                        </a:rPr>
                        <a:t>97,631</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effectLst/>
                        </a:rPr>
                        <a:t>91,112</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extLst>
                  <a:ext uri="{0D108BD9-81ED-4DB2-BD59-A6C34878D82A}">
                    <a16:rowId xmlns:a16="http://schemas.microsoft.com/office/drawing/2014/main" val="1803760310"/>
                  </a:ext>
                </a:extLst>
              </a:tr>
              <a:tr h="210709">
                <a:tc>
                  <a:txBody>
                    <a:bodyPr/>
                    <a:lstStyle/>
                    <a:p>
                      <a:pPr>
                        <a:lnSpc>
                          <a:spcPct val="115000"/>
                        </a:lnSpc>
                        <a:buNone/>
                      </a:pPr>
                      <a:r>
                        <a:rPr lang="en-IE" sz="1100">
                          <a:effectLst/>
                        </a:rPr>
                        <a:t> </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b"/>
                </a:tc>
                <a:tc>
                  <a:txBody>
                    <a:bodyPr/>
                    <a:lstStyle/>
                    <a:p>
                      <a:pPr>
                        <a:lnSpc>
                          <a:spcPct val="115000"/>
                        </a:lnSpc>
                        <a:buNone/>
                      </a:pPr>
                      <a:r>
                        <a:rPr lang="en-IE" sz="1100" dirty="0">
                          <a:solidFill>
                            <a:srgbClr val="C00000"/>
                          </a:solidFill>
                          <a:effectLst/>
                        </a:rPr>
                        <a:t>Imports</a:t>
                      </a:r>
                      <a:endParaRPr lang="en-IE" sz="9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dirty="0">
                          <a:solidFill>
                            <a:srgbClr val="C00000"/>
                          </a:solidFill>
                          <a:effectLst/>
                        </a:rPr>
                        <a:t>9,021</a:t>
                      </a:r>
                      <a:endParaRPr lang="en-IE" sz="9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solidFill>
                            <a:srgbClr val="C00000"/>
                          </a:solidFill>
                          <a:effectLst/>
                        </a:rPr>
                        <a:t>8,993</a:t>
                      </a:r>
                      <a:endParaRPr lang="en-IE" sz="90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solidFill>
                            <a:srgbClr val="C00000"/>
                          </a:solidFill>
                          <a:effectLst/>
                        </a:rPr>
                        <a:t>9,711</a:t>
                      </a:r>
                      <a:endParaRPr lang="en-IE" sz="90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dirty="0">
                          <a:solidFill>
                            <a:srgbClr val="C00000"/>
                          </a:solidFill>
                          <a:effectLst/>
                        </a:rPr>
                        <a:t>16,037</a:t>
                      </a:r>
                      <a:endParaRPr lang="en-IE" sz="9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extLst>
                  <a:ext uri="{0D108BD9-81ED-4DB2-BD59-A6C34878D82A}">
                    <a16:rowId xmlns:a16="http://schemas.microsoft.com/office/drawing/2014/main" val="272559940"/>
                  </a:ext>
                </a:extLst>
              </a:tr>
              <a:tr h="236603">
                <a:tc>
                  <a:txBody>
                    <a:bodyPr/>
                    <a:lstStyle/>
                    <a:p>
                      <a:pPr>
                        <a:lnSpc>
                          <a:spcPct val="115000"/>
                        </a:lnSpc>
                        <a:buNone/>
                      </a:pPr>
                      <a:r>
                        <a:rPr lang="en-IE" sz="1100" dirty="0">
                          <a:effectLst/>
                        </a:rPr>
                        <a:t>Net exports of goods under merchanting</a:t>
                      </a:r>
                      <a:endParaRPr lang="en-IE"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nSpc>
                          <a:spcPct val="115000"/>
                        </a:lnSpc>
                        <a:buNone/>
                      </a:pPr>
                      <a:r>
                        <a:rPr lang="en-IE" sz="1100">
                          <a:effectLst/>
                        </a:rPr>
                        <a:t>Exports</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dirty="0">
                          <a:effectLst/>
                        </a:rPr>
                        <a:t>24,035</a:t>
                      </a:r>
                      <a:endParaRPr lang="en-IE"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dirty="0">
                          <a:effectLst/>
                        </a:rPr>
                        <a:t>24,473</a:t>
                      </a:r>
                      <a:endParaRPr lang="en-IE"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dirty="0">
                          <a:effectLst/>
                        </a:rPr>
                        <a:t>27,146</a:t>
                      </a:r>
                      <a:endParaRPr lang="en-IE"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dirty="0">
                          <a:effectLst/>
                        </a:rPr>
                        <a:t>31,630</a:t>
                      </a:r>
                      <a:endParaRPr lang="en-IE"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extLst>
                  <a:ext uri="{0D108BD9-81ED-4DB2-BD59-A6C34878D82A}">
                    <a16:rowId xmlns:a16="http://schemas.microsoft.com/office/drawing/2014/main" val="2784391223"/>
                  </a:ext>
                </a:extLst>
              </a:tr>
              <a:tr h="210709">
                <a:tc>
                  <a:txBody>
                    <a:bodyPr/>
                    <a:lstStyle/>
                    <a:p>
                      <a:pPr>
                        <a:lnSpc>
                          <a:spcPct val="115000"/>
                        </a:lnSpc>
                        <a:buNone/>
                      </a:pPr>
                      <a:r>
                        <a:rPr lang="en-IE" sz="1100">
                          <a:effectLst/>
                        </a:rPr>
                        <a:t> </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b"/>
                </a:tc>
                <a:tc>
                  <a:txBody>
                    <a:bodyPr/>
                    <a:lstStyle/>
                    <a:p>
                      <a:pPr>
                        <a:lnSpc>
                          <a:spcPct val="115000"/>
                        </a:lnSpc>
                        <a:buNone/>
                      </a:pPr>
                      <a:r>
                        <a:rPr lang="en-IE" sz="1100">
                          <a:effectLst/>
                        </a:rPr>
                        <a:t> </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b"/>
                </a:tc>
                <a:tc>
                  <a:txBody>
                    <a:bodyPr/>
                    <a:lstStyle/>
                    <a:p>
                      <a:pPr algn="r">
                        <a:lnSpc>
                          <a:spcPct val="115000"/>
                        </a:lnSpc>
                        <a:buNone/>
                      </a:pPr>
                      <a:r>
                        <a:rPr lang="en-GB" sz="1100">
                          <a:effectLst/>
                        </a:rPr>
                        <a:t> </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effectLst/>
                        </a:rPr>
                        <a:t> </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effectLst/>
                        </a:rPr>
                        <a:t> </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effectLst/>
                        </a:rPr>
                        <a:t> </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extLst>
                  <a:ext uri="{0D108BD9-81ED-4DB2-BD59-A6C34878D82A}">
                    <a16:rowId xmlns:a16="http://schemas.microsoft.com/office/drawing/2014/main" val="1873885469"/>
                  </a:ext>
                </a:extLst>
              </a:tr>
              <a:tr h="210709">
                <a:tc>
                  <a:txBody>
                    <a:bodyPr/>
                    <a:lstStyle/>
                    <a:p>
                      <a:pPr>
                        <a:lnSpc>
                          <a:spcPct val="115000"/>
                        </a:lnSpc>
                        <a:buNone/>
                      </a:pPr>
                      <a:r>
                        <a:rPr lang="en-IE" sz="1100">
                          <a:effectLst/>
                        </a:rPr>
                        <a:t>Other Conceptual adjustments</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nSpc>
                          <a:spcPct val="115000"/>
                        </a:lnSpc>
                        <a:buNone/>
                      </a:pPr>
                      <a:r>
                        <a:rPr lang="en-IE" sz="1100">
                          <a:effectLst/>
                        </a:rPr>
                        <a:t>Exports</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effectLst/>
                        </a:rPr>
                        <a:t>-10,551</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effectLst/>
                        </a:rPr>
                        <a:t>-10,422</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effectLst/>
                        </a:rPr>
                        <a:t>-14,563</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effectLst/>
                        </a:rPr>
                        <a:t>-20,109</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extLst>
                  <a:ext uri="{0D108BD9-81ED-4DB2-BD59-A6C34878D82A}">
                    <a16:rowId xmlns:a16="http://schemas.microsoft.com/office/drawing/2014/main" val="4164139328"/>
                  </a:ext>
                </a:extLst>
              </a:tr>
              <a:tr h="353915">
                <a:tc>
                  <a:txBody>
                    <a:bodyPr/>
                    <a:lstStyle/>
                    <a:p>
                      <a:pPr>
                        <a:lnSpc>
                          <a:spcPct val="115000"/>
                        </a:lnSpc>
                        <a:buNone/>
                      </a:pPr>
                      <a:r>
                        <a:rPr lang="en-IE" sz="1100">
                          <a:effectLst/>
                        </a:rPr>
                        <a:t> </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b"/>
                </a:tc>
                <a:tc>
                  <a:txBody>
                    <a:bodyPr/>
                    <a:lstStyle/>
                    <a:p>
                      <a:pPr>
                        <a:lnSpc>
                          <a:spcPct val="115000"/>
                        </a:lnSpc>
                        <a:buNone/>
                      </a:pPr>
                      <a:r>
                        <a:rPr lang="en-IE" sz="1100" dirty="0">
                          <a:solidFill>
                            <a:srgbClr val="C00000"/>
                          </a:solidFill>
                          <a:effectLst/>
                        </a:rPr>
                        <a:t>Imports</a:t>
                      </a:r>
                      <a:endParaRPr lang="en-IE" sz="9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dirty="0">
                          <a:solidFill>
                            <a:srgbClr val="C00000"/>
                          </a:solidFill>
                          <a:effectLst/>
                        </a:rPr>
                        <a:t>3,670</a:t>
                      </a:r>
                      <a:endParaRPr lang="en-IE" sz="9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dirty="0">
                          <a:solidFill>
                            <a:srgbClr val="C00000"/>
                          </a:solidFill>
                          <a:effectLst/>
                        </a:rPr>
                        <a:t>5,479</a:t>
                      </a:r>
                      <a:endParaRPr lang="en-IE" sz="9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dirty="0">
                          <a:solidFill>
                            <a:srgbClr val="C00000"/>
                          </a:solidFill>
                          <a:effectLst/>
                        </a:rPr>
                        <a:t>5,150</a:t>
                      </a:r>
                      <a:endParaRPr lang="en-IE" sz="9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dirty="0">
                          <a:solidFill>
                            <a:srgbClr val="C00000"/>
                          </a:solidFill>
                          <a:effectLst/>
                        </a:rPr>
                        <a:t>7,428</a:t>
                      </a:r>
                      <a:endParaRPr lang="en-IE" sz="9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extLst>
                  <a:ext uri="{0D108BD9-81ED-4DB2-BD59-A6C34878D82A}">
                    <a16:rowId xmlns:a16="http://schemas.microsoft.com/office/drawing/2014/main" val="1785908569"/>
                  </a:ext>
                </a:extLst>
              </a:tr>
              <a:tr h="247415">
                <a:tc>
                  <a:txBody>
                    <a:bodyPr/>
                    <a:lstStyle/>
                    <a:p>
                      <a:pPr>
                        <a:lnSpc>
                          <a:spcPct val="115000"/>
                        </a:lnSpc>
                        <a:buNone/>
                      </a:pPr>
                      <a:r>
                        <a:rPr lang="en-IE" sz="1100" dirty="0">
                          <a:effectLst/>
                        </a:rPr>
                        <a:t>equals Goods (Ownership basis)</a:t>
                      </a:r>
                      <a:endParaRPr lang="en-IE"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nSpc>
                          <a:spcPct val="115000"/>
                        </a:lnSpc>
                        <a:buNone/>
                      </a:pPr>
                      <a:r>
                        <a:rPr lang="en-IE" sz="1100">
                          <a:effectLst/>
                        </a:rPr>
                        <a:t>Exports</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effectLst/>
                        </a:rPr>
                        <a:t>280,656</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effectLst/>
                        </a:rPr>
                        <a:t>354,786</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effectLst/>
                        </a:rPr>
                        <a:t>306,245</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effectLst/>
                        </a:rPr>
                        <a:t>327,370</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extLst>
                  <a:ext uri="{0D108BD9-81ED-4DB2-BD59-A6C34878D82A}">
                    <a16:rowId xmlns:a16="http://schemas.microsoft.com/office/drawing/2014/main" val="3134650903"/>
                  </a:ext>
                </a:extLst>
              </a:tr>
              <a:tr h="210709">
                <a:tc>
                  <a:txBody>
                    <a:bodyPr/>
                    <a:lstStyle/>
                    <a:p>
                      <a:pPr>
                        <a:lnSpc>
                          <a:spcPct val="115000"/>
                        </a:lnSpc>
                        <a:buNone/>
                      </a:pPr>
                      <a:r>
                        <a:rPr lang="en-IE" sz="1100">
                          <a:effectLst/>
                        </a:rPr>
                        <a:t> </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nSpc>
                          <a:spcPct val="115000"/>
                        </a:lnSpc>
                        <a:buNone/>
                      </a:pPr>
                      <a:r>
                        <a:rPr lang="en-IE" sz="1100" dirty="0">
                          <a:solidFill>
                            <a:srgbClr val="C00000"/>
                          </a:solidFill>
                          <a:effectLst/>
                        </a:rPr>
                        <a:t>Imports</a:t>
                      </a:r>
                      <a:endParaRPr lang="en-IE" sz="9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dirty="0">
                          <a:solidFill>
                            <a:srgbClr val="C00000"/>
                          </a:solidFill>
                          <a:effectLst/>
                        </a:rPr>
                        <a:t>112,240</a:t>
                      </a:r>
                      <a:endParaRPr lang="en-IE" sz="9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dirty="0">
                          <a:solidFill>
                            <a:srgbClr val="C00000"/>
                          </a:solidFill>
                          <a:effectLst/>
                        </a:rPr>
                        <a:t>149,653</a:t>
                      </a:r>
                      <a:endParaRPr lang="en-IE" sz="9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dirty="0">
                          <a:solidFill>
                            <a:srgbClr val="C00000"/>
                          </a:solidFill>
                          <a:effectLst/>
                        </a:rPr>
                        <a:t>149,558</a:t>
                      </a:r>
                      <a:endParaRPr lang="en-IE" sz="9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dirty="0">
                          <a:solidFill>
                            <a:srgbClr val="C00000"/>
                          </a:solidFill>
                          <a:effectLst/>
                        </a:rPr>
                        <a:t>151,817</a:t>
                      </a:r>
                      <a:endParaRPr lang="en-IE" sz="9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extLst>
                  <a:ext uri="{0D108BD9-81ED-4DB2-BD59-A6C34878D82A}">
                    <a16:rowId xmlns:a16="http://schemas.microsoft.com/office/drawing/2014/main" val="640129556"/>
                  </a:ext>
                </a:extLst>
              </a:tr>
              <a:tr h="210709">
                <a:tc>
                  <a:txBody>
                    <a:bodyPr/>
                    <a:lstStyle/>
                    <a:p>
                      <a:pPr>
                        <a:lnSpc>
                          <a:spcPct val="115000"/>
                        </a:lnSpc>
                        <a:buNone/>
                      </a:pPr>
                      <a:r>
                        <a:rPr lang="en-IE" sz="1100">
                          <a:effectLst/>
                        </a:rPr>
                        <a:t>Plus</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nSpc>
                          <a:spcPct val="115000"/>
                        </a:lnSpc>
                        <a:buNone/>
                      </a:pPr>
                      <a:r>
                        <a:rPr lang="en-IE" sz="1100">
                          <a:effectLst/>
                        </a:rPr>
                        <a:t> </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effectLst/>
                        </a:rPr>
                        <a:t> </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effectLst/>
                        </a:rPr>
                        <a:t> </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effectLst/>
                        </a:rPr>
                        <a:t> </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effectLst/>
                        </a:rPr>
                        <a:t> </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extLst>
                  <a:ext uri="{0D108BD9-81ED-4DB2-BD59-A6C34878D82A}">
                    <a16:rowId xmlns:a16="http://schemas.microsoft.com/office/drawing/2014/main" val="4144493242"/>
                  </a:ext>
                </a:extLst>
              </a:tr>
              <a:tr h="210709">
                <a:tc>
                  <a:txBody>
                    <a:bodyPr/>
                    <a:lstStyle/>
                    <a:p>
                      <a:pPr>
                        <a:lnSpc>
                          <a:spcPct val="115000"/>
                        </a:lnSpc>
                        <a:buNone/>
                      </a:pPr>
                      <a:r>
                        <a:rPr lang="en-IE" sz="1100">
                          <a:effectLst/>
                        </a:rPr>
                        <a:t>Services</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nSpc>
                          <a:spcPct val="115000"/>
                        </a:lnSpc>
                        <a:buNone/>
                      </a:pPr>
                      <a:r>
                        <a:rPr lang="en-IE" sz="1100">
                          <a:effectLst/>
                        </a:rPr>
                        <a:t>Exports</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effectLst/>
                        </a:rPr>
                        <a:t>331,013</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effectLst/>
                        </a:rPr>
                        <a:t>371,648</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effectLst/>
                        </a:rPr>
                        <a:t>410,148</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effectLst/>
                        </a:rPr>
                        <a:t>482,967</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extLst>
                  <a:ext uri="{0D108BD9-81ED-4DB2-BD59-A6C34878D82A}">
                    <a16:rowId xmlns:a16="http://schemas.microsoft.com/office/drawing/2014/main" val="434058804"/>
                  </a:ext>
                </a:extLst>
              </a:tr>
              <a:tr h="211729">
                <a:tc>
                  <a:txBody>
                    <a:bodyPr/>
                    <a:lstStyle/>
                    <a:p>
                      <a:pPr>
                        <a:lnSpc>
                          <a:spcPct val="115000"/>
                        </a:lnSpc>
                        <a:buNone/>
                      </a:pPr>
                      <a:endParaRPr lang="en-IE" sz="1100">
                        <a:effectLst/>
                        <a:latin typeface="Calibri" panose="020F0502020204030204" pitchFamily="34" charset="0"/>
                        <a:cs typeface="Times New Roman" panose="02020603050405020304" pitchFamily="18" charset="0"/>
                      </a:endParaRPr>
                    </a:p>
                  </a:txBody>
                  <a:tcPr marL="62512" marR="62512" marT="0" marB="0" anchor="b"/>
                </a:tc>
                <a:tc>
                  <a:txBody>
                    <a:bodyPr/>
                    <a:lstStyle/>
                    <a:p>
                      <a:pPr>
                        <a:lnSpc>
                          <a:spcPct val="115000"/>
                        </a:lnSpc>
                        <a:buNone/>
                      </a:pPr>
                      <a:r>
                        <a:rPr lang="en-IE" sz="1100" dirty="0">
                          <a:solidFill>
                            <a:srgbClr val="C00000"/>
                          </a:solidFill>
                          <a:effectLst/>
                        </a:rPr>
                        <a:t>Imports</a:t>
                      </a:r>
                      <a:endParaRPr lang="en-IE" sz="9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dirty="0">
                          <a:solidFill>
                            <a:srgbClr val="C00000"/>
                          </a:solidFill>
                          <a:effectLst/>
                        </a:rPr>
                        <a:t>312,145</a:t>
                      </a:r>
                      <a:endParaRPr lang="en-IE" sz="9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dirty="0">
                          <a:solidFill>
                            <a:srgbClr val="C00000"/>
                          </a:solidFill>
                          <a:effectLst/>
                        </a:rPr>
                        <a:t>361,950</a:t>
                      </a:r>
                      <a:endParaRPr lang="en-IE" sz="9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dirty="0">
                          <a:solidFill>
                            <a:srgbClr val="C00000"/>
                          </a:solidFill>
                          <a:effectLst/>
                        </a:rPr>
                        <a:t>391,559</a:t>
                      </a:r>
                      <a:endParaRPr lang="en-IE" sz="9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dirty="0">
                          <a:solidFill>
                            <a:srgbClr val="C00000"/>
                          </a:solidFill>
                          <a:effectLst/>
                        </a:rPr>
                        <a:t>423,277</a:t>
                      </a:r>
                      <a:endParaRPr lang="en-IE" sz="9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extLst>
                  <a:ext uri="{0D108BD9-81ED-4DB2-BD59-A6C34878D82A}">
                    <a16:rowId xmlns:a16="http://schemas.microsoft.com/office/drawing/2014/main" val="970889754"/>
                  </a:ext>
                </a:extLst>
              </a:tr>
              <a:tr h="210709">
                <a:tc>
                  <a:txBody>
                    <a:bodyPr/>
                    <a:lstStyle/>
                    <a:p>
                      <a:pPr>
                        <a:lnSpc>
                          <a:spcPct val="115000"/>
                        </a:lnSpc>
                        <a:buNone/>
                      </a:pPr>
                      <a:r>
                        <a:rPr lang="en-IE" sz="1100">
                          <a:effectLst/>
                        </a:rPr>
                        <a:t> </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nSpc>
                          <a:spcPct val="115000"/>
                        </a:lnSpc>
                        <a:buNone/>
                      </a:pPr>
                      <a:r>
                        <a:rPr lang="en-IE" sz="1100">
                          <a:effectLst/>
                        </a:rPr>
                        <a:t> </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900">
                          <a:effectLst/>
                        </a:rPr>
                        <a:t> </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900">
                          <a:effectLst/>
                        </a:rPr>
                        <a:t> </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effectLst/>
                        </a:rPr>
                        <a:t> </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a:effectLst/>
                        </a:rPr>
                        <a:t> </a:t>
                      </a:r>
                      <a:endParaRPr lang="en-IE"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extLst>
                  <a:ext uri="{0D108BD9-81ED-4DB2-BD59-A6C34878D82A}">
                    <a16:rowId xmlns:a16="http://schemas.microsoft.com/office/drawing/2014/main" val="2869361668"/>
                  </a:ext>
                </a:extLst>
              </a:tr>
              <a:tr h="210709">
                <a:tc>
                  <a:txBody>
                    <a:bodyPr/>
                    <a:lstStyle/>
                    <a:p>
                      <a:pPr>
                        <a:lnSpc>
                          <a:spcPct val="115000"/>
                        </a:lnSpc>
                        <a:buNone/>
                      </a:pPr>
                      <a:r>
                        <a:rPr lang="en-IE" sz="1100" b="1" dirty="0">
                          <a:effectLst/>
                        </a:rPr>
                        <a:t>Goods &amp; Services</a:t>
                      </a:r>
                      <a:endParaRPr lang="en-IE" sz="9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nSpc>
                          <a:spcPct val="115000"/>
                        </a:lnSpc>
                        <a:buNone/>
                      </a:pPr>
                      <a:r>
                        <a:rPr lang="en-IE" sz="1100" b="1" dirty="0">
                          <a:effectLst/>
                        </a:rPr>
                        <a:t>Exports</a:t>
                      </a:r>
                      <a:endParaRPr lang="en-IE" sz="9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b="1" dirty="0">
                          <a:effectLst/>
                        </a:rPr>
                        <a:t>611,669</a:t>
                      </a:r>
                      <a:endParaRPr lang="en-IE" sz="9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b="1" dirty="0">
                          <a:effectLst/>
                        </a:rPr>
                        <a:t>726,434</a:t>
                      </a:r>
                      <a:endParaRPr lang="en-IE" sz="9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b="1" dirty="0">
                          <a:effectLst/>
                        </a:rPr>
                        <a:t>716,393</a:t>
                      </a:r>
                      <a:endParaRPr lang="en-IE" sz="9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b="1" dirty="0">
                          <a:effectLst/>
                        </a:rPr>
                        <a:t>810,337</a:t>
                      </a:r>
                      <a:endParaRPr lang="en-IE" sz="9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extLst>
                  <a:ext uri="{0D108BD9-81ED-4DB2-BD59-A6C34878D82A}">
                    <a16:rowId xmlns:a16="http://schemas.microsoft.com/office/drawing/2014/main" val="2643700738"/>
                  </a:ext>
                </a:extLst>
              </a:tr>
              <a:tr h="210709">
                <a:tc>
                  <a:txBody>
                    <a:bodyPr/>
                    <a:lstStyle/>
                    <a:p>
                      <a:pPr>
                        <a:lnSpc>
                          <a:spcPct val="115000"/>
                        </a:lnSpc>
                        <a:buNone/>
                      </a:pPr>
                      <a:r>
                        <a:rPr lang="en-IE" sz="1100" b="1">
                          <a:effectLst/>
                        </a:rPr>
                        <a:t> </a:t>
                      </a:r>
                      <a:endParaRPr lang="en-IE" sz="9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nSpc>
                          <a:spcPct val="115000"/>
                        </a:lnSpc>
                        <a:buNone/>
                      </a:pPr>
                      <a:r>
                        <a:rPr lang="en-IE" sz="1100" b="1" dirty="0">
                          <a:solidFill>
                            <a:srgbClr val="C00000"/>
                          </a:solidFill>
                          <a:effectLst/>
                        </a:rPr>
                        <a:t>Imports</a:t>
                      </a:r>
                      <a:endParaRPr lang="en-IE" sz="9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b="1" dirty="0">
                          <a:solidFill>
                            <a:srgbClr val="C00000"/>
                          </a:solidFill>
                          <a:effectLst/>
                        </a:rPr>
                        <a:t>424,385</a:t>
                      </a:r>
                      <a:endParaRPr lang="en-IE" sz="9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b="1" dirty="0">
                          <a:solidFill>
                            <a:srgbClr val="C00000"/>
                          </a:solidFill>
                          <a:effectLst/>
                        </a:rPr>
                        <a:t>511,604</a:t>
                      </a:r>
                      <a:endParaRPr lang="en-IE" sz="9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b="1" dirty="0">
                          <a:solidFill>
                            <a:srgbClr val="C00000"/>
                          </a:solidFill>
                          <a:effectLst/>
                        </a:rPr>
                        <a:t>541,117</a:t>
                      </a:r>
                      <a:endParaRPr lang="en-IE" sz="9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tc>
                  <a:txBody>
                    <a:bodyPr/>
                    <a:lstStyle/>
                    <a:p>
                      <a:pPr algn="r">
                        <a:lnSpc>
                          <a:spcPct val="115000"/>
                        </a:lnSpc>
                        <a:buNone/>
                      </a:pPr>
                      <a:r>
                        <a:rPr lang="en-GB" sz="1100" b="1" dirty="0">
                          <a:solidFill>
                            <a:srgbClr val="C00000"/>
                          </a:solidFill>
                          <a:effectLst/>
                        </a:rPr>
                        <a:t>575,094</a:t>
                      </a:r>
                      <a:endParaRPr lang="en-IE" sz="9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512" marR="62512" marT="0" marB="0" anchor="ctr"/>
                </a:tc>
                <a:extLst>
                  <a:ext uri="{0D108BD9-81ED-4DB2-BD59-A6C34878D82A}">
                    <a16:rowId xmlns:a16="http://schemas.microsoft.com/office/drawing/2014/main" val="2244354548"/>
                  </a:ext>
                </a:extLst>
              </a:tr>
            </a:tbl>
          </a:graphicData>
        </a:graphic>
      </p:graphicFrame>
    </p:spTree>
    <p:extLst>
      <p:ext uri="{BB962C8B-B14F-4D97-AF65-F5344CB8AC3E}">
        <p14:creationId xmlns:p14="http://schemas.microsoft.com/office/powerpoint/2010/main" val="1306206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836712"/>
          </a:xfrm>
          <a:prstGeom prst="rect">
            <a:avLst/>
          </a:prstGeom>
        </p:spPr>
        <p:txBody>
          <a:bodyPr vert="horz" lIns="121920" tIns="60960" rIns="121920" bIns="60960" rtlCol="0" anchor="ctr">
            <a:normAutofit/>
          </a:bodyPr>
          <a:lstStyle/>
          <a:p>
            <a:pPr algn="ctr" defTabSz="1219170">
              <a:lnSpc>
                <a:spcPct val="150000"/>
              </a:lnSpc>
              <a:spcBef>
                <a:spcPct val="0"/>
              </a:spcBef>
              <a:defRPr/>
            </a:pPr>
            <a:r>
              <a:rPr lang="en-US" sz="3200" b="1" dirty="0">
                <a:solidFill>
                  <a:srgbClr val="006F74"/>
                </a:solidFill>
                <a:latin typeface="Roboto Light" panose="020B0604020202020204" charset="0"/>
                <a:ea typeface="Roboto Light" panose="020B0604020202020204" charset="0"/>
              </a:rPr>
              <a:t>Modified GNI (GNI*) - 2024</a:t>
            </a:r>
            <a:endParaRPr lang="en-IE" sz="3200" b="1" dirty="0">
              <a:solidFill>
                <a:srgbClr val="006F74"/>
              </a:solidFill>
              <a:latin typeface="Roboto Light" panose="020B0604020202020204" charset="0"/>
              <a:ea typeface="Roboto Light" panose="020B0604020202020204" charset="0"/>
            </a:endParaRPr>
          </a:p>
        </p:txBody>
      </p:sp>
      <p:grpSp>
        <p:nvGrpSpPr>
          <p:cNvPr id="25" name="Group 24">
            <a:extLst>
              <a:ext uri="{FF2B5EF4-FFF2-40B4-BE49-F238E27FC236}">
                <a16:creationId xmlns:a16="http://schemas.microsoft.com/office/drawing/2014/main" id="{883672FC-D2AF-41DC-BC25-2CAD79B7AE8F}"/>
              </a:ext>
            </a:extLst>
          </p:cNvPr>
          <p:cNvGrpSpPr/>
          <p:nvPr/>
        </p:nvGrpSpPr>
        <p:grpSpPr>
          <a:xfrm>
            <a:off x="143339" y="4094384"/>
            <a:ext cx="11905323" cy="1455781"/>
            <a:chOff x="107504" y="3070788"/>
            <a:chExt cx="8928992" cy="1091836"/>
          </a:xfrm>
        </p:grpSpPr>
        <p:sp>
          <p:nvSpPr>
            <p:cNvPr id="12" name="Rectangle: Rounded Corners 11">
              <a:extLst>
                <a:ext uri="{FF2B5EF4-FFF2-40B4-BE49-F238E27FC236}">
                  <a16:creationId xmlns:a16="http://schemas.microsoft.com/office/drawing/2014/main" id="{515F5C18-516B-4D74-9D9E-A39423F974E5}"/>
                </a:ext>
              </a:extLst>
            </p:cNvPr>
            <p:cNvSpPr/>
            <p:nvPr/>
          </p:nvSpPr>
          <p:spPr>
            <a:xfrm>
              <a:off x="107504" y="3075806"/>
              <a:ext cx="972000" cy="1086818"/>
            </a:xfrm>
            <a:prstGeom prst="roundRect">
              <a:avLst/>
            </a:prstGeom>
            <a:solidFill>
              <a:srgbClr val="00AF86"/>
            </a:solidFill>
            <a:ln>
              <a:solidFill>
                <a:srgbClr val="04AD86"/>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en-GB" sz="1867" dirty="0">
                  <a:solidFill>
                    <a:prstClr val="white"/>
                  </a:solidFill>
                  <a:latin typeface="Roboto" panose="02000000000000000000" pitchFamily="2" charset="0"/>
                  <a:ea typeface="Roboto" panose="02000000000000000000" pitchFamily="2" charset="0"/>
                </a:rPr>
                <a:t>GDP</a:t>
              </a:r>
            </a:p>
            <a:p>
              <a:pPr algn="ctr" defTabSz="1219170">
                <a:defRPr/>
              </a:pPr>
              <a:r>
                <a:rPr lang="en-GB" sz="1600" dirty="0">
                  <a:solidFill>
                    <a:prstClr val="white"/>
                  </a:solidFill>
                  <a:latin typeface="Roboto" panose="02000000000000000000" pitchFamily="2" charset="0"/>
                  <a:ea typeface="Roboto" panose="02000000000000000000" pitchFamily="2" charset="0"/>
                </a:rPr>
                <a:t>€562.8bn</a:t>
              </a:r>
              <a:endParaRPr lang="en-IE" sz="1600" dirty="0">
                <a:solidFill>
                  <a:prstClr val="white"/>
                </a:solidFill>
                <a:latin typeface="Roboto" panose="02000000000000000000" pitchFamily="2" charset="0"/>
                <a:ea typeface="Roboto" panose="02000000000000000000" pitchFamily="2" charset="0"/>
              </a:endParaRPr>
            </a:p>
          </p:txBody>
        </p:sp>
        <p:sp>
          <p:nvSpPr>
            <p:cNvPr id="13" name="Rectangle: Rounded Corners 12">
              <a:extLst>
                <a:ext uri="{FF2B5EF4-FFF2-40B4-BE49-F238E27FC236}">
                  <a16:creationId xmlns:a16="http://schemas.microsoft.com/office/drawing/2014/main" id="{60A5DC98-55BE-4881-AB0C-B90BA683AB61}"/>
                </a:ext>
              </a:extLst>
            </p:cNvPr>
            <p:cNvSpPr/>
            <p:nvPr/>
          </p:nvSpPr>
          <p:spPr>
            <a:xfrm>
              <a:off x="1456321" y="3072457"/>
              <a:ext cx="972000" cy="1086818"/>
            </a:xfrm>
            <a:prstGeom prst="roundRect">
              <a:avLst/>
            </a:prstGeom>
            <a:solidFill>
              <a:srgbClr val="00AF86"/>
            </a:solidFill>
            <a:ln>
              <a:solidFill>
                <a:srgbClr val="04AD86"/>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en-GB" sz="1600" dirty="0">
                  <a:solidFill>
                    <a:prstClr val="white"/>
                  </a:solidFill>
                  <a:latin typeface="Roboto" panose="02000000000000000000" pitchFamily="2" charset="0"/>
                  <a:ea typeface="Roboto" panose="02000000000000000000" pitchFamily="2" charset="0"/>
                </a:rPr>
                <a:t>Net Factor Flows</a:t>
              </a:r>
            </a:p>
            <a:p>
              <a:pPr algn="ctr" defTabSz="1219170">
                <a:defRPr/>
              </a:pPr>
              <a:r>
                <a:rPr lang="en-GB" sz="1600" dirty="0">
                  <a:solidFill>
                    <a:prstClr val="white"/>
                  </a:solidFill>
                  <a:latin typeface="Roboto" panose="02000000000000000000" pitchFamily="2" charset="0"/>
                  <a:ea typeface="Roboto" panose="02000000000000000000" pitchFamily="2" charset="0"/>
                </a:rPr>
                <a:t>-€140.6bn</a:t>
              </a:r>
              <a:endParaRPr lang="en-IE" sz="1600" dirty="0">
                <a:solidFill>
                  <a:prstClr val="white"/>
                </a:solidFill>
                <a:latin typeface="Roboto" panose="02000000000000000000" pitchFamily="2" charset="0"/>
                <a:ea typeface="Roboto" panose="02000000000000000000" pitchFamily="2" charset="0"/>
              </a:endParaRPr>
            </a:p>
          </p:txBody>
        </p:sp>
        <p:sp>
          <p:nvSpPr>
            <p:cNvPr id="14" name="Rectangle: Rounded Corners 13">
              <a:extLst>
                <a:ext uri="{FF2B5EF4-FFF2-40B4-BE49-F238E27FC236}">
                  <a16:creationId xmlns:a16="http://schemas.microsoft.com/office/drawing/2014/main" id="{0DEE1BC9-4476-4906-A81F-33D6DD1301F5}"/>
                </a:ext>
              </a:extLst>
            </p:cNvPr>
            <p:cNvSpPr/>
            <p:nvPr/>
          </p:nvSpPr>
          <p:spPr>
            <a:xfrm>
              <a:off x="2784168" y="3072457"/>
              <a:ext cx="972000" cy="1086818"/>
            </a:xfrm>
            <a:prstGeom prst="roundRect">
              <a:avLst/>
            </a:prstGeom>
            <a:solidFill>
              <a:srgbClr val="00AF86"/>
            </a:solidFill>
            <a:ln>
              <a:solidFill>
                <a:srgbClr val="04AD86"/>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en-GB" sz="1867" dirty="0">
                  <a:solidFill>
                    <a:prstClr val="white"/>
                  </a:solidFill>
                  <a:latin typeface="Roboto" panose="02000000000000000000" pitchFamily="2" charset="0"/>
                  <a:ea typeface="Roboto" panose="02000000000000000000" pitchFamily="2" charset="0"/>
                </a:rPr>
                <a:t>GNP</a:t>
              </a:r>
            </a:p>
            <a:p>
              <a:pPr algn="ctr" defTabSz="1219170">
                <a:defRPr/>
              </a:pPr>
              <a:r>
                <a:rPr lang="en-GB" sz="1600" dirty="0">
                  <a:solidFill>
                    <a:prstClr val="white"/>
                  </a:solidFill>
                  <a:latin typeface="Roboto" panose="02000000000000000000" pitchFamily="2" charset="0"/>
                  <a:ea typeface="Roboto" panose="02000000000000000000" pitchFamily="2" charset="0"/>
                </a:rPr>
                <a:t>€422.2bn</a:t>
              </a:r>
              <a:endParaRPr lang="en-IE" sz="1600" dirty="0">
                <a:solidFill>
                  <a:prstClr val="white"/>
                </a:solidFill>
                <a:latin typeface="Roboto" panose="02000000000000000000" pitchFamily="2" charset="0"/>
                <a:ea typeface="Roboto" panose="02000000000000000000" pitchFamily="2" charset="0"/>
              </a:endParaRPr>
            </a:p>
          </p:txBody>
        </p:sp>
        <p:sp>
          <p:nvSpPr>
            <p:cNvPr id="15" name="Rectangle: Rounded Corners 14">
              <a:extLst>
                <a:ext uri="{FF2B5EF4-FFF2-40B4-BE49-F238E27FC236}">
                  <a16:creationId xmlns:a16="http://schemas.microsoft.com/office/drawing/2014/main" id="{EF50AC40-6087-41C3-97D7-F14D08485708}"/>
                </a:ext>
              </a:extLst>
            </p:cNvPr>
            <p:cNvSpPr/>
            <p:nvPr/>
          </p:nvSpPr>
          <p:spPr>
            <a:xfrm>
              <a:off x="4138160" y="3070788"/>
              <a:ext cx="972000" cy="1086818"/>
            </a:xfrm>
            <a:prstGeom prst="roundRect">
              <a:avLst/>
            </a:prstGeom>
            <a:solidFill>
              <a:srgbClr val="00AF86"/>
            </a:solidFill>
            <a:ln>
              <a:solidFill>
                <a:srgbClr val="04AD86"/>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en-GB" sz="1600" dirty="0">
                  <a:solidFill>
                    <a:prstClr val="white"/>
                  </a:solidFill>
                  <a:latin typeface="Roboto" panose="02000000000000000000" pitchFamily="2" charset="0"/>
                  <a:ea typeface="Roboto" panose="02000000000000000000" pitchFamily="2" charset="0"/>
                </a:rPr>
                <a:t>EU Taxes and Subsidies</a:t>
              </a:r>
            </a:p>
            <a:p>
              <a:pPr algn="ctr" defTabSz="1219170">
                <a:defRPr/>
              </a:pPr>
              <a:r>
                <a:rPr lang="en-GB" sz="1600" dirty="0">
                  <a:solidFill>
                    <a:prstClr val="white"/>
                  </a:solidFill>
                  <a:latin typeface="Roboto" panose="02000000000000000000" pitchFamily="2" charset="0"/>
                  <a:ea typeface="Roboto" panose="02000000000000000000" pitchFamily="2" charset="0"/>
                </a:rPr>
                <a:t>+€0.6bn</a:t>
              </a:r>
              <a:endParaRPr lang="en-IE" sz="1600" dirty="0">
                <a:solidFill>
                  <a:prstClr val="white"/>
                </a:solidFill>
                <a:latin typeface="Roboto" panose="02000000000000000000" pitchFamily="2" charset="0"/>
                <a:ea typeface="Roboto" panose="02000000000000000000" pitchFamily="2" charset="0"/>
              </a:endParaRPr>
            </a:p>
          </p:txBody>
        </p:sp>
        <p:sp>
          <p:nvSpPr>
            <p:cNvPr id="16" name="Rectangle: Rounded Corners 15">
              <a:extLst>
                <a:ext uri="{FF2B5EF4-FFF2-40B4-BE49-F238E27FC236}">
                  <a16:creationId xmlns:a16="http://schemas.microsoft.com/office/drawing/2014/main" id="{306E0787-2D2A-4DF4-AB93-58A1CB14F1C7}"/>
                </a:ext>
              </a:extLst>
            </p:cNvPr>
            <p:cNvSpPr/>
            <p:nvPr/>
          </p:nvSpPr>
          <p:spPr>
            <a:xfrm>
              <a:off x="5436096" y="3075806"/>
              <a:ext cx="936104" cy="1086818"/>
            </a:xfrm>
            <a:prstGeom prst="roundRect">
              <a:avLst/>
            </a:prstGeom>
            <a:solidFill>
              <a:srgbClr val="00AF86"/>
            </a:solidFill>
            <a:ln>
              <a:solidFill>
                <a:srgbClr val="04AD86"/>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en-GB" sz="1867" dirty="0">
                  <a:solidFill>
                    <a:prstClr val="white"/>
                  </a:solidFill>
                  <a:latin typeface="Roboto" panose="02000000000000000000" pitchFamily="2" charset="0"/>
                  <a:ea typeface="Roboto" panose="02000000000000000000" pitchFamily="2" charset="0"/>
                </a:rPr>
                <a:t>GNI</a:t>
              </a:r>
            </a:p>
            <a:p>
              <a:pPr algn="ctr" defTabSz="1219170">
                <a:defRPr/>
              </a:pPr>
              <a:r>
                <a:rPr lang="en-GB" sz="1600" dirty="0">
                  <a:solidFill>
                    <a:prstClr val="white"/>
                  </a:solidFill>
                  <a:latin typeface="Roboto" panose="02000000000000000000" pitchFamily="2" charset="0"/>
                  <a:ea typeface="Roboto" panose="02000000000000000000" pitchFamily="2" charset="0"/>
                </a:rPr>
                <a:t>€422.8bn</a:t>
              </a:r>
              <a:endParaRPr lang="en-IE" sz="1600" dirty="0">
                <a:solidFill>
                  <a:prstClr val="white"/>
                </a:solidFill>
                <a:latin typeface="Roboto" panose="02000000000000000000" pitchFamily="2" charset="0"/>
                <a:ea typeface="Roboto" panose="02000000000000000000" pitchFamily="2" charset="0"/>
              </a:endParaRPr>
            </a:p>
          </p:txBody>
        </p:sp>
        <p:sp>
          <p:nvSpPr>
            <p:cNvPr id="17" name="Rectangle: Rounded Corners 16">
              <a:extLst>
                <a:ext uri="{FF2B5EF4-FFF2-40B4-BE49-F238E27FC236}">
                  <a16:creationId xmlns:a16="http://schemas.microsoft.com/office/drawing/2014/main" id="{45AE0DAB-F285-4AB9-907C-82AD1443ADC6}"/>
                </a:ext>
              </a:extLst>
            </p:cNvPr>
            <p:cNvSpPr/>
            <p:nvPr/>
          </p:nvSpPr>
          <p:spPr>
            <a:xfrm>
              <a:off x="6696344" y="3072457"/>
              <a:ext cx="1116015" cy="1086818"/>
            </a:xfrm>
            <a:prstGeom prst="roundRect">
              <a:avLst/>
            </a:prstGeom>
            <a:solidFill>
              <a:srgbClr val="00AF86"/>
            </a:solidFill>
            <a:ln>
              <a:solidFill>
                <a:srgbClr val="04AD86"/>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GB" sz="1467" dirty="0">
                <a:solidFill>
                  <a:prstClr val="white"/>
                </a:solidFill>
                <a:latin typeface="Roboto" panose="02000000000000000000" pitchFamily="2" charset="0"/>
                <a:ea typeface="Roboto" panose="02000000000000000000" pitchFamily="2" charset="0"/>
              </a:endParaRPr>
            </a:p>
            <a:p>
              <a:pPr algn="ctr" defTabSz="1219170">
                <a:defRPr/>
              </a:pPr>
              <a:r>
                <a:rPr lang="en-GB" sz="1467" dirty="0">
                  <a:solidFill>
                    <a:prstClr val="white"/>
                  </a:solidFill>
                  <a:latin typeface="Roboto" panose="02000000000000000000" pitchFamily="2" charset="0"/>
                  <a:ea typeface="Roboto" panose="02000000000000000000" pitchFamily="2" charset="0"/>
                </a:rPr>
                <a:t>Adjustments</a:t>
              </a:r>
            </a:p>
            <a:p>
              <a:pPr algn="ctr" defTabSz="1219170">
                <a:defRPr/>
              </a:pPr>
              <a:r>
                <a:rPr lang="en-GB" sz="1600" dirty="0">
                  <a:solidFill>
                    <a:prstClr val="white"/>
                  </a:solidFill>
                  <a:latin typeface="Roboto" panose="02000000000000000000" pitchFamily="2" charset="0"/>
                  <a:ea typeface="Roboto" panose="02000000000000000000" pitchFamily="2" charset="0"/>
                </a:rPr>
                <a:t>-€101.7bn</a:t>
              </a:r>
            </a:p>
            <a:p>
              <a:pPr algn="ctr" defTabSz="1219170">
                <a:defRPr/>
              </a:pPr>
              <a:endParaRPr lang="en-IE" sz="1600" dirty="0">
                <a:solidFill>
                  <a:prstClr val="white"/>
                </a:solidFill>
                <a:latin typeface="Roboto" panose="02000000000000000000" pitchFamily="2" charset="0"/>
                <a:ea typeface="Roboto" panose="02000000000000000000" pitchFamily="2" charset="0"/>
              </a:endParaRPr>
            </a:p>
          </p:txBody>
        </p:sp>
        <p:sp>
          <p:nvSpPr>
            <p:cNvPr id="18" name="Rectangle: Rounded Corners 17">
              <a:extLst>
                <a:ext uri="{FF2B5EF4-FFF2-40B4-BE49-F238E27FC236}">
                  <a16:creationId xmlns:a16="http://schemas.microsoft.com/office/drawing/2014/main" id="{25BD4178-148F-49E3-953E-92538F2FF47C}"/>
                </a:ext>
              </a:extLst>
            </p:cNvPr>
            <p:cNvSpPr/>
            <p:nvPr/>
          </p:nvSpPr>
          <p:spPr>
            <a:xfrm>
              <a:off x="8064496" y="3072457"/>
              <a:ext cx="972000" cy="1086818"/>
            </a:xfrm>
            <a:prstGeom prst="roundRect">
              <a:avLst/>
            </a:prstGeom>
            <a:solidFill>
              <a:srgbClr val="00AF86"/>
            </a:solidFill>
            <a:ln>
              <a:solidFill>
                <a:srgbClr val="04AD86"/>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en-GB" sz="1867" dirty="0">
                  <a:solidFill>
                    <a:prstClr val="white"/>
                  </a:solidFill>
                  <a:latin typeface="Roboto" panose="02000000000000000000" pitchFamily="2" charset="0"/>
                  <a:ea typeface="Roboto" panose="02000000000000000000" pitchFamily="2" charset="0"/>
                </a:rPr>
                <a:t>GNI*</a:t>
              </a:r>
            </a:p>
            <a:p>
              <a:pPr algn="ctr" defTabSz="1219170">
                <a:defRPr/>
              </a:pPr>
              <a:r>
                <a:rPr lang="en-GB" sz="1600" dirty="0">
                  <a:solidFill>
                    <a:prstClr val="white"/>
                  </a:solidFill>
                  <a:latin typeface="Roboto" panose="02000000000000000000" pitchFamily="2" charset="0"/>
                  <a:ea typeface="Roboto" panose="02000000000000000000" pitchFamily="2" charset="0"/>
                </a:rPr>
                <a:t>€321.1bn</a:t>
              </a:r>
              <a:endParaRPr lang="en-IE" sz="1600" dirty="0">
                <a:solidFill>
                  <a:prstClr val="white"/>
                </a:solidFill>
                <a:latin typeface="Roboto" panose="02000000000000000000" pitchFamily="2" charset="0"/>
                <a:ea typeface="Roboto" panose="02000000000000000000" pitchFamily="2" charset="0"/>
              </a:endParaRPr>
            </a:p>
          </p:txBody>
        </p:sp>
        <p:sp>
          <p:nvSpPr>
            <p:cNvPr id="19" name="TextBox 18">
              <a:extLst>
                <a:ext uri="{FF2B5EF4-FFF2-40B4-BE49-F238E27FC236}">
                  <a16:creationId xmlns:a16="http://schemas.microsoft.com/office/drawing/2014/main" id="{45923DD3-7402-42F8-928E-01CA592D5125}"/>
                </a:ext>
              </a:extLst>
            </p:cNvPr>
            <p:cNvSpPr txBox="1"/>
            <p:nvPr/>
          </p:nvSpPr>
          <p:spPr>
            <a:xfrm>
              <a:off x="1087671" y="3386078"/>
              <a:ext cx="504056" cy="500090"/>
            </a:xfrm>
            <a:prstGeom prst="rect">
              <a:avLst/>
            </a:prstGeom>
            <a:noFill/>
          </p:spPr>
          <p:txBody>
            <a:bodyPr wrap="square" rtlCol="0">
              <a:spAutoFit/>
            </a:bodyPr>
            <a:lstStyle/>
            <a:p>
              <a:pPr defTabSz="1219170">
                <a:defRPr/>
              </a:pPr>
              <a:r>
                <a:rPr lang="en-GB" sz="3733" dirty="0">
                  <a:solidFill>
                    <a:srgbClr val="35456B"/>
                  </a:solidFill>
                  <a:latin typeface="Roboto" panose="02000000000000000000" pitchFamily="2" charset="0"/>
                  <a:ea typeface="Roboto" panose="02000000000000000000" pitchFamily="2" charset="0"/>
                </a:rPr>
                <a:t>+</a:t>
              </a:r>
              <a:endParaRPr lang="en-IE" sz="2400" dirty="0">
                <a:solidFill>
                  <a:srgbClr val="35456B"/>
                </a:solidFill>
                <a:latin typeface="Roboto" panose="02000000000000000000" pitchFamily="2" charset="0"/>
                <a:ea typeface="Roboto" panose="02000000000000000000" pitchFamily="2" charset="0"/>
              </a:endParaRPr>
            </a:p>
          </p:txBody>
        </p:sp>
        <p:sp>
          <p:nvSpPr>
            <p:cNvPr id="20" name="TextBox 19">
              <a:extLst>
                <a:ext uri="{FF2B5EF4-FFF2-40B4-BE49-F238E27FC236}">
                  <a16:creationId xmlns:a16="http://schemas.microsoft.com/office/drawing/2014/main" id="{6844EB13-B8F3-4719-A0F8-8C2D3D74C971}"/>
                </a:ext>
              </a:extLst>
            </p:cNvPr>
            <p:cNvSpPr txBox="1"/>
            <p:nvPr/>
          </p:nvSpPr>
          <p:spPr>
            <a:xfrm>
              <a:off x="2423912" y="3386078"/>
              <a:ext cx="504056" cy="500090"/>
            </a:xfrm>
            <a:prstGeom prst="rect">
              <a:avLst/>
            </a:prstGeom>
            <a:noFill/>
          </p:spPr>
          <p:txBody>
            <a:bodyPr wrap="square" rtlCol="0">
              <a:spAutoFit/>
            </a:bodyPr>
            <a:lstStyle/>
            <a:p>
              <a:pPr defTabSz="1219170">
                <a:defRPr/>
              </a:pPr>
              <a:r>
                <a:rPr lang="en-GB" sz="3733" dirty="0">
                  <a:solidFill>
                    <a:srgbClr val="35456B"/>
                  </a:solidFill>
                  <a:latin typeface="Roboto" panose="02000000000000000000" pitchFamily="2" charset="0"/>
                  <a:ea typeface="Roboto" panose="02000000000000000000" pitchFamily="2" charset="0"/>
                </a:rPr>
                <a:t>=</a:t>
              </a:r>
              <a:endParaRPr lang="en-IE" sz="2400" dirty="0">
                <a:solidFill>
                  <a:srgbClr val="35456B"/>
                </a:solidFill>
                <a:latin typeface="Roboto" panose="02000000000000000000" pitchFamily="2" charset="0"/>
                <a:ea typeface="Roboto" panose="02000000000000000000" pitchFamily="2" charset="0"/>
              </a:endParaRPr>
            </a:p>
          </p:txBody>
        </p:sp>
        <p:sp>
          <p:nvSpPr>
            <p:cNvPr id="21" name="TextBox 20">
              <a:extLst>
                <a:ext uri="{FF2B5EF4-FFF2-40B4-BE49-F238E27FC236}">
                  <a16:creationId xmlns:a16="http://schemas.microsoft.com/office/drawing/2014/main" id="{FEECE2D3-40C6-4B7A-BC15-016FE6C72731}"/>
                </a:ext>
              </a:extLst>
            </p:cNvPr>
            <p:cNvSpPr txBox="1"/>
            <p:nvPr/>
          </p:nvSpPr>
          <p:spPr>
            <a:xfrm>
              <a:off x="3754743" y="3354256"/>
              <a:ext cx="504056" cy="500090"/>
            </a:xfrm>
            <a:prstGeom prst="rect">
              <a:avLst/>
            </a:prstGeom>
            <a:noFill/>
          </p:spPr>
          <p:txBody>
            <a:bodyPr wrap="square" rtlCol="0">
              <a:spAutoFit/>
            </a:bodyPr>
            <a:lstStyle/>
            <a:p>
              <a:pPr defTabSz="1219170">
                <a:defRPr/>
              </a:pPr>
              <a:r>
                <a:rPr lang="en-GB" sz="3733" dirty="0">
                  <a:solidFill>
                    <a:srgbClr val="35456B"/>
                  </a:solidFill>
                  <a:latin typeface="Roboto" panose="02000000000000000000" pitchFamily="2" charset="0"/>
                  <a:ea typeface="Roboto" panose="02000000000000000000" pitchFamily="2" charset="0"/>
                </a:rPr>
                <a:t>+</a:t>
              </a:r>
              <a:endParaRPr lang="en-IE" sz="2400" dirty="0">
                <a:solidFill>
                  <a:srgbClr val="35456B"/>
                </a:solidFill>
                <a:latin typeface="Roboto" panose="02000000000000000000" pitchFamily="2" charset="0"/>
                <a:ea typeface="Roboto" panose="02000000000000000000" pitchFamily="2" charset="0"/>
              </a:endParaRPr>
            </a:p>
          </p:txBody>
        </p:sp>
        <p:sp>
          <p:nvSpPr>
            <p:cNvPr id="22" name="TextBox 21">
              <a:extLst>
                <a:ext uri="{FF2B5EF4-FFF2-40B4-BE49-F238E27FC236}">
                  <a16:creationId xmlns:a16="http://schemas.microsoft.com/office/drawing/2014/main" id="{6D55F5B2-4A05-4F42-88CB-B6ABBBD248EE}"/>
                </a:ext>
              </a:extLst>
            </p:cNvPr>
            <p:cNvSpPr txBox="1"/>
            <p:nvPr/>
          </p:nvSpPr>
          <p:spPr>
            <a:xfrm>
              <a:off x="5076056" y="3386078"/>
              <a:ext cx="504056" cy="500090"/>
            </a:xfrm>
            <a:prstGeom prst="rect">
              <a:avLst/>
            </a:prstGeom>
            <a:noFill/>
          </p:spPr>
          <p:txBody>
            <a:bodyPr wrap="square" rtlCol="0">
              <a:spAutoFit/>
            </a:bodyPr>
            <a:lstStyle/>
            <a:p>
              <a:pPr defTabSz="1219170">
                <a:defRPr/>
              </a:pPr>
              <a:r>
                <a:rPr lang="en-GB" sz="3733" dirty="0">
                  <a:solidFill>
                    <a:srgbClr val="35456B"/>
                  </a:solidFill>
                  <a:latin typeface="Roboto" panose="02000000000000000000" pitchFamily="2" charset="0"/>
                  <a:ea typeface="Roboto" panose="02000000000000000000" pitchFamily="2" charset="0"/>
                </a:rPr>
                <a:t>=</a:t>
              </a:r>
              <a:endParaRPr lang="en-IE" sz="2400" dirty="0">
                <a:solidFill>
                  <a:srgbClr val="35456B"/>
                </a:solidFill>
                <a:latin typeface="Roboto" panose="02000000000000000000" pitchFamily="2" charset="0"/>
                <a:ea typeface="Roboto" panose="02000000000000000000" pitchFamily="2" charset="0"/>
              </a:endParaRPr>
            </a:p>
          </p:txBody>
        </p:sp>
        <p:sp>
          <p:nvSpPr>
            <p:cNvPr id="23" name="TextBox 22">
              <a:extLst>
                <a:ext uri="{FF2B5EF4-FFF2-40B4-BE49-F238E27FC236}">
                  <a16:creationId xmlns:a16="http://schemas.microsoft.com/office/drawing/2014/main" id="{DB40FA8C-D008-4FFA-8C43-DCEAA7F2DB0B}"/>
                </a:ext>
              </a:extLst>
            </p:cNvPr>
            <p:cNvSpPr txBox="1"/>
            <p:nvPr/>
          </p:nvSpPr>
          <p:spPr>
            <a:xfrm>
              <a:off x="7740352" y="3386078"/>
              <a:ext cx="504056" cy="500090"/>
            </a:xfrm>
            <a:prstGeom prst="rect">
              <a:avLst/>
            </a:prstGeom>
            <a:noFill/>
          </p:spPr>
          <p:txBody>
            <a:bodyPr wrap="square" rtlCol="0">
              <a:spAutoFit/>
            </a:bodyPr>
            <a:lstStyle/>
            <a:p>
              <a:pPr defTabSz="1219170">
                <a:defRPr/>
              </a:pPr>
              <a:r>
                <a:rPr lang="en-GB" sz="3733" dirty="0">
                  <a:solidFill>
                    <a:srgbClr val="35456B"/>
                  </a:solidFill>
                  <a:latin typeface="Roboto" panose="02000000000000000000" pitchFamily="2" charset="0"/>
                  <a:ea typeface="Roboto" panose="02000000000000000000" pitchFamily="2" charset="0"/>
                </a:rPr>
                <a:t>=</a:t>
              </a:r>
              <a:endParaRPr lang="en-IE" sz="2400" dirty="0">
                <a:solidFill>
                  <a:srgbClr val="35456B"/>
                </a:solidFill>
                <a:latin typeface="Roboto" panose="02000000000000000000" pitchFamily="2" charset="0"/>
                <a:ea typeface="Roboto" panose="02000000000000000000" pitchFamily="2" charset="0"/>
              </a:endParaRPr>
            </a:p>
          </p:txBody>
        </p:sp>
        <p:sp>
          <p:nvSpPr>
            <p:cNvPr id="24" name="TextBox 23">
              <a:extLst>
                <a:ext uri="{FF2B5EF4-FFF2-40B4-BE49-F238E27FC236}">
                  <a16:creationId xmlns:a16="http://schemas.microsoft.com/office/drawing/2014/main" id="{F82311C4-DA5E-413A-BA7D-70E4AEE44A70}"/>
                </a:ext>
              </a:extLst>
            </p:cNvPr>
            <p:cNvSpPr txBox="1"/>
            <p:nvPr/>
          </p:nvSpPr>
          <p:spPr>
            <a:xfrm>
              <a:off x="6333756" y="3386078"/>
              <a:ext cx="504056" cy="500090"/>
            </a:xfrm>
            <a:prstGeom prst="rect">
              <a:avLst/>
            </a:prstGeom>
            <a:noFill/>
          </p:spPr>
          <p:txBody>
            <a:bodyPr wrap="square" rtlCol="0">
              <a:spAutoFit/>
            </a:bodyPr>
            <a:lstStyle/>
            <a:p>
              <a:pPr defTabSz="1219170">
                <a:defRPr/>
              </a:pPr>
              <a:r>
                <a:rPr lang="en-GB" sz="3733" dirty="0">
                  <a:solidFill>
                    <a:srgbClr val="35456B"/>
                  </a:solidFill>
                  <a:latin typeface="Roboto" panose="02000000000000000000" pitchFamily="2" charset="0"/>
                  <a:ea typeface="Roboto" panose="02000000000000000000" pitchFamily="2" charset="0"/>
                </a:rPr>
                <a:t>+</a:t>
              </a:r>
              <a:endParaRPr lang="en-IE" sz="2400" dirty="0">
                <a:solidFill>
                  <a:srgbClr val="35456B"/>
                </a:solidFill>
                <a:latin typeface="Roboto" panose="02000000000000000000" pitchFamily="2" charset="0"/>
                <a:ea typeface="Roboto" panose="02000000000000000000" pitchFamily="2" charset="0"/>
              </a:endParaRPr>
            </a:p>
          </p:txBody>
        </p:sp>
      </p:grpSp>
      <p:graphicFrame>
        <p:nvGraphicFramePr>
          <p:cNvPr id="2" name="Chart1">
            <a:extLst>
              <a:ext uri="{FF2B5EF4-FFF2-40B4-BE49-F238E27FC236}">
                <a16:creationId xmlns:a16="http://schemas.microsoft.com/office/drawing/2014/main" id="{903805FA-7121-46EE-90E3-C5E31DDBE706}"/>
              </a:ext>
            </a:extLst>
          </p:cNvPr>
          <p:cNvGraphicFramePr>
            <a:graphicFrameLocks/>
          </p:cNvGraphicFramePr>
          <p:nvPr/>
        </p:nvGraphicFramePr>
        <p:xfrm>
          <a:off x="143339" y="836712"/>
          <a:ext cx="12048661" cy="3216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27621193"/>
      </p:ext>
    </p:extLst>
  </p:cSld>
  <p:clrMapOvr>
    <a:masterClrMapping/>
  </p:clrMapOvr>
</p:sld>
</file>

<file path=ppt/theme/theme1.xml><?xml version="1.0" encoding="utf-8"?>
<a:theme xmlns:a="http://schemas.openxmlformats.org/drawingml/2006/main" name="CSO Standard Text 2">
  <a:themeElements>
    <a:clrScheme name="CSO Colours">
      <a:dk1>
        <a:srgbClr val="006168"/>
      </a:dk1>
      <a:lt1>
        <a:sysClr val="window" lastClr="FFFFFF"/>
      </a:lt1>
      <a:dk2>
        <a:srgbClr val="006F74"/>
      </a:dk2>
      <a:lt2>
        <a:srgbClr val="F8F8F8"/>
      </a:lt2>
      <a:accent1>
        <a:srgbClr val="45C1C0"/>
      </a:accent1>
      <a:accent2>
        <a:srgbClr val="FAA21B"/>
      </a:accent2>
      <a:accent3>
        <a:srgbClr val="5BC1A5"/>
      </a:accent3>
      <a:accent4>
        <a:srgbClr val="35456B"/>
      </a:accent4>
      <a:accent5>
        <a:srgbClr val="639FA2"/>
      </a:accent5>
      <a:accent6>
        <a:srgbClr val="9BBDBF"/>
      </a:accent6>
      <a:hlink>
        <a:srgbClr val="45C1C0"/>
      </a:hlink>
      <a:folHlink>
        <a:srgbClr val="45C1C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Highcharts">
    <a:dk1>
      <a:sysClr val="windowText" lastClr="000000"/>
    </a:dk1>
    <a:lt1>
      <a:sysClr val="window" lastClr="FFFFFF"/>
    </a:lt1>
    <a:dk2>
      <a:srgbClr val="1F497D"/>
    </a:dk2>
    <a:lt2>
      <a:srgbClr val="00AF86"/>
    </a:lt2>
    <a:accent1>
      <a:srgbClr val="405482"/>
    </a:accent1>
    <a:accent2>
      <a:srgbClr val="00AF86"/>
    </a:accent2>
    <a:accent3>
      <a:srgbClr val="FBAA34"/>
    </a:accent3>
    <a:accent4>
      <a:srgbClr val="3C5DAA"/>
    </a:accent4>
    <a:accent5>
      <a:srgbClr val="B7BE34"/>
    </a:accent5>
    <a:accent6>
      <a:srgbClr val="0099B4"/>
    </a:accent6>
    <a:hlink>
      <a:srgbClr val="FBAA34"/>
    </a:hlink>
    <a:folHlink>
      <a:srgbClr val="40548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Highcharts">
    <a:dk1>
      <a:sysClr val="windowText" lastClr="000000"/>
    </a:dk1>
    <a:lt1>
      <a:sysClr val="window" lastClr="FFFFFF"/>
    </a:lt1>
    <a:dk2>
      <a:srgbClr val="1F497D"/>
    </a:dk2>
    <a:lt2>
      <a:srgbClr val="00AF86"/>
    </a:lt2>
    <a:accent1>
      <a:srgbClr val="405482"/>
    </a:accent1>
    <a:accent2>
      <a:srgbClr val="00AF86"/>
    </a:accent2>
    <a:accent3>
      <a:srgbClr val="FBAA34"/>
    </a:accent3>
    <a:accent4>
      <a:srgbClr val="3C5DAA"/>
    </a:accent4>
    <a:accent5>
      <a:srgbClr val="B7BE34"/>
    </a:accent5>
    <a:accent6>
      <a:srgbClr val="0099B4"/>
    </a:accent6>
    <a:hlink>
      <a:srgbClr val="FBAA34"/>
    </a:hlink>
    <a:folHlink>
      <a:srgbClr val="40548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1842</TotalTime>
  <Words>1185</Words>
  <Application>Microsoft Office PowerPoint</Application>
  <PresentationFormat>Widescreen</PresentationFormat>
  <Paragraphs>289</Paragraphs>
  <Slides>23</Slides>
  <Notes>12</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23</vt:i4>
      </vt:variant>
    </vt:vector>
  </HeadingPairs>
  <TitlesOfParts>
    <vt:vector size="37" baseType="lpstr">
      <vt:lpstr>Aptos</vt:lpstr>
      <vt:lpstr>Arial</vt:lpstr>
      <vt:lpstr>Calibri</vt:lpstr>
      <vt:lpstr>Cambria</vt:lpstr>
      <vt:lpstr>Courier New</vt:lpstr>
      <vt:lpstr>Roboto</vt:lpstr>
      <vt:lpstr>Roboto Black</vt:lpstr>
      <vt:lpstr>Roboto Light</vt:lpstr>
      <vt:lpstr>Roboto Slab</vt:lpstr>
      <vt:lpstr>Roboto Slab Bold</vt:lpstr>
      <vt:lpstr>Roboto Slab Light</vt:lpstr>
      <vt:lpstr>Symbol</vt:lpstr>
      <vt:lpstr>Times New Roman</vt:lpstr>
      <vt:lpstr>CSO Standard Text 2</vt:lpstr>
      <vt:lpstr>UNNES LCU Sprints, 16 June 2026  Globalisation,  System of National Accounts &amp; Large Cases Units  Christopher Sibley Assistant Director General Central Statistics Office Ireland    </vt:lpstr>
      <vt:lpstr>PowerPoint Presentation</vt:lpstr>
      <vt:lpstr>PowerPoint Presentation</vt:lpstr>
      <vt:lpstr>The back story</vt:lpstr>
      <vt:lpstr>National Accounts 2015</vt:lpstr>
      <vt:lpstr>Economic Statistics Review Group (ESRG)</vt:lpstr>
      <vt:lpstr> Some data</vt:lpstr>
      <vt:lpstr>Walk through:  Exports &amp; Imports  - from Cross-border to International Trade Basis</vt:lpstr>
      <vt:lpstr>PowerPoint Presentation</vt:lpstr>
      <vt:lpstr>Components of GNI* adjustments</vt:lpstr>
      <vt:lpstr>PowerPoint Presentation</vt:lpstr>
      <vt:lpstr>Current Account * (CA*)</vt:lpstr>
      <vt:lpstr>A Modified Current Account Balance for Ireland, CA*</vt:lpstr>
      <vt:lpstr>A Modified Current Account Balance for Ireland, CA*</vt:lpstr>
      <vt:lpstr>PowerPoint Presentation</vt:lpstr>
      <vt:lpstr>PowerPoint Presentation</vt:lpstr>
      <vt:lpstr>CSO Ireland  Large Cases Unit </vt:lpstr>
      <vt:lpstr>PowerPoint Presentation</vt:lpstr>
      <vt:lpstr>Key functions of CSO LCU, Ireland</vt:lpstr>
      <vt:lpstr>PowerPoint Presentation</vt:lpstr>
      <vt:lpstr>MNE complexity</vt:lpstr>
      <vt:lpstr>Contribution of LCU enterprises</vt:lpstr>
      <vt:lpstr>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Norita Murphy</dc:creator>
  <cp:lastModifiedBy>Christopher Sibley</cp:lastModifiedBy>
  <cp:revision>42</cp:revision>
  <cp:lastPrinted>2026-03-11T09:54:33Z</cp:lastPrinted>
  <dcterms:created xsi:type="dcterms:W3CDTF">2026-01-13T11:11:16Z</dcterms:created>
  <dcterms:modified xsi:type="dcterms:W3CDTF">2026-06-15T09:51:06Z</dcterms:modified>
</cp:coreProperties>
</file>