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3.xml" ContentType="application/vnd.openxmlformats-officedocument.presentationml.tags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24.xml" ContentType="application/vnd.openxmlformats-officedocument.presentationml.tags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tags/tag25.xml" ContentType="application/vnd.openxmlformats-officedocument.presentationml.tags+xml"/>
  <Override PartName="/ppt/notesSlides/notesSlide5.xml" ContentType="application/vnd.openxmlformats-officedocument.presentationml.notesSlide+xml"/>
  <Override PartName="/ppt/tags/tag26.xml" ContentType="application/vnd.openxmlformats-officedocument.presentationml.tags+xml"/>
  <Override PartName="/ppt/notesSlides/notesSlide6.xml" ContentType="application/vnd.openxmlformats-officedocument.presentationml.notesSlide+xml"/>
  <Override PartName="/ppt/tags/tag27.xml" ContentType="application/vnd.openxmlformats-officedocument.presentationml.tags+xml"/>
  <Override PartName="/ppt/notesSlides/notesSlide7.xml" ContentType="application/vnd.openxmlformats-officedocument.presentationml.notesSlide+xml"/>
  <Override PartName="/ppt/tags/tag28.xml" ContentType="application/vnd.openxmlformats-officedocument.presentationml.tags+xml"/>
  <Override PartName="/ppt/notesSlides/notesSlide8.xml" ContentType="application/vnd.openxmlformats-officedocument.presentationml.notesSlide+xml"/>
  <Override PartName="/ppt/tags/tag29.xml" ContentType="application/vnd.openxmlformats-officedocument.presentationml.tags+xml"/>
  <Override PartName="/ppt/notesSlides/notesSlide9.xml" ContentType="application/vnd.openxmlformats-officedocument.presentationml.notesSlide+xml"/>
  <Override PartName="/ppt/tags/tag30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31.xml" ContentType="application/vnd.openxmlformats-officedocument.presentationml.tags+xml"/>
  <Override PartName="/ppt/notesSlides/notesSlide12.xml" ContentType="application/vnd.openxmlformats-officedocument.presentationml.notesSlide+xml"/>
  <Override PartName="/ppt/tags/tag32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33.xml" ContentType="application/vnd.openxmlformats-officedocument.presentationml.tags+xml"/>
  <Override PartName="/ppt/notesSlides/notesSlide15.xml" ContentType="application/vnd.openxmlformats-officedocument.presentationml.notesSlide+xml"/>
  <Override PartName="/ppt/tags/tag34.xml" ContentType="application/vnd.openxmlformats-officedocument.presentationml.tags+xml"/>
  <Override PartName="/ppt/notesSlides/notesSlide16.xml" ContentType="application/vnd.openxmlformats-officedocument.presentationml.notesSlide+xml"/>
  <Override PartName="/ppt/tags/tag35.xml" ContentType="application/vnd.openxmlformats-officedocument.presentationml.tags+xml"/>
  <Override PartName="/ppt/notesSlides/notesSlide1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0" r:id="rId1"/>
  </p:sldMasterIdLst>
  <p:notesMasterIdLst>
    <p:notesMasterId r:id="rId19"/>
  </p:notesMasterIdLst>
  <p:handoutMasterIdLst>
    <p:handoutMasterId r:id="rId20"/>
  </p:handoutMasterIdLst>
  <p:sldIdLst>
    <p:sldId id="330" r:id="rId2"/>
    <p:sldId id="2147472928" r:id="rId3"/>
    <p:sldId id="2147472922" r:id="rId4"/>
    <p:sldId id="2147472930" r:id="rId5"/>
    <p:sldId id="421" r:id="rId6"/>
    <p:sldId id="2147472919" r:id="rId7"/>
    <p:sldId id="2147472920" r:id="rId8"/>
    <p:sldId id="2147472933" r:id="rId9"/>
    <p:sldId id="2147472934" r:id="rId10"/>
    <p:sldId id="2147472935" r:id="rId11"/>
    <p:sldId id="809" r:id="rId12"/>
    <p:sldId id="2147472924" r:id="rId13"/>
    <p:sldId id="2147472926" r:id="rId14"/>
    <p:sldId id="2147472929" r:id="rId15"/>
    <p:sldId id="2147472931" r:id="rId16"/>
    <p:sldId id="2147472932" r:id="rId17"/>
    <p:sldId id="2147472917" r:id="rId18"/>
  </p:sldIdLst>
  <p:sldSz cx="9144000" cy="5143500" type="screen16x9"/>
  <p:notesSz cx="9144000" cy="6858000"/>
  <p:custDataLst>
    <p:tags r:id="rId2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624">
          <p15:clr>
            <a:srgbClr val="A4A3A4"/>
          </p15:clr>
        </p15:guide>
        <p15:guide id="2" orient="horz" pos="327">
          <p15:clr>
            <a:srgbClr val="A4A3A4"/>
          </p15:clr>
        </p15:guide>
        <p15:guide id="3" orient="horz" pos="2796">
          <p15:clr>
            <a:srgbClr val="A4A3A4"/>
          </p15:clr>
        </p15:guide>
        <p15:guide id="4" orient="horz" pos="3083">
          <p15:clr>
            <a:srgbClr val="A4A3A4"/>
          </p15:clr>
        </p15:guide>
        <p15:guide id="5" orient="horz" pos="673">
          <p15:clr>
            <a:srgbClr val="A4A3A4"/>
          </p15:clr>
        </p15:guide>
        <p15:guide id="6" orient="horz" pos="872">
          <p15:clr>
            <a:srgbClr val="A4A3A4"/>
          </p15:clr>
        </p15:guide>
        <p15:guide id="7" orient="horz" pos="1772">
          <p15:clr>
            <a:srgbClr val="A4A3A4"/>
          </p15:clr>
        </p15:guide>
        <p15:guide id="8" pos="5602">
          <p15:clr>
            <a:srgbClr val="A4A3A4"/>
          </p15:clr>
        </p15:guide>
        <p15:guide id="9" pos="176">
          <p15:clr>
            <a:srgbClr val="A4A3A4"/>
          </p15:clr>
        </p15:guide>
        <p15:guide id="10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6F2F626-023F-424D-CB8B-028B399C8A3D}" name="Giron, Celestino" initials="CG" userId="S::Celestino.Giron@ecb.europa.eu::5dbe697a-75fd-426d-9efa-0955e9fb5b60" providerId="AD"/>
  <p188:author id="{4F436643-98C3-9F7C-7375-67E6209C6970}" name="Freier, Maximilian" initials="FM" userId="S::Maximilian.Freier@ecb.europa.eu::c483ccf9-f4f8-4c33-9d30-389ef0054dbb" providerId="AD"/>
  <p188:author id="{417A9F54-1E8D-D7E5-4ACD-6EFCA4BB23C8}" name="Modery, Wolfgang" initials="MW" userId="S::wolfgang.modery@ecb.europa.eu::4c4c04d4-5d03-47bc-8e0a-52da71017c9e" providerId="AD"/>
  <p188:author id="{6CC39C63-C5C8-D1DC-9613-5DF5041AFD00}" name="Pastoris, Fausto" initials="FP" userId="S::Fausto.Pastoris@ecb.europa.eu::12435240-f0fd-4aac-8c14-f91f2a1275f3" providerId="AD"/>
  <p188:author id="{943BB682-ED35-E987-AFC7-85E7B2BB7E9E}" name="Yeh, Me-Lie" initials="YML" userId="S::Me-Lie.Yeh@ecb.europa.eu::7e38155e-5c86-46c4-a390-10963751bfb3" providerId="AD"/>
  <p188:author id="{E53FC98A-3F56-AF59-88E4-012113B8B660}" name="Pitcher, Pauline" initials="PP" userId="S::Pauline.Pitcher@ecb.europa.eu::9501c89a-8c9b-4665-a899-c9e0903f1b1c" providerId="AD"/>
  <p188:author id="{ACA1F19C-74D3-C4D8-2404-FA16F4358234}" name="Szörfi, Bela" initials="SB" userId="S::Bela.Szorfi@ecb.europa.eu::aade9e98-9f01-4839-b4fa-d76fb91915dd" providerId="AD"/>
  <p188:author id="{BF6D94B4-C46B-479C-0BC3-162C41ABB60E}" name="Diz Dias, Jorge" initials="DDJ" userId="S::Jorge.Diz_Dias@ecb.europa.eu::0d32b39d-872d-4a19-a4f2-ed8f5f68c793" providerId="AD"/>
  <p188:author id="{46275CDD-2439-206A-2F49-CC48DAE0771F}" name="Hulmes, Elizabeth Ellen" initials="HEE" userId="S::Elizabeth_Ellen.Hulmes@ecb.europa.eu::81af947a-1514-4087-b98a-883cfd10c40a" providerId="AD"/>
  <p188:author id="{CC1E7EF1-53AF-BA8D-A66A-92BCEEE8448D}" name="Dorrucci, Ettore" initials="DE" userId="S::ettore.dorrucci@ecb.europa.eu::e47a256e-d2ee-43c7-94ec-570efd1fa6e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B7D2"/>
    <a:srgbClr val="B4CCD4"/>
    <a:srgbClr val="9EC9EA"/>
    <a:srgbClr val="195FB5"/>
    <a:srgbClr val="003299"/>
    <a:srgbClr val="328DD2"/>
    <a:srgbClr val="FF33CC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41" autoAdjust="0"/>
    <p:restoredTop sz="83405" autoAdjust="0"/>
  </p:normalViewPr>
  <p:slideViewPr>
    <p:cSldViewPr snapToGrid="0">
      <p:cViewPr varScale="1">
        <p:scale>
          <a:sx n="122" d="100"/>
          <a:sy n="122" d="100"/>
        </p:scale>
        <p:origin x="1194" y="96"/>
      </p:cViewPr>
      <p:guideLst>
        <p:guide orient="horz" pos="624"/>
        <p:guide orient="horz" pos="327"/>
        <p:guide orient="horz" pos="2796"/>
        <p:guide orient="horz" pos="3083"/>
        <p:guide orient="horz" pos="673"/>
        <p:guide orient="horz" pos="872"/>
        <p:guide orient="horz" pos="1772"/>
        <p:guide pos="5602"/>
        <p:guide pos="17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14" d="100"/>
          <a:sy n="114" d="100"/>
        </p:scale>
        <p:origin x="2442" y="84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8/10/relationships/authors" Target="authors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5D070E-DF84-4F44-990A-E0BD7930D1F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GB"/>
        </a:p>
      </dgm:t>
    </dgm:pt>
    <dgm:pt modelId="{538CB3D5-86C7-47B5-9491-24D007AA1087}">
      <dgm:prSet/>
      <dgm:spPr/>
      <dgm:t>
        <a:bodyPr/>
        <a:lstStyle/>
        <a:p>
          <a:r>
            <a:rPr lang="en-GB"/>
            <a:t>The </a:t>
          </a:r>
          <a:r>
            <a:rPr lang="en-GB" b="1"/>
            <a:t>activities of MNEs </a:t>
          </a:r>
          <a:r>
            <a:rPr lang="en-GB"/>
            <a:t>have become an increasingly important feature of the euro area economy, affecting </a:t>
          </a:r>
          <a:r>
            <a:rPr lang="en-GB" b="1"/>
            <a:t>output, trade and financial linkages</a:t>
          </a:r>
          <a:endParaRPr lang="en-GB"/>
        </a:p>
      </dgm:t>
    </dgm:pt>
    <dgm:pt modelId="{89258045-7593-4E02-9548-A8F095C58C5A}" type="parTrans" cxnId="{B5FE335F-4D43-4452-8E64-3AEB42116BBC}">
      <dgm:prSet/>
      <dgm:spPr/>
      <dgm:t>
        <a:bodyPr/>
        <a:lstStyle/>
        <a:p>
          <a:endParaRPr lang="en-GB"/>
        </a:p>
      </dgm:t>
    </dgm:pt>
    <dgm:pt modelId="{4693FF69-8217-4D39-A53E-8F831DD7B4A7}" type="sibTrans" cxnId="{B5FE335F-4D43-4452-8E64-3AEB42116BBC}">
      <dgm:prSet/>
      <dgm:spPr/>
      <dgm:t>
        <a:bodyPr/>
        <a:lstStyle/>
        <a:p>
          <a:endParaRPr lang="en-GB"/>
        </a:p>
      </dgm:t>
    </dgm:pt>
    <dgm:pt modelId="{63AC0641-E71D-47E5-89A7-1B592B0CFAAC}">
      <dgm:prSet/>
      <dgm:spPr/>
      <dgm:t>
        <a:bodyPr/>
        <a:lstStyle/>
        <a:p>
          <a:r>
            <a:rPr lang="en-GB"/>
            <a:t>MNEs activities can take several forms, including production for domestic or export markets, cross-border production, supply chains and the provision of financial and consultancy services</a:t>
          </a:r>
        </a:p>
      </dgm:t>
    </dgm:pt>
    <dgm:pt modelId="{F0563CF5-B6DA-4DCC-8652-5D771852C1D8}" type="parTrans" cxnId="{7AF467DA-1734-4C8F-97D4-963B19A4F81D}">
      <dgm:prSet/>
      <dgm:spPr/>
      <dgm:t>
        <a:bodyPr/>
        <a:lstStyle/>
        <a:p>
          <a:endParaRPr lang="en-GB"/>
        </a:p>
      </dgm:t>
    </dgm:pt>
    <dgm:pt modelId="{7D841B78-1851-4B22-92C4-55242610761A}" type="sibTrans" cxnId="{7AF467DA-1734-4C8F-97D4-963B19A4F81D}">
      <dgm:prSet/>
      <dgm:spPr/>
      <dgm:t>
        <a:bodyPr/>
        <a:lstStyle/>
        <a:p>
          <a:endParaRPr lang="en-GB"/>
        </a:p>
      </dgm:t>
    </dgm:pt>
    <dgm:pt modelId="{F391E8CD-B0D8-468B-B1B5-B36555813C2C}">
      <dgm:prSet/>
      <dgm:spPr/>
      <dgm:t>
        <a:bodyPr/>
        <a:lstStyle/>
        <a:p>
          <a:r>
            <a:rPr lang="en-GB"/>
            <a:t>However, MNE activities are frequently </a:t>
          </a:r>
          <a:r>
            <a:rPr lang="en-GB" b="1"/>
            <a:t>highly volatile </a:t>
          </a:r>
          <a:r>
            <a:rPr lang="en-GB"/>
            <a:t>and </a:t>
          </a:r>
          <a:r>
            <a:rPr lang="en-GB" b="1"/>
            <a:t>large</a:t>
          </a:r>
          <a:r>
            <a:rPr lang="en-GB"/>
            <a:t> compared to the size of many economies where they are resident</a:t>
          </a:r>
        </a:p>
      </dgm:t>
    </dgm:pt>
    <dgm:pt modelId="{CC6BD5BE-57E4-4E6A-83A5-4E00026F45A1}" type="parTrans" cxnId="{B9F6E48A-E337-4027-92EC-D7FDB4CA9B49}">
      <dgm:prSet/>
      <dgm:spPr/>
      <dgm:t>
        <a:bodyPr/>
        <a:lstStyle/>
        <a:p>
          <a:endParaRPr lang="en-GB"/>
        </a:p>
      </dgm:t>
    </dgm:pt>
    <dgm:pt modelId="{86E10C85-8E92-44A0-9FDB-5D399936ED72}" type="sibTrans" cxnId="{B9F6E48A-E337-4027-92EC-D7FDB4CA9B49}">
      <dgm:prSet/>
      <dgm:spPr/>
      <dgm:t>
        <a:bodyPr/>
        <a:lstStyle/>
        <a:p>
          <a:endParaRPr lang="en-GB"/>
        </a:p>
      </dgm:t>
    </dgm:pt>
    <dgm:pt modelId="{B1EEB060-F6F4-45C4-83C5-2B65B68A65FC}">
      <dgm:prSet/>
      <dgm:spPr/>
      <dgm:t>
        <a:bodyPr/>
        <a:lstStyle/>
        <a:p>
          <a:r>
            <a:rPr lang="en-GB" b="1"/>
            <a:t>MNEs activities can blur real-time assessment</a:t>
          </a:r>
          <a:r>
            <a:rPr lang="en-GB"/>
            <a:t> – and forecasting – of the business cycle, the current account, and the capital stock in the euro area</a:t>
          </a:r>
        </a:p>
      </dgm:t>
    </dgm:pt>
    <dgm:pt modelId="{67203FD2-02A0-4781-BF95-E33507AEC052}" type="parTrans" cxnId="{FBAF6D58-C84F-492B-B890-19FAE24E611C}">
      <dgm:prSet/>
      <dgm:spPr/>
      <dgm:t>
        <a:bodyPr/>
        <a:lstStyle/>
        <a:p>
          <a:endParaRPr lang="en-GB"/>
        </a:p>
      </dgm:t>
    </dgm:pt>
    <dgm:pt modelId="{A630E254-23AD-41A8-9A61-E46D498B00B7}" type="sibTrans" cxnId="{FBAF6D58-C84F-492B-B890-19FAE24E611C}">
      <dgm:prSet/>
      <dgm:spPr/>
      <dgm:t>
        <a:bodyPr/>
        <a:lstStyle/>
        <a:p>
          <a:endParaRPr lang="en-GB"/>
        </a:p>
      </dgm:t>
    </dgm:pt>
    <dgm:pt modelId="{31A6699C-2CEF-4B6B-A1F4-992450110F16}">
      <dgm:prSet/>
      <dgm:spPr/>
      <dgm:t>
        <a:bodyPr/>
        <a:lstStyle/>
        <a:p>
          <a:r>
            <a:rPr lang="en-GB"/>
            <a:t>The economic impact of MNE activities has become much more evident in measures of </a:t>
          </a:r>
          <a:r>
            <a:rPr lang="en-GB" b="1"/>
            <a:t>intellectual property product (IPP) investment </a:t>
          </a:r>
          <a:r>
            <a:rPr lang="en-GB"/>
            <a:t>and </a:t>
          </a:r>
          <a:r>
            <a:rPr lang="en-GB" b="1"/>
            <a:t>trade flows</a:t>
          </a:r>
          <a:endParaRPr lang="en-GB"/>
        </a:p>
      </dgm:t>
    </dgm:pt>
    <dgm:pt modelId="{BAB60A1C-0C90-4186-94C3-A1B2D9E063FA}" type="parTrans" cxnId="{F657339F-77E2-4348-AE21-77213699011A}">
      <dgm:prSet/>
      <dgm:spPr/>
      <dgm:t>
        <a:bodyPr/>
        <a:lstStyle/>
        <a:p>
          <a:endParaRPr lang="en-GB"/>
        </a:p>
      </dgm:t>
    </dgm:pt>
    <dgm:pt modelId="{95065F3F-B2AE-417F-ADFC-7AD2A895D4C2}" type="sibTrans" cxnId="{F657339F-77E2-4348-AE21-77213699011A}">
      <dgm:prSet/>
      <dgm:spPr/>
      <dgm:t>
        <a:bodyPr/>
        <a:lstStyle/>
        <a:p>
          <a:endParaRPr lang="en-GB"/>
        </a:p>
      </dgm:t>
    </dgm:pt>
    <dgm:pt modelId="{994F750E-D815-4729-9FF0-18C609222AE1}">
      <dgm:prSet/>
      <dgm:spPr/>
      <dgm:t>
        <a:bodyPr/>
        <a:lstStyle/>
        <a:p>
          <a:r>
            <a:rPr lang="en-GB"/>
            <a:t>Euro area </a:t>
          </a:r>
          <a:r>
            <a:rPr lang="en-GB" b="1"/>
            <a:t>cross-border financial linkages </a:t>
          </a:r>
          <a:r>
            <a:rPr lang="en-GB"/>
            <a:t>are also highly affected by MNEs financial flows and intra-group financial transactions </a:t>
          </a:r>
        </a:p>
      </dgm:t>
    </dgm:pt>
    <dgm:pt modelId="{8FE0F5A0-4064-4506-A93F-5ADB4DA1FE6F}" type="parTrans" cxnId="{B9FECB1F-1C62-4EE8-8466-3BC2D6B7B9E0}">
      <dgm:prSet/>
      <dgm:spPr/>
      <dgm:t>
        <a:bodyPr/>
        <a:lstStyle/>
        <a:p>
          <a:endParaRPr lang="en-GB"/>
        </a:p>
      </dgm:t>
    </dgm:pt>
    <dgm:pt modelId="{D46461E9-BD97-4E1B-ADCE-AACF3A367031}" type="sibTrans" cxnId="{B9FECB1F-1C62-4EE8-8466-3BC2D6B7B9E0}">
      <dgm:prSet/>
      <dgm:spPr/>
      <dgm:t>
        <a:bodyPr/>
        <a:lstStyle/>
        <a:p>
          <a:endParaRPr lang="en-GB"/>
        </a:p>
      </dgm:t>
    </dgm:pt>
    <dgm:pt modelId="{D357681D-749B-437F-AC06-7CC42FF7DBEE}" type="pres">
      <dgm:prSet presAssocID="{275D070E-DF84-4F44-990A-E0BD7930D1F4}" presName="linear" presStyleCnt="0">
        <dgm:presLayoutVars>
          <dgm:animLvl val="lvl"/>
          <dgm:resizeHandles val="exact"/>
        </dgm:presLayoutVars>
      </dgm:prSet>
      <dgm:spPr/>
    </dgm:pt>
    <dgm:pt modelId="{1F2BAC4D-E91B-4980-8F2F-DF6928F6A460}" type="pres">
      <dgm:prSet presAssocID="{538CB3D5-86C7-47B5-9491-24D007AA1087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5798B0EC-1BC7-4E6D-A523-9A602D6185BA}" type="pres">
      <dgm:prSet presAssocID="{4693FF69-8217-4D39-A53E-8F831DD7B4A7}" presName="spacer" presStyleCnt="0"/>
      <dgm:spPr/>
    </dgm:pt>
    <dgm:pt modelId="{F4AA5B02-2828-4B08-AFDB-865D2E5DA012}" type="pres">
      <dgm:prSet presAssocID="{63AC0641-E71D-47E5-89A7-1B592B0CFAAC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AA0A9AFB-9E0E-4D82-88DD-B60C087453FD}" type="pres">
      <dgm:prSet presAssocID="{7D841B78-1851-4B22-92C4-55242610761A}" presName="spacer" presStyleCnt="0"/>
      <dgm:spPr/>
    </dgm:pt>
    <dgm:pt modelId="{3C6F1234-DF65-476F-968A-7F504EC905AB}" type="pres">
      <dgm:prSet presAssocID="{F391E8CD-B0D8-468B-B1B5-B36555813C2C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D47F977B-34AB-4BF7-97B0-26B72AE6842A}" type="pres">
      <dgm:prSet presAssocID="{86E10C85-8E92-44A0-9FDB-5D399936ED72}" presName="spacer" presStyleCnt="0"/>
      <dgm:spPr/>
    </dgm:pt>
    <dgm:pt modelId="{0807A36D-E183-4775-B209-BBB44741EFB9}" type="pres">
      <dgm:prSet presAssocID="{B1EEB060-F6F4-45C4-83C5-2B65B68A65FC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7FF91A70-2188-4858-8281-FAC4B1549B2B}" type="pres">
      <dgm:prSet presAssocID="{A630E254-23AD-41A8-9A61-E46D498B00B7}" presName="spacer" presStyleCnt="0"/>
      <dgm:spPr/>
    </dgm:pt>
    <dgm:pt modelId="{D78AAA5B-2675-4DD9-ADC4-AC040ADAA69C}" type="pres">
      <dgm:prSet presAssocID="{31A6699C-2CEF-4B6B-A1F4-992450110F16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F9A1F6F8-0A12-48EC-A419-A2E700CD4B59}" type="pres">
      <dgm:prSet presAssocID="{95065F3F-B2AE-417F-ADFC-7AD2A895D4C2}" presName="spacer" presStyleCnt="0"/>
      <dgm:spPr/>
    </dgm:pt>
    <dgm:pt modelId="{680584EC-FFB9-4184-B7AA-C927DB4FB0D7}" type="pres">
      <dgm:prSet presAssocID="{994F750E-D815-4729-9FF0-18C609222AE1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B9FECB1F-1C62-4EE8-8466-3BC2D6B7B9E0}" srcId="{275D070E-DF84-4F44-990A-E0BD7930D1F4}" destId="{994F750E-D815-4729-9FF0-18C609222AE1}" srcOrd="5" destOrd="0" parTransId="{8FE0F5A0-4064-4506-A93F-5ADB4DA1FE6F}" sibTransId="{D46461E9-BD97-4E1B-ADCE-AACF3A367031}"/>
    <dgm:cxn modelId="{3F341C2C-55F0-41AB-80D2-2BE387E0002B}" type="presOf" srcId="{F391E8CD-B0D8-468B-B1B5-B36555813C2C}" destId="{3C6F1234-DF65-476F-968A-7F504EC905AB}" srcOrd="0" destOrd="0" presId="urn:microsoft.com/office/officeart/2005/8/layout/vList2"/>
    <dgm:cxn modelId="{59FE8E32-60AE-4F74-8482-047D34683354}" type="presOf" srcId="{63AC0641-E71D-47E5-89A7-1B592B0CFAAC}" destId="{F4AA5B02-2828-4B08-AFDB-865D2E5DA012}" srcOrd="0" destOrd="0" presId="urn:microsoft.com/office/officeart/2005/8/layout/vList2"/>
    <dgm:cxn modelId="{B5FE335F-4D43-4452-8E64-3AEB42116BBC}" srcId="{275D070E-DF84-4F44-990A-E0BD7930D1F4}" destId="{538CB3D5-86C7-47B5-9491-24D007AA1087}" srcOrd="0" destOrd="0" parTransId="{89258045-7593-4E02-9548-A8F095C58C5A}" sibTransId="{4693FF69-8217-4D39-A53E-8F831DD7B4A7}"/>
    <dgm:cxn modelId="{FBAF6D58-C84F-492B-B890-19FAE24E611C}" srcId="{275D070E-DF84-4F44-990A-E0BD7930D1F4}" destId="{B1EEB060-F6F4-45C4-83C5-2B65B68A65FC}" srcOrd="3" destOrd="0" parTransId="{67203FD2-02A0-4781-BF95-E33507AEC052}" sibTransId="{A630E254-23AD-41A8-9A61-E46D498B00B7}"/>
    <dgm:cxn modelId="{B9F6E48A-E337-4027-92EC-D7FDB4CA9B49}" srcId="{275D070E-DF84-4F44-990A-E0BD7930D1F4}" destId="{F391E8CD-B0D8-468B-B1B5-B36555813C2C}" srcOrd="2" destOrd="0" parTransId="{CC6BD5BE-57E4-4E6A-83A5-4E00026F45A1}" sibTransId="{86E10C85-8E92-44A0-9FDB-5D399936ED72}"/>
    <dgm:cxn modelId="{F657339F-77E2-4348-AE21-77213699011A}" srcId="{275D070E-DF84-4F44-990A-E0BD7930D1F4}" destId="{31A6699C-2CEF-4B6B-A1F4-992450110F16}" srcOrd="4" destOrd="0" parTransId="{BAB60A1C-0C90-4186-94C3-A1B2D9E063FA}" sibTransId="{95065F3F-B2AE-417F-ADFC-7AD2A895D4C2}"/>
    <dgm:cxn modelId="{A3924CB2-612D-4F69-AEDA-816BA1934E8F}" type="presOf" srcId="{275D070E-DF84-4F44-990A-E0BD7930D1F4}" destId="{D357681D-749B-437F-AC06-7CC42FF7DBEE}" srcOrd="0" destOrd="0" presId="urn:microsoft.com/office/officeart/2005/8/layout/vList2"/>
    <dgm:cxn modelId="{D964AEB5-C61E-4E39-B26B-31756273FF71}" type="presOf" srcId="{994F750E-D815-4729-9FF0-18C609222AE1}" destId="{680584EC-FFB9-4184-B7AA-C927DB4FB0D7}" srcOrd="0" destOrd="0" presId="urn:microsoft.com/office/officeart/2005/8/layout/vList2"/>
    <dgm:cxn modelId="{584FD5C4-69DC-403B-8118-C77D8B0B0DAB}" type="presOf" srcId="{538CB3D5-86C7-47B5-9491-24D007AA1087}" destId="{1F2BAC4D-E91B-4980-8F2F-DF6928F6A460}" srcOrd="0" destOrd="0" presId="urn:microsoft.com/office/officeart/2005/8/layout/vList2"/>
    <dgm:cxn modelId="{8FEE32CF-ABA0-4285-BDB5-005B5B0FF264}" type="presOf" srcId="{B1EEB060-F6F4-45C4-83C5-2B65B68A65FC}" destId="{0807A36D-E183-4775-B209-BBB44741EFB9}" srcOrd="0" destOrd="0" presId="urn:microsoft.com/office/officeart/2005/8/layout/vList2"/>
    <dgm:cxn modelId="{7AF467DA-1734-4C8F-97D4-963B19A4F81D}" srcId="{275D070E-DF84-4F44-990A-E0BD7930D1F4}" destId="{63AC0641-E71D-47E5-89A7-1B592B0CFAAC}" srcOrd="1" destOrd="0" parTransId="{F0563CF5-B6DA-4DCC-8652-5D771852C1D8}" sibTransId="{7D841B78-1851-4B22-92C4-55242610761A}"/>
    <dgm:cxn modelId="{F0A4F5FC-DB3A-4FE9-A119-A8BE06B8716E}" type="presOf" srcId="{31A6699C-2CEF-4B6B-A1F4-992450110F16}" destId="{D78AAA5B-2675-4DD9-ADC4-AC040ADAA69C}" srcOrd="0" destOrd="0" presId="urn:microsoft.com/office/officeart/2005/8/layout/vList2"/>
    <dgm:cxn modelId="{BB634C0A-FA0D-4BBF-8FFF-A5B656991321}" type="presParOf" srcId="{D357681D-749B-437F-AC06-7CC42FF7DBEE}" destId="{1F2BAC4D-E91B-4980-8F2F-DF6928F6A460}" srcOrd="0" destOrd="0" presId="urn:microsoft.com/office/officeart/2005/8/layout/vList2"/>
    <dgm:cxn modelId="{9E1E9ED4-2B9F-4423-AC52-0BF47AB244A8}" type="presParOf" srcId="{D357681D-749B-437F-AC06-7CC42FF7DBEE}" destId="{5798B0EC-1BC7-4E6D-A523-9A602D6185BA}" srcOrd="1" destOrd="0" presId="urn:microsoft.com/office/officeart/2005/8/layout/vList2"/>
    <dgm:cxn modelId="{1DEC9883-2386-46E0-82FE-C70B9B1A8AF7}" type="presParOf" srcId="{D357681D-749B-437F-AC06-7CC42FF7DBEE}" destId="{F4AA5B02-2828-4B08-AFDB-865D2E5DA012}" srcOrd="2" destOrd="0" presId="urn:microsoft.com/office/officeart/2005/8/layout/vList2"/>
    <dgm:cxn modelId="{9723667F-7EDB-4E09-9A74-371CD08197E7}" type="presParOf" srcId="{D357681D-749B-437F-AC06-7CC42FF7DBEE}" destId="{AA0A9AFB-9E0E-4D82-88DD-B60C087453FD}" srcOrd="3" destOrd="0" presId="urn:microsoft.com/office/officeart/2005/8/layout/vList2"/>
    <dgm:cxn modelId="{9C613B1F-FC2D-45E8-951C-D5627B7B5CC8}" type="presParOf" srcId="{D357681D-749B-437F-AC06-7CC42FF7DBEE}" destId="{3C6F1234-DF65-476F-968A-7F504EC905AB}" srcOrd="4" destOrd="0" presId="urn:microsoft.com/office/officeart/2005/8/layout/vList2"/>
    <dgm:cxn modelId="{16D9D8F2-FB36-46F3-8E9C-3B68E127BF6B}" type="presParOf" srcId="{D357681D-749B-437F-AC06-7CC42FF7DBEE}" destId="{D47F977B-34AB-4BF7-97B0-26B72AE6842A}" srcOrd="5" destOrd="0" presId="urn:microsoft.com/office/officeart/2005/8/layout/vList2"/>
    <dgm:cxn modelId="{357F93DA-36B6-4DF7-8609-A489FBC6C1FA}" type="presParOf" srcId="{D357681D-749B-437F-AC06-7CC42FF7DBEE}" destId="{0807A36D-E183-4775-B209-BBB44741EFB9}" srcOrd="6" destOrd="0" presId="urn:microsoft.com/office/officeart/2005/8/layout/vList2"/>
    <dgm:cxn modelId="{9E39F519-947A-4035-B29C-E17337554ED0}" type="presParOf" srcId="{D357681D-749B-437F-AC06-7CC42FF7DBEE}" destId="{7FF91A70-2188-4858-8281-FAC4B1549B2B}" srcOrd="7" destOrd="0" presId="urn:microsoft.com/office/officeart/2005/8/layout/vList2"/>
    <dgm:cxn modelId="{C9471A44-E2BF-4FD6-B723-2498A6B3F023}" type="presParOf" srcId="{D357681D-749B-437F-AC06-7CC42FF7DBEE}" destId="{D78AAA5B-2675-4DD9-ADC4-AC040ADAA69C}" srcOrd="8" destOrd="0" presId="urn:microsoft.com/office/officeart/2005/8/layout/vList2"/>
    <dgm:cxn modelId="{B27F407B-F437-44BD-A4E1-0601C5C84401}" type="presParOf" srcId="{D357681D-749B-437F-AC06-7CC42FF7DBEE}" destId="{F9A1F6F8-0A12-48EC-A419-A2E700CD4B59}" srcOrd="9" destOrd="0" presId="urn:microsoft.com/office/officeart/2005/8/layout/vList2"/>
    <dgm:cxn modelId="{360EE849-CAB5-482F-92AB-95140EF6202E}" type="presParOf" srcId="{D357681D-749B-437F-AC06-7CC42FF7DBEE}" destId="{680584EC-FFB9-4184-B7AA-C927DB4FB0D7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629AE53-5194-48D0-8B91-605723661083}" type="doc">
      <dgm:prSet loTypeId="urn:microsoft.com/office/officeart/2011/layout/Tab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1F412032-7312-4B20-B968-DA6C3BC995AC}">
      <dgm:prSet/>
      <dgm:spPr/>
      <dgm:t>
        <a:bodyPr/>
        <a:lstStyle/>
        <a:p>
          <a:r>
            <a:rPr lang="en-US" dirty="0"/>
            <a:t>Intellectual Property Products (IPPs)</a:t>
          </a:r>
          <a:endParaRPr lang="en-GB" dirty="0"/>
        </a:p>
      </dgm:t>
    </dgm:pt>
    <dgm:pt modelId="{73316B52-DAEB-4EFF-B03C-96F5F5D8F91C}" type="parTrans" cxnId="{BF68B11E-8192-49B7-9750-38A02B2042A0}">
      <dgm:prSet/>
      <dgm:spPr/>
      <dgm:t>
        <a:bodyPr/>
        <a:lstStyle/>
        <a:p>
          <a:endParaRPr lang="en-GB"/>
        </a:p>
      </dgm:t>
    </dgm:pt>
    <dgm:pt modelId="{2CACFC85-936F-40CF-8E45-2AA074C23E60}" type="sibTrans" cxnId="{BF68B11E-8192-49B7-9750-38A02B2042A0}">
      <dgm:prSet/>
      <dgm:spPr/>
      <dgm:t>
        <a:bodyPr/>
        <a:lstStyle/>
        <a:p>
          <a:endParaRPr lang="en-GB"/>
        </a:p>
      </dgm:t>
    </dgm:pt>
    <dgm:pt modelId="{B747F200-D648-40F4-A9F5-34DF91ECC994}">
      <dgm:prSet/>
      <dgm:spPr/>
      <dgm:t>
        <a:bodyPr/>
        <a:lstStyle/>
        <a:p>
          <a:r>
            <a:rPr lang="en-US" dirty="0"/>
            <a:t>Redomiciliation and corporate restructuring</a:t>
          </a:r>
          <a:endParaRPr lang="en-GB" dirty="0"/>
        </a:p>
      </dgm:t>
    </dgm:pt>
    <dgm:pt modelId="{8C4930C6-EEB3-429B-B488-5942F2C5D744}" type="parTrans" cxnId="{DB2EC008-90ED-4136-ABAD-8EB3D5DBAFC0}">
      <dgm:prSet/>
      <dgm:spPr/>
      <dgm:t>
        <a:bodyPr/>
        <a:lstStyle/>
        <a:p>
          <a:endParaRPr lang="en-GB"/>
        </a:p>
      </dgm:t>
    </dgm:pt>
    <dgm:pt modelId="{5FC743C9-20DC-4A71-A57E-1BD8B83829B3}" type="sibTrans" cxnId="{DB2EC008-90ED-4136-ABAD-8EB3D5DBAFC0}">
      <dgm:prSet/>
      <dgm:spPr/>
      <dgm:t>
        <a:bodyPr/>
        <a:lstStyle/>
        <a:p>
          <a:endParaRPr lang="en-GB"/>
        </a:p>
      </dgm:t>
    </dgm:pt>
    <dgm:pt modelId="{4D3CB514-3B12-488A-A9D6-284CBAB2CD76}">
      <dgm:prSet/>
      <dgm:spPr/>
      <dgm:t>
        <a:bodyPr/>
        <a:lstStyle/>
        <a:p>
          <a:r>
            <a:rPr lang="en-US" dirty="0"/>
            <a:t>Goods sent abroad for processing/contract manufacturing</a:t>
          </a:r>
          <a:endParaRPr lang="en-GB" dirty="0"/>
        </a:p>
      </dgm:t>
    </dgm:pt>
    <dgm:pt modelId="{D2659629-3105-457B-9FEA-920036E771F5}" type="parTrans" cxnId="{4099D4B6-5EB4-4FD9-B290-5CDD8BB12788}">
      <dgm:prSet/>
      <dgm:spPr/>
      <dgm:t>
        <a:bodyPr/>
        <a:lstStyle/>
        <a:p>
          <a:endParaRPr lang="en-GB"/>
        </a:p>
      </dgm:t>
    </dgm:pt>
    <dgm:pt modelId="{054ABCBF-2BB0-4451-8262-B0A092A13827}" type="sibTrans" cxnId="{4099D4B6-5EB4-4FD9-B290-5CDD8BB12788}">
      <dgm:prSet/>
      <dgm:spPr/>
      <dgm:t>
        <a:bodyPr/>
        <a:lstStyle/>
        <a:p>
          <a:endParaRPr lang="en-GB"/>
        </a:p>
      </dgm:t>
    </dgm:pt>
    <dgm:pt modelId="{12E0A930-40C1-457B-A83F-57F11809BC79}">
      <dgm:prSet/>
      <dgm:spPr/>
      <dgm:t>
        <a:bodyPr/>
        <a:lstStyle/>
        <a:p>
          <a:r>
            <a:rPr lang="en-US" dirty="0"/>
            <a:t>Merchanting</a:t>
          </a:r>
          <a:endParaRPr lang="en-GB" dirty="0"/>
        </a:p>
      </dgm:t>
    </dgm:pt>
    <dgm:pt modelId="{136BAA8D-A4B5-4783-838E-16B3817BA863}" type="parTrans" cxnId="{E6EE52D9-25F1-4530-B20F-490AB0999D77}">
      <dgm:prSet/>
      <dgm:spPr/>
      <dgm:t>
        <a:bodyPr/>
        <a:lstStyle/>
        <a:p>
          <a:endParaRPr lang="en-GB"/>
        </a:p>
      </dgm:t>
    </dgm:pt>
    <dgm:pt modelId="{2EB2EC87-44C8-451C-B19C-D3FEA8B8B7E5}" type="sibTrans" cxnId="{E6EE52D9-25F1-4530-B20F-490AB0999D77}">
      <dgm:prSet/>
      <dgm:spPr/>
      <dgm:t>
        <a:bodyPr/>
        <a:lstStyle/>
        <a:p>
          <a:endParaRPr lang="en-GB"/>
        </a:p>
      </dgm:t>
    </dgm:pt>
    <dgm:pt modelId="{C4B5DA4D-CBFA-4575-A221-3FF68AC7F0D1}">
      <dgm:prSet/>
      <dgm:spPr/>
      <dgm:t>
        <a:bodyPr/>
        <a:lstStyle/>
        <a:p>
          <a:r>
            <a:rPr lang="en-US" dirty="0"/>
            <a:t>Quasi-transit trade</a:t>
          </a:r>
          <a:endParaRPr lang="en-GB" dirty="0"/>
        </a:p>
      </dgm:t>
    </dgm:pt>
    <dgm:pt modelId="{CECB6E7D-036F-49D2-B112-4CC460535A1B}" type="parTrans" cxnId="{0912930E-ED36-44B4-AC8F-DC5606C37B00}">
      <dgm:prSet/>
      <dgm:spPr/>
      <dgm:t>
        <a:bodyPr/>
        <a:lstStyle/>
        <a:p>
          <a:endParaRPr lang="en-GB"/>
        </a:p>
      </dgm:t>
    </dgm:pt>
    <dgm:pt modelId="{482F860D-89E3-4B8E-B35E-D00427F79F50}" type="sibTrans" cxnId="{0912930E-ED36-44B4-AC8F-DC5606C37B00}">
      <dgm:prSet/>
      <dgm:spPr/>
      <dgm:t>
        <a:bodyPr/>
        <a:lstStyle/>
        <a:p>
          <a:endParaRPr lang="en-GB"/>
        </a:p>
      </dgm:t>
    </dgm:pt>
    <dgm:pt modelId="{54AFDB5F-4C48-471D-96F1-4E41DF38BEAE}">
      <dgm:prSet/>
      <dgm:spPr/>
      <dgm:t>
        <a:bodyPr/>
        <a:lstStyle/>
        <a:p>
          <a:r>
            <a:rPr lang="en-GB" dirty="0"/>
            <a:t>Intra-company flows</a:t>
          </a:r>
        </a:p>
      </dgm:t>
    </dgm:pt>
    <dgm:pt modelId="{BD529720-AFC2-4C3B-9406-04DCBEDD1618}" type="parTrans" cxnId="{105C7407-F316-436E-A624-89C938D946E7}">
      <dgm:prSet/>
      <dgm:spPr/>
      <dgm:t>
        <a:bodyPr/>
        <a:lstStyle/>
        <a:p>
          <a:endParaRPr lang="en-GB"/>
        </a:p>
      </dgm:t>
    </dgm:pt>
    <dgm:pt modelId="{D04CD364-AA3F-417B-B647-3004D111CC49}" type="sibTrans" cxnId="{105C7407-F316-436E-A624-89C938D946E7}">
      <dgm:prSet/>
      <dgm:spPr/>
      <dgm:t>
        <a:bodyPr/>
        <a:lstStyle/>
        <a:p>
          <a:endParaRPr lang="en-GB"/>
        </a:p>
      </dgm:t>
    </dgm:pt>
    <dgm:pt modelId="{00FC4259-24D0-4E6C-A875-129C9CDA1579}">
      <dgm:prSet/>
      <dgm:spPr/>
      <dgm:t>
        <a:bodyPr/>
        <a:lstStyle/>
        <a:p>
          <a:r>
            <a:rPr lang="en-GB" dirty="0"/>
            <a:t>Special purpose entities</a:t>
          </a:r>
        </a:p>
      </dgm:t>
    </dgm:pt>
    <dgm:pt modelId="{737795EF-0FB4-41FD-B041-E9D377FA56CE}" type="parTrans" cxnId="{566DE62E-FB7B-4873-AB1D-423E8FBD2AE0}">
      <dgm:prSet/>
      <dgm:spPr/>
      <dgm:t>
        <a:bodyPr/>
        <a:lstStyle/>
        <a:p>
          <a:endParaRPr lang="en-GB"/>
        </a:p>
      </dgm:t>
    </dgm:pt>
    <dgm:pt modelId="{9E543E0A-86E9-4393-98EE-3BBFE53DB1FE}" type="sibTrans" cxnId="{566DE62E-FB7B-4873-AB1D-423E8FBD2AE0}">
      <dgm:prSet/>
      <dgm:spPr/>
      <dgm:t>
        <a:bodyPr/>
        <a:lstStyle/>
        <a:p>
          <a:endParaRPr lang="en-GB"/>
        </a:p>
      </dgm:t>
    </dgm:pt>
    <dgm:pt modelId="{D9176E3D-BDBA-4C34-A474-4795784E70F8}">
      <dgm:prSet/>
      <dgm:spPr/>
      <dgm:t>
        <a:bodyPr/>
        <a:lstStyle/>
        <a:p>
          <a:r>
            <a:rPr lang="en-GB" dirty="0"/>
            <a:t>Transfer pricing</a:t>
          </a:r>
        </a:p>
      </dgm:t>
    </dgm:pt>
    <dgm:pt modelId="{F7689765-F2F3-4951-B770-ECD09A0AEFAA}" type="parTrans" cxnId="{56993C43-1295-4E8D-A91B-BB6D16878822}">
      <dgm:prSet/>
      <dgm:spPr/>
      <dgm:t>
        <a:bodyPr/>
        <a:lstStyle/>
        <a:p>
          <a:endParaRPr lang="en-GB"/>
        </a:p>
      </dgm:t>
    </dgm:pt>
    <dgm:pt modelId="{01A9E61D-47D1-4331-B804-A6E235066C4C}" type="sibTrans" cxnId="{56993C43-1295-4E8D-A91B-BB6D16878822}">
      <dgm:prSet/>
      <dgm:spPr/>
      <dgm:t>
        <a:bodyPr/>
        <a:lstStyle/>
        <a:p>
          <a:endParaRPr lang="en-GB"/>
        </a:p>
      </dgm:t>
    </dgm:pt>
    <dgm:pt modelId="{FF1DD08B-F86C-40C7-9247-F84BF02BF06B}">
      <dgm:prSet/>
      <dgm:spPr/>
      <dgm:t>
        <a:bodyPr/>
        <a:lstStyle/>
        <a:p>
          <a:r>
            <a:rPr lang="en-US" dirty="0"/>
            <a:t>GVA/GDP, capital formation, trade in services</a:t>
          </a:r>
          <a:endParaRPr lang="en-GB" dirty="0"/>
        </a:p>
      </dgm:t>
    </dgm:pt>
    <dgm:pt modelId="{D6BD9E45-8C53-4113-86B9-0263BF1449B0}" type="parTrans" cxnId="{2EED4BAA-97D0-4089-AB04-77DF4F274980}">
      <dgm:prSet/>
      <dgm:spPr/>
      <dgm:t>
        <a:bodyPr/>
        <a:lstStyle/>
        <a:p>
          <a:endParaRPr lang="en-GB"/>
        </a:p>
      </dgm:t>
    </dgm:pt>
    <dgm:pt modelId="{A47B40A4-BF37-4448-A08A-92459E0588F8}" type="sibTrans" cxnId="{2EED4BAA-97D0-4089-AB04-77DF4F274980}">
      <dgm:prSet/>
      <dgm:spPr/>
      <dgm:t>
        <a:bodyPr/>
        <a:lstStyle/>
        <a:p>
          <a:endParaRPr lang="en-GB"/>
        </a:p>
      </dgm:t>
    </dgm:pt>
    <dgm:pt modelId="{5C2CD201-5009-47AD-866E-DECBD2C4B075}">
      <dgm:prSet/>
      <dgm:spPr/>
      <dgm:t>
        <a:bodyPr/>
        <a:lstStyle/>
        <a:p>
          <a:r>
            <a:rPr lang="en-US" dirty="0"/>
            <a:t>GNI, financial flows, external assets</a:t>
          </a:r>
          <a:endParaRPr lang="en-GB" dirty="0"/>
        </a:p>
      </dgm:t>
    </dgm:pt>
    <dgm:pt modelId="{BA2FAB7E-C8BD-4356-A6CA-C16F5AC26C23}" type="parTrans" cxnId="{6E47A65D-2226-4CBC-9A9C-B9949302C4BB}">
      <dgm:prSet/>
      <dgm:spPr/>
      <dgm:t>
        <a:bodyPr/>
        <a:lstStyle/>
        <a:p>
          <a:endParaRPr lang="en-GB"/>
        </a:p>
      </dgm:t>
    </dgm:pt>
    <dgm:pt modelId="{9E30FC1D-95C9-46F4-8B9F-A6684ACA4B1D}" type="sibTrans" cxnId="{6E47A65D-2226-4CBC-9A9C-B9949302C4BB}">
      <dgm:prSet/>
      <dgm:spPr/>
      <dgm:t>
        <a:bodyPr/>
        <a:lstStyle/>
        <a:p>
          <a:endParaRPr lang="en-GB"/>
        </a:p>
      </dgm:t>
    </dgm:pt>
    <dgm:pt modelId="{63738F2D-DEF5-4D07-9847-A8580B9B03C5}">
      <dgm:prSet/>
      <dgm:spPr/>
      <dgm:t>
        <a:bodyPr/>
        <a:lstStyle/>
        <a:p>
          <a:r>
            <a:rPr lang="en-US" dirty="0"/>
            <a:t>GVA/GDP, trade in goods and services</a:t>
          </a:r>
          <a:endParaRPr lang="en-GB" dirty="0"/>
        </a:p>
      </dgm:t>
    </dgm:pt>
    <dgm:pt modelId="{E9DD66AF-20C5-4D48-9CAE-BD06102F1128}" type="parTrans" cxnId="{6037152E-BFA5-4D71-B483-3FD1FE6C310C}">
      <dgm:prSet/>
      <dgm:spPr/>
      <dgm:t>
        <a:bodyPr/>
        <a:lstStyle/>
        <a:p>
          <a:endParaRPr lang="en-GB"/>
        </a:p>
      </dgm:t>
    </dgm:pt>
    <dgm:pt modelId="{0CFBBC47-3098-41F0-84B4-14F4BFF8D83C}" type="sibTrans" cxnId="{6037152E-BFA5-4D71-B483-3FD1FE6C310C}">
      <dgm:prSet/>
      <dgm:spPr/>
      <dgm:t>
        <a:bodyPr/>
        <a:lstStyle/>
        <a:p>
          <a:endParaRPr lang="en-GB"/>
        </a:p>
      </dgm:t>
    </dgm:pt>
    <dgm:pt modelId="{E422A35D-84AF-4248-B54E-2774BDEC63CC}">
      <dgm:prSet/>
      <dgm:spPr/>
      <dgm:t>
        <a:bodyPr/>
        <a:lstStyle/>
        <a:p>
          <a:r>
            <a:rPr lang="en-US" dirty="0"/>
            <a:t>Trade in goods and services</a:t>
          </a:r>
          <a:endParaRPr lang="en-GB" dirty="0"/>
        </a:p>
      </dgm:t>
    </dgm:pt>
    <dgm:pt modelId="{473DCA8A-8DCF-4D22-BC86-271267D17838}" type="parTrans" cxnId="{AA5A413F-1B8E-4684-B9F7-9AA03E0B7354}">
      <dgm:prSet/>
      <dgm:spPr/>
      <dgm:t>
        <a:bodyPr/>
        <a:lstStyle/>
        <a:p>
          <a:endParaRPr lang="en-GB"/>
        </a:p>
      </dgm:t>
    </dgm:pt>
    <dgm:pt modelId="{6ED5334F-7D15-4880-BD90-FAA1D36450D4}" type="sibTrans" cxnId="{AA5A413F-1B8E-4684-B9F7-9AA03E0B7354}">
      <dgm:prSet/>
      <dgm:spPr/>
      <dgm:t>
        <a:bodyPr/>
        <a:lstStyle/>
        <a:p>
          <a:endParaRPr lang="en-GB"/>
        </a:p>
      </dgm:t>
    </dgm:pt>
    <dgm:pt modelId="{67812AF9-681C-4809-BB16-FC07A89485AE}">
      <dgm:prSet/>
      <dgm:spPr/>
      <dgm:t>
        <a:bodyPr/>
        <a:lstStyle/>
        <a:p>
          <a:r>
            <a:rPr lang="en-US" dirty="0"/>
            <a:t>GVA/GDP, trade in goods</a:t>
          </a:r>
          <a:endParaRPr lang="en-GB" dirty="0"/>
        </a:p>
      </dgm:t>
    </dgm:pt>
    <dgm:pt modelId="{20BA7CB8-B0BB-4D3B-8CA1-C4859A389160}" type="parTrans" cxnId="{A6F9A61F-071E-4C76-95E0-8C68FDF655A4}">
      <dgm:prSet/>
      <dgm:spPr/>
      <dgm:t>
        <a:bodyPr/>
        <a:lstStyle/>
        <a:p>
          <a:endParaRPr lang="en-GB"/>
        </a:p>
      </dgm:t>
    </dgm:pt>
    <dgm:pt modelId="{7D1B49A6-6FF1-4691-9207-FA104B43451B}" type="sibTrans" cxnId="{A6F9A61F-071E-4C76-95E0-8C68FDF655A4}">
      <dgm:prSet/>
      <dgm:spPr/>
      <dgm:t>
        <a:bodyPr/>
        <a:lstStyle/>
        <a:p>
          <a:endParaRPr lang="en-GB"/>
        </a:p>
      </dgm:t>
    </dgm:pt>
    <dgm:pt modelId="{89F7BDDA-056D-4864-9CE2-3E842B499BCB}">
      <dgm:prSet/>
      <dgm:spPr/>
      <dgm:t>
        <a:bodyPr/>
        <a:lstStyle/>
        <a:p>
          <a:r>
            <a:rPr lang="en-US" dirty="0"/>
            <a:t>Allocation of GVA/GDP across countries, trade in goods and services, investment income and financial flows</a:t>
          </a:r>
          <a:endParaRPr lang="en-GB" dirty="0"/>
        </a:p>
      </dgm:t>
    </dgm:pt>
    <dgm:pt modelId="{916F0AAF-F2DB-4161-BE37-45511DE7FA02}" type="parTrans" cxnId="{768646E7-6DF5-4C8F-8467-9A4FA400D8F1}">
      <dgm:prSet/>
      <dgm:spPr/>
      <dgm:t>
        <a:bodyPr/>
        <a:lstStyle/>
        <a:p>
          <a:endParaRPr lang="en-GB"/>
        </a:p>
      </dgm:t>
    </dgm:pt>
    <dgm:pt modelId="{D5ADD245-6EE7-4B64-BCF0-BFBB207A37C2}" type="sibTrans" cxnId="{768646E7-6DF5-4C8F-8467-9A4FA400D8F1}">
      <dgm:prSet/>
      <dgm:spPr/>
      <dgm:t>
        <a:bodyPr/>
        <a:lstStyle/>
        <a:p>
          <a:endParaRPr lang="en-GB"/>
        </a:p>
      </dgm:t>
    </dgm:pt>
    <dgm:pt modelId="{05427A36-529E-4491-8B61-E57707B1043C}">
      <dgm:prSet/>
      <dgm:spPr/>
      <dgm:t>
        <a:bodyPr/>
        <a:lstStyle/>
        <a:p>
          <a:r>
            <a:rPr lang="en-US" dirty="0"/>
            <a:t>Trade in goods and services, investment income and financial flows, external assets</a:t>
          </a:r>
          <a:endParaRPr lang="en-GB" dirty="0"/>
        </a:p>
      </dgm:t>
    </dgm:pt>
    <dgm:pt modelId="{12427D90-D403-4130-924F-43BF4D08646E}" type="parTrans" cxnId="{7ACDE122-A1D5-4DF5-961A-C5542C33A414}">
      <dgm:prSet/>
      <dgm:spPr/>
      <dgm:t>
        <a:bodyPr/>
        <a:lstStyle/>
        <a:p>
          <a:endParaRPr lang="en-GB"/>
        </a:p>
      </dgm:t>
    </dgm:pt>
    <dgm:pt modelId="{27F4F4EB-4579-4D71-ABF0-6066E73CD47D}" type="sibTrans" cxnId="{7ACDE122-A1D5-4DF5-961A-C5542C33A414}">
      <dgm:prSet/>
      <dgm:spPr/>
      <dgm:t>
        <a:bodyPr/>
        <a:lstStyle/>
        <a:p>
          <a:endParaRPr lang="en-GB"/>
        </a:p>
      </dgm:t>
    </dgm:pt>
    <dgm:pt modelId="{D2B8281C-FF92-4864-847F-09C8CE9C744B}">
      <dgm:prSet/>
      <dgm:spPr/>
      <dgm:t>
        <a:bodyPr/>
        <a:lstStyle/>
        <a:p>
          <a:r>
            <a:rPr lang="en-US" dirty="0"/>
            <a:t>GVA</a:t>
          </a:r>
          <a:endParaRPr lang="en-GB" dirty="0"/>
        </a:p>
      </dgm:t>
    </dgm:pt>
    <dgm:pt modelId="{139A7E4F-5C25-40EA-A496-FE48081A6656}" type="parTrans" cxnId="{2819E054-7B50-488D-872F-658221F965E0}">
      <dgm:prSet/>
      <dgm:spPr/>
      <dgm:t>
        <a:bodyPr/>
        <a:lstStyle/>
        <a:p>
          <a:endParaRPr lang="en-GB"/>
        </a:p>
      </dgm:t>
    </dgm:pt>
    <dgm:pt modelId="{EDA4CC88-F139-45C1-950C-D62F4D5A1FA8}" type="sibTrans" cxnId="{2819E054-7B50-488D-872F-658221F965E0}">
      <dgm:prSet/>
      <dgm:spPr/>
      <dgm:t>
        <a:bodyPr/>
        <a:lstStyle/>
        <a:p>
          <a:endParaRPr lang="en-GB"/>
        </a:p>
      </dgm:t>
    </dgm:pt>
    <dgm:pt modelId="{4D2920E1-7754-4D10-9779-1D198ADF73A8}">
      <dgm:prSet/>
      <dgm:spPr/>
      <dgm:t>
        <a:bodyPr/>
        <a:lstStyle/>
        <a:p>
          <a:r>
            <a:rPr lang="en-US" dirty="0"/>
            <a:t>Aircraft leasing</a:t>
          </a:r>
          <a:endParaRPr lang="en-GB" dirty="0"/>
        </a:p>
      </dgm:t>
    </dgm:pt>
    <dgm:pt modelId="{CF11635C-7695-4CEF-8FAF-AFCCA3CF166D}" type="parTrans" cxnId="{D6F6CBA2-3F17-40D2-81A1-D5EB97098762}">
      <dgm:prSet/>
      <dgm:spPr/>
      <dgm:t>
        <a:bodyPr/>
        <a:lstStyle/>
        <a:p>
          <a:endParaRPr lang="en-GB"/>
        </a:p>
      </dgm:t>
    </dgm:pt>
    <dgm:pt modelId="{2B10ADA4-3AA7-4156-9E06-CB713AF80111}" type="sibTrans" cxnId="{D6F6CBA2-3F17-40D2-81A1-D5EB97098762}">
      <dgm:prSet/>
      <dgm:spPr/>
      <dgm:t>
        <a:bodyPr/>
        <a:lstStyle/>
        <a:p>
          <a:endParaRPr lang="en-GB"/>
        </a:p>
      </dgm:t>
    </dgm:pt>
    <dgm:pt modelId="{D20C3F78-5817-4E58-9121-6FD97C7ECBA0}">
      <dgm:prSet/>
      <dgm:spPr/>
      <dgm:t>
        <a:bodyPr/>
        <a:lstStyle/>
        <a:p>
          <a:r>
            <a:rPr lang="en-US" dirty="0"/>
            <a:t>GDP</a:t>
          </a:r>
          <a:endParaRPr lang="en-GB" dirty="0"/>
        </a:p>
      </dgm:t>
    </dgm:pt>
    <dgm:pt modelId="{DB7EEA72-E045-4D92-A692-5309E32BB20E}" type="parTrans" cxnId="{944F398E-896F-429D-BBB6-B6236034685B}">
      <dgm:prSet/>
      <dgm:spPr/>
      <dgm:t>
        <a:bodyPr/>
        <a:lstStyle/>
        <a:p>
          <a:endParaRPr lang="en-GB"/>
        </a:p>
      </dgm:t>
    </dgm:pt>
    <dgm:pt modelId="{98661DF5-E2D2-4BF1-A30E-38CAC8A4B3B6}" type="sibTrans" cxnId="{944F398E-896F-429D-BBB6-B6236034685B}">
      <dgm:prSet/>
      <dgm:spPr/>
      <dgm:t>
        <a:bodyPr/>
        <a:lstStyle/>
        <a:p>
          <a:endParaRPr lang="en-GB"/>
        </a:p>
      </dgm:t>
    </dgm:pt>
    <dgm:pt modelId="{E3241D34-E910-4AB5-B2F0-1EAF18D480AD}" type="pres">
      <dgm:prSet presAssocID="{2629AE53-5194-48D0-8B91-605723661083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</dgm:pt>
    <dgm:pt modelId="{83CA4972-D791-4CF3-90C7-C2EBF742463B}" type="pres">
      <dgm:prSet presAssocID="{1F412032-7312-4B20-B968-DA6C3BC995AC}" presName="composite" presStyleCnt="0"/>
      <dgm:spPr/>
    </dgm:pt>
    <dgm:pt modelId="{77A50D75-058F-49A7-BE3B-58FD1BDBCA49}" type="pres">
      <dgm:prSet presAssocID="{1F412032-7312-4B20-B968-DA6C3BC995AC}" presName="FirstChild" presStyleLbl="revTx" presStyleIdx="0" presStyleCnt="9">
        <dgm:presLayoutVars>
          <dgm:chMax val="0"/>
          <dgm:chPref val="0"/>
          <dgm:bulletEnabled val="1"/>
        </dgm:presLayoutVars>
      </dgm:prSet>
      <dgm:spPr/>
    </dgm:pt>
    <dgm:pt modelId="{CCFE6A14-D331-40CC-97E2-9A29FFBEA792}" type="pres">
      <dgm:prSet presAssocID="{1F412032-7312-4B20-B968-DA6C3BC995AC}" presName="Parent" presStyleLbl="alignNode1" presStyleIdx="0" presStyleCnt="9">
        <dgm:presLayoutVars>
          <dgm:chMax val="3"/>
          <dgm:chPref val="3"/>
          <dgm:bulletEnabled val="1"/>
        </dgm:presLayoutVars>
      </dgm:prSet>
      <dgm:spPr/>
    </dgm:pt>
    <dgm:pt modelId="{1E4690A3-D015-422F-A384-6F15F8DC2F81}" type="pres">
      <dgm:prSet presAssocID="{1F412032-7312-4B20-B968-DA6C3BC995AC}" presName="Accent" presStyleLbl="parChTrans1D1" presStyleIdx="0" presStyleCnt="9"/>
      <dgm:spPr/>
    </dgm:pt>
    <dgm:pt modelId="{FB52F152-AC69-416B-B7A2-B94DEB6A7CAA}" type="pres">
      <dgm:prSet presAssocID="{2CACFC85-936F-40CF-8E45-2AA074C23E60}" presName="sibTrans" presStyleCnt="0"/>
      <dgm:spPr/>
    </dgm:pt>
    <dgm:pt modelId="{868A0711-89D9-4179-BC40-C7C257BE24CB}" type="pres">
      <dgm:prSet presAssocID="{B747F200-D648-40F4-A9F5-34DF91ECC994}" presName="composite" presStyleCnt="0"/>
      <dgm:spPr/>
    </dgm:pt>
    <dgm:pt modelId="{C0226355-68E1-4541-AB2C-AE723B80D827}" type="pres">
      <dgm:prSet presAssocID="{B747F200-D648-40F4-A9F5-34DF91ECC994}" presName="FirstChild" presStyleLbl="revTx" presStyleIdx="1" presStyleCnt="9">
        <dgm:presLayoutVars>
          <dgm:chMax val="0"/>
          <dgm:chPref val="0"/>
          <dgm:bulletEnabled val="1"/>
        </dgm:presLayoutVars>
      </dgm:prSet>
      <dgm:spPr/>
    </dgm:pt>
    <dgm:pt modelId="{49CFFDD3-FA93-49C7-9845-6064BA7D773C}" type="pres">
      <dgm:prSet presAssocID="{B747F200-D648-40F4-A9F5-34DF91ECC994}" presName="Parent" presStyleLbl="alignNode1" presStyleIdx="1" presStyleCnt="9">
        <dgm:presLayoutVars>
          <dgm:chMax val="3"/>
          <dgm:chPref val="3"/>
          <dgm:bulletEnabled val="1"/>
        </dgm:presLayoutVars>
      </dgm:prSet>
      <dgm:spPr/>
    </dgm:pt>
    <dgm:pt modelId="{8529D339-3BE3-4B2D-BA03-80DF8402ADA1}" type="pres">
      <dgm:prSet presAssocID="{B747F200-D648-40F4-A9F5-34DF91ECC994}" presName="Accent" presStyleLbl="parChTrans1D1" presStyleIdx="1" presStyleCnt="9"/>
      <dgm:spPr/>
    </dgm:pt>
    <dgm:pt modelId="{48182C7A-3FBB-4690-A067-0B052F3D755C}" type="pres">
      <dgm:prSet presAssocID="{5FC743C9-20DC-4A71-A57E-1BD8B83829B3}" presName="sibTrans" presStyleCnt="0"/>
      <dgm:spPr/>
    </dgm:pt>
    <dgm:pt modelId="{DC9E779A-6F89-446E-8007-28C5741423CD}" type="pres">
      <dgm:prSet presAssocID="{4D3CB514-3B12-488A-A9D6-284CBAB2CD76}" presName="composite" presStyleCnt="0"/>
      <dgm:spPr/>
    </dgm:pt>
    <dgm:pt modelId="{39D9AB6D-2869-4398-BECF-7C9656D195B9}" type="pres">
      <dgm:prSet presAssocID="{4D3CB514-3B12-488A-A9D6-284CBAB2CD76}" presName="FirstChild" presStyleLbl="revTx" presStyleIdx="2" presStyleCnt="9">
        <dgm:presLayoutVars>
          <dgm:chMax val="0"/>
          <dgm:chPref val="0"/>
          <dgm:bulletEnabled val="1"/>
        </dgm:presLayoutVars>
      </dgm:prSet>
      <dgm:spPr/>
    </dgm:pt>
    <dgm:pt modelId="{A1BF068B-E9BB-44CC-8604-FC5FE4385C87}" type="pres">
      <dgm:prSet presAssocID="{4D3CB514-3B12-488A-A9D6-284CBAB2CD76}" presName="Parent" presStyleLbl="alignNode1" presStyleIdx="2" presStyleCnt="9">
        <dgm:presLayoutVars>
          <dgm:chMax val="3"/>
          <dgm:chPref val="3"/>
          <dgm:bulletEnabled val="1"/>
        </dgm:presLayoutVars>
      </dgm:prSet>
      <dgm:spPr/>
    </dgm:pt>
    <dgm:pt modelId="{CA83F697-EEF4-4CA0-BBE0-5E93598F5156}" type="pres">
      <dgm:prSet presAssocID="{4D3CB514-3B12-488A-A9D6-284CBAB2CD76}" presName="Accent" presStyleLbl="parChTrans1D1" presStyleIdx="2" presStyleCnt="9"/>
      <dgm:spPr/>
    </dgm:pt>
    <dgm:pt modelId="{85FABE23-7200-4AD1-917E-5259B018B8E0}" type="pres">
      <dgm:prSet presAssocID="{054ABCBF-2BB0-4451-8262-B0A092A13827}" presName="sibTrans" presStyleCnt="0"/>
      <dgm:spPr/>
    </dgm:pt>
    <dgm:pt modelId="{E1CB2E4F-9BF3-408F-BCCE-15C8828E83C4}" type="pres">
      <dgm:prSet presAssocID="{12E0A930-40C1-457B-A83F-57F11809BC79}" presName="composite" presStyleCnt="0"/>
      <dgm:spPr/>
    </dgm:pt>
    <dgm:pt modelId="{1B82DABF-CB63-4D36-9E4F-A4136F5BE768}" type="pres">
      <dgm:prSet presAssocID="{12E0A930-40C1-457B-A83F-57F11809BC79}" presName="FirstChild" presStyleLbl="revTx" presStyleIdx="3" presStyleCnt="9">
        <dgm:presLayoutVars>
          <dgm:chMax val="0"/>
          <dgm:chPref val="0"/>
          <dgm:bulletEnabled val="1"/>
        </dgm:presLayoutVars>
      </dgm:prSet>
      <dgm:spPr/>
    </dgm:pt>
    <dgm:pt modelId="{E48B9407-1622-49A8-AC06-EFD38370F64A}" type="pres">
      <dgm:prSet presAssocID="{12E0A930-40C1-457B-A83F-57F11809BC79}" presName="Parent" presStyleLbl="alignNode1" presStyleIdx="3" presStyleCnt="9">
        <dgm:presLayoutVars>
          <dgm:chMax val="3"/>
          <dgm:chPref val="3"/>
          <dgm:bulletEnabled val="1"/>
        </dgm:presLayoutVars>
      </dgm:prSet>
      <dgm:spPr/>
    </dgm:pt>
    <dgm:pt modelId="{4269B988-A179-408B-8927-705B72D60501}" type="pres">
      <dgm:prSet presAssocID="{12E0A930-40C1-457B-A83F-57F11809BC79}" presName="Accent" presStyleLbl="parChTrans1D1" presStyleIdx="3" presStyleCnt="9"/>
      <dgm:spPr/>
    </dgm:pt>
    <dgm:pt modelId="{1F1D25E3-1127-495F-A8F4-EE548A5B3FDF}" type="pres">
      <dgm:prSet presAssocID="{2EB2EC87-44C8-451C-B19C-D3FEA8B8B7E5}" presName="sibTrans" presStyleCnt="0"/>
      <dgm:spPr/>
    </dgm:pt>
    <dgm:pt modelId="{0CC05D5F-3A58-497E-AC89-C8481D56F231}" type="pres">
      <dgm:prSet presAssocID="{C4B5DA4D-CBFA-4575-A221-3FF68AC7F0D1}" presName="composite" presStyleCnt="0"/>
      <dgm:spPr/>
    </dgm:pt>
    <dgm:pt modelId="{D2A1719C-3064-4595-8CE8-4473BF1A438D}" type="pres">
      <dgm:prSet presAssocID="{C4B5DA4D-CBFA-4575-A221-3FF68AC7F0D1}" presName="FirstChild" presStyleLbl="revTx" presStyleIdx="4" presStyleCnt="9">
        <dgm:presLayoutVars>
          <dgm:chMax val="0"/>
          <dgm:chPref val="0"/>
          <dgm:bulletEnabled val="1"/>
        </dgm:presLayoutVars>
      </dgm:prSet>
      <dgm:spPr/>
    </dgm:pt>
    <dgm:pt modelId="{AA422E94-E958-401F-935C-72102745D86A}" type="pres">
      <dgm:prSet presAssocID="{C4B5DA4D-CBFA-4575-A221-3FF68AC7F0D1}" presName="Parent" presStyleLbl="alignNode1" presStyleIdx="4" presStyleCnt="9">
        <dgm:presLayoutVars>
          <dgm:chMax val="3"/>
          <dgm:chPref val="3"/>
          <dgm:bulletEnabled val="1"/>
        </dgm:presLayoutVars>
      </dgm:prSet>
      <dgm:spPr/>
    </dgm:pt>
    <dgm:pt modelId="{8EB9BC03-FAF6-4164-AB6D-BA4857395F95}" type="pres">
      <dgm:prSet presAssocID="{C4B5DA4D-CBFA-4575-A221-3FF68AC7F0D1}" presName="Accent" presStyleLbl="parChTrans1D1" presStyleIdx="4" presStyleCnt="9"/>
      <dgm:spPr/>
    </dgm:pt>
    <dgm:pt modelId="{80E86653-6093-4A9E-9497-151F503FB640}" type="pres">
      <dgm:prSet presAssocID="{482F860D-89E3-4B8E-B35E-D00427F79F50}" presName="sibTrans" presStyleCnt="0"/>
      <dgm:spPr/>
    </dgm:pt>
    <dgm:pt modelId="{D0BFC690-80F8-4A18-A941-B61CCDB23E66}" type="pres">
      <dgm:prSet presAssocID="{54AFDB5F-4C48-471D-96F1-4E41DF38BEAE}" presName="composite" presStyleCnt="0"/>
      <dgm:spPr/>
    </dgm:pt>
    <dgm:pt modelId="{0455B11B-BDB9-49A2-BAC5-505110C288A9}" type="pres">
      <dgm:prSet presAssocID="{54AFDB5F-4C48-471D-96F1-4E41DF38BEAE}" presName="FirstChild" presStyleLbl="revTx" presStyleIdx="5" presStyleCnt="9">
        <dgm:presLayoutVars>
          <dgm:chMax val="0"/>
          <dgm:chPref val="0"/>
          <dgm:bulletEnabled val="1"/>
        </dgm:presLayoutVars>
      </dgm:prSet>
      <dgm:spPr/>
    </dgm:pt>
    <dgm:pt modelId="{1A0417E6-8B24-42ED-BE9B-F9CC709A630A}" type="pres">
      <dgm:prSet presAssocID="{54AFDB5F-4C48-471D-96F1-4E41DF38BEAE}" presName="Parent" presStyleLbl="alignNode1" presStyleIdx="5" presStyleCnt="9">
        <dgm:presLayoutVars>
          <dgm:chMax val="3"/>
          <dgm:chPref val="3"/>
          <dgm:bulletEnabled val="1"/>
        </dgm:presLayoutVars>
      </dgm:prSet>
      <dgm:spPr/>
    </dgm:pt>
    <dgm:pt modelId="{5DE35DD5-6049-4C54-8395-61E164C580D3}" type="pres">
      <dgm:prSet presAssocID="{54AFDB5F-4C48-471D-96F1-4E41DF38BEAE}" presName="Accent" presStyleLbl="parChTrans1D1" presStyleIdx="5" presStyleCnt="9"/>
      <dgm:spPr/>
    </dgm:pt>
    <dgm:pt modelId="{BE214BF1-72B5-4B61-BDE7-0FD6A66D7784}" type="pres">
      <dgm:prSet presAssocID="{D04CD364-AA3F-417B-B647-3004D111CC49}" presName="sibTrans" presStyleCnt="0"/>
      <dgm:spPr/>
    </dgm:pt>
    <dgm:pt modelId="{95D34C63-F8EC-4B63-8F79-97021E62AD97}" type="pres">
      <dgm:prSet presAssocID="{00FC4259-24D0-4E6C-A875-129C9CDA1579}" presName="composite" presStyleCnt="0"/>
      <dgm:spPr/>
    </dgm:pt>
    <dgm:pt modelId="{759AFC5B-8FCB-4207-A4C0-CE6DA9816081}" type="pres">
      <dgm:prSet presAssocID="{00FC4259-24D0-4E6C-A875-129C9CDA1579}" presName="FirstChild" presStyleLbl="revTx" presStyleIdx="6" presStyleCnt="9">
        <dgm:presLayoutVars>
          <dgm:chMax val="0"/>
          <dgm:chPref val="0"/>
          <dgm:bulletEnabled val="1"/>
        </dgm:presLayoutVars>
      </dgm:prSet>
      <dgm:spPr/>
    </dgm:pt>
    <dgm:pt modelId="{50BEB5EE-8AA4-4B1A-9174-708B422BFB3B}" type="pres">
      <dgm:prSet presAssocID="{00FC4259-24D0-4E6C-A875-129C9CDA1579}" presName="Parent" presStyleLbl="alignNode1" presStyleIdx="6" presStyleCnt="9">
        <dgm:presLayoutVars>
          <dgm:chMax val="3"/>
          <dgm:chPref val="3"/>
          <dgm:bulletEnabled val="1"/>
        </dgm:presLayoutVars>
      </dgm:prSet>
      <dgm:spPr/>
    </dgm:pt>
    <dgm:pt modelId="{B822A45C-183A-4FA5-B074-D8FB5DA03149}" type="pres">
      <dgm:prSet presAssocID="{00FC4259-24D0-4E6C-A875-129C9CDA1579}" presName="Accent" presStyleLbl="parChTrans1D1" presStyleIdx="6" presStyleCnt="9"/>
      <dgm:spPr/>
    </dgm:pt>
    <dgm:pt modelId="{0114EACC-F234-4069-A776-CC6FCDEFCD03}" type="pres">
      <dgm:prSet presAssocID="{9E543E0A-86E9-4393-98EE-3BBFE53DB1FE}" presName="sibTrans" presStyleCnt="0"/>
      <dgm:spPr/>
    </dgm:pt>
    <dgm:pt modelId="{E1931C81-0CF7-4478-A717-318730DC69CE}" type="pres">
      <dgm:prSet presAssocID="{D9176E3D-BDBA-4C34-A474-4795784E70F8}" presName="composite" presStyleCnt="0"/>
      <dgm:spPr/>
    </dgm:pt>
    <dgm:pt modelId="{086BC553-69AD-4DCF-8FC7-1748265DE1FD}" type="pres">
      <dgm:prSet presAssocID="{D9176E3D-BDBA-4C34-A474-4795784E70F8}" presName="FirstChild" presStyleLbl="revTx" presStyleIdx="7" presStyleCnt="9">
        <dgm:presLayoutVars>
          <dgm:chMax val="0"/>
          <dgm:chPref val="0"/>
          <dgm:bulletEnabled val="1"/>
        </dgm:presLayoutVars>
      </dgm:prSet>
      <dgm:spPr/>
    </dgm:pt>
    <dgm:pt modelId="{D5D1196B-C276-4570-BF85-859FCE59B424}" type="pres">
      <dgm:prSet presAssocID="{D9176E3D-BDBA-4C34-A474-4795784E70F8}" presName="Parent" presStyleLbl="alignNode1" presStyleIdx="7" presStyleCnt="9">
        <dgm:presLayoutVars>
          <dgm:chMax val="3"/>
          <dgm:chPref val="3"/>
          <dgm:bulletEnabled val="1"/>
        </dgm:presLayoutVars>
      </dgm:prSet>
      <dgm:spPr/>
    </dgm:pt>
    <dgm:pt modelId="{9EB879BA-53CA-4EBB-AEA1-A54D5731B643}" type="pres">
      <dgm:prSet presAssocID="{D9176E3D-BDBA-4C34-A474-4795784E70F8}" presName="Accent" presStyleLbl="parChTrans1D1" presStyleIdx="7" presStyleCnt="9"/>
      <dgm:spPr/>
    </dgm:pt>
    <dgm:pt modelId="{E87ED86D-88FF-450B-8467-A679ADCC55EF}" type="pres">
      <dgm:prSet presAssocID="{01A9E61D-47D1-4331-B804-A6E235066C4C}" presName="sibTrans" presStyleCnt="0"/>
      <dgm:spPr/>
    </dgm:pt>
    <dgm:pt modelId="{FC5C5F9D-D44D-4FF3-BC7F-6F5129AE363D}" type="pres">
      <dgm:prSet presAssocID="{4D2920E1-7754-4D10-9779-1D198ADF73A8}" presName="composite" presStyleCnt="0"/>
      <dgm:spPr/>
    </dgm:pt>
    <dgm:pt modelId="{B91B9875-E07E-4D1A-93DB-51EEA326DF4E}" type="pres">
      <dgm:prSet presAssocID="{4D2920E1-7754-4D10-9779-1D198ADF73A8}" presName="FirstChild" presStyleLbl="revTx" presStyleIdx="8" presStyleCnt="9">
        <dgm:presLayoutVars>
          <dgm:chMax val="0"/>
          <dgm:chPref val="0"/>
          <dgm:bulletEnabled val="1"/>
        </dgm:presLayoutVars>
      </dgm:prSet>
      <dgm:spPr/>
    </dgm:pt>
    <dgm:pt modelId="{6C2A9691-8260-4DE4-A4B1-DEA104F75FCB}" type="pres">
      <dgm:prSet presAssocID="{4D2920E1-7754-4D10-9779-1D198ADF73A8}" presName="Parent" presStyleLbl="alignNode1" presStyleIdx="8" presStyleCnt="9">
        <dgm:presLayoutVars>
          <dgm:chMax val="3"/>
          <dgm:chPref val="3"/>
          <dgm:bulletEnabled val="1"/>
        </dgm:presLayoutVars>
      </dgm:prSet>
      <dgm:spPr/>
    </dgm:pt>
    <dgm:pt modelId="{1BC89AAF-F96B-4627-939F-D9410BE2B9A2}" type="pres">
      <dgm:prSet presAssocID="{4D2920E1-7754-4D10-9779-1D198ADF73A8}" presName="Accent" presStyleLbl="parChTrans1D1" presStyleIdx="8" presStyleCnt="9"/>
      <dgm:spPr/>
    </dgm:pt>
  </dgm:ptLst>
  <dgm:cxnLst>
    <dgm:cxn modelId="{105C7407-F316-436E-A624-89C938D946E7}" srcId="{2629AE53-5194-48D0-8B91-605723661083}" destId="{54AFDB5F-4C48-471D-96F1-4E41DF38BEAE}" srcOrd="5" destOrd="0" parTransId="{BD529720-AFC2-4C3B-9406-04DCBEDD1618}" sibTransId="{D04CD364-AA3F-417B-B647-3004D111CC49}"/>
    <dgm:cxn modelId="{DB2EC008-90ED-4136-ABAD-8EB3D5DBAFC0}" srcId="{2629AE53-5194-48D0-8B91-605723661083}" destId="{B747F200-D648-40F4-A9F5-34DF91ECC994}" srcOrd="1" destOrd="0" parTransId="{8C4930C6-EEB3-429B-B488-5942F2C5D744}" sibTransId="{5FC743C9-20DC-4A71-A57E-1BD8B83829B3}"/>
    <dgm:cxn modelId="{0912930E-ED36-44B4-AC8F-DC5606C37B00}" srcId="{2629AE53-5194-48D0-8B91-605723661083}" destId="{C4B5DA4D-CBFA-4575-A221-3FF68AC7F0D1}" srcOrd="4" destOrd="0" parTransId="{CECB6E7D-036F-49D2-B112-4CC460535A1B}" sibTransId="{482F860D-89E3-4B8E-B35E-D00427F79F50}"/>
    <dgm:cxn modelId="{65057F15-707E-48CD-A4F6-64BC7CC3EA22}" type="presOf" srcId="{B747F200-D648-40F4-A9F5-34DF91ECC994}" destId="{49CFFDD3-FA93-49C7-9845-6064BA7D773C}" srcOrd="0" destOrd="0" presId="urn:microsoft.com/office/officeart/2011/layout/TabList"/>
    <dgm:cxn modelId="{BF68B11E-8192-49B7-9750-38A02B2042A0}" srcId="{2629AE53-5194-48D0-8B91-605723661083}" destId="{1F412032-7312-4B20-B968-DA6C3BC995AC}" srcOrd="0" destOrd="0" parTransId="{73316B52-DAEB-4EFF-B03C-96F5F5D8F91C}" sibTransId="{2CACFC85-936F-40CF-8E45-2AA074C23E60}"/>
    <dgm:cxn modelId="{A6F9A61F-071E-4C76-95E0-8C68FDF655A4}" srcId="{C4B5DA4D-CBFA-4575-A221-3FF68AC7F0D1}" destId="{67812AF9-681C-4809-BB16-FC07A89485AE}" srcOrd="0" destOrd="0" parTransId="{20BA7CB8-B0BB-4D3B-8CA1-C4859A389160}" sibTransId="{7D1B49A6-6FF1-4691-9207-FA104B43451B}"/>
    <dgm:cxn modelId="{7ACDE122-A1D5-4DF5-961A-C5542C33A414}" srcId="{00FC4259-24D0-4E6C-A875-129C9CDA1579}" destId="{05427A36-529E-4491-8B61-E57707B1043C}" srcOrd="0" destOrd="0" parTransId="{12427D90-D403-4130-924F-43BF4D08646E}" sibTransId="{27F4F4EB-4579-4D71-ABF0-6066E73CD47D}"/>
    <dgm:cxn modelId="{0051972A-E3B4-4D55-8C1F-3C362277AD5B}" type="presOf" srcId="{4D3CB514-3B12-488A-A9D6-284CBAB2CD76}" destId="{A1BF068B-E9BB-44CC-8604-FC5FE4385C87}" srcOrd="0" destOrd="0" presId="urn:microsoft.com/office/officeart/2011/layout/TabList"/>
    <dgm:cxn modelId="{F04CF22B-F445-4A7D-85E4-7E6BCD92C93B}" type="presOf" srcId="{1F412032-7312-4B20-B968-DA6C3BC995AC}" destId="{CCFE6A14-D331-40CC-97E2-9A29FFBEA792}" srcOrd="0" destOrd="0" presId="urn:microsoft.com/office/officeart/2011/layout/TabList"/>
    <dgm:cxn modelId="{6037152E-BFA5-4D71-B483-3FD1FE6C310C}" srcId="{4D3CB514-3B12-488A-A9D6-284CBAB2CD76}" destId="{63738F2D-DEF5-4D07-9847-A8580B9B03C5}" srcOrd="0" destOrd="0" parTransId="{E9DD66AF-20C5-4D48-9CAE-BD06102F1128}" sibTransId="{0CFBBC47-3098-41F0-84B4-14F4BFF8D83C}"/>
    <dgm:cxn modelId="{566DE62E-FB7B-4873-AB1D-423E8FBD2AE0}" srcId="{2629AE53-5194-48D0-8B91-605723661083}" destId="{00FC4259-24D0-4E6C-A875-129C9CDA1579}" srcOrd="6" destOrd="0" parTransId="{737795EF-0FB4-41FD-B041-E9D377FA56CE}" sibTransId="{9E543E0A-86E9-4393-98EE-3BBFE53DB1FE}"/>
    <dgm:cxn modelId="{D25D5532-2713-4C6C-891C-9038932997F4}" type="presOf" srcId="{2629AE53-5194-48D0-8B91-605723661083}" destId="{E3241D34-E910-4AB5-B2F0-1EAF18D480AD}" srcOrd="0" destOrd="0" presId="urn:microsoft.com/office/officeart/2011/layout/TabList"/>
    <dgm:cxn modelId="{9C9C2D39-A607-4022-910B-5735C6F23D51}" type="presOf" srcId="{D2B8281C-FF92-4864-847F-09C8CE9C744B}" destId="{086BC553-69AD-4DCF-8FC7-1748265DE1FD}" srcOrd="0" destOrd="0" presId="urn:microsoft.com/office/officeart/2011/layout/TabList"/>
    <dgm:cxn modelId="{EB45803C-E1DB-4BA8-9C3E-C45543D99D97}" type="presOf" srcId="{D9176E3D-BDBA-4C34-A474-4795784E70F8}" destId="{D5D1196B-C276-4570-BF85-859FCE59B424}" srcOrd="0" destOrd="0" presId="urn:microsoft.com/office/officeart/2011/layout/TabList"/>
    <dgm:cxn modelId="{AA5A413F-1B8E-4684-B9F7-9AA03E0B7354}" srcId="{12E0A930-40C1-457B-A83F-57F11809BC79}" destId="{E422A35D-84AF-4248-B54E-2774BDEC63CC}" srcOrd="0" destOrd="0" parTransId="{473DCA8A-8DCF-4D22-BC86-271267D17838}" sibTransId="{6ED5334F-7D15-4880-BD90-FAA1D36450D4}"/>
    <dgm:cxn modelId="{6E47A65D-2226-4CBC-9A9C-B9949302C4BB}" srcId="{B747F200-D648-40F4-A9F5-34DF91ECC994}" destId="{5C2CD201-5009-47AD-866E-DECBD2C4B075}" srcOrd="0" destOrd="0" parTransId="{BA2FAB7E-C8BD-4356-A6CA-C16F5AC26C23}" sibTransId="{9E30FC1D-95C9-46F4-8B9F-A6684ACA4B1D}"/>
    <dgm:cxn modelId="{C96BDD5F-83C5-49A3-AE55-42E2FC1957CF}" type="presOf" srcId="{4D2920E1-7754-4D10-9779-1D198ADF73A8}" destId="{6C2A9691-8260-4DE4-A4B1-DEA104F75FCB}" srcOrd="0" destOrd="0" presId="urn:microsoft.com/office/officeart/2011/layout/TabList"/>
    <dgm:cxn modelId="{56993C43-1295-4E8D-A91B-BB6D16878822}" srcId="{2629AE53-5194-48D0-8B91-605723661083}" destId="{D9176E3D-BDBA-4C34-A474-4795784E70F8}" srcOrd="7" destOrd="0" parTransId="{F7689765-F2F3-4951-B770-ECD09A0AEFAA}" sibTransId="{01A9E61D-47D1-4331-B804-A6E235066C4C}"/>
    <dgm:cxn modelId="{460D5D63-EFC0-4A75-A4F1-2A0E34088E80}" type="presOf" srcId="{5C2CD201-5009-47AD-866E-DECBD2C4B075}" destId="{C0226355-68E1-4541-AB2C-AE723B80D827}" srcOrd="0" destOrd="0" presId="urn:microsoft.com/office/officeart/2011/layout/TabList"/>
    <dgm:cxn modelId="{B7D47D46-9AB7-4053-82C2-41FE6C6A5206}" type="presOf" srcId="{00FC4259-24D0-4E6C-A875-129C9CDA1579}" destId="{50BEB5EE-8AA4-4B1A-9174-708B422BFB3B}" srcOrd="0" destOrd="0" presId="urn:microsoft.com/office/officeart/2011/layout/TabList"/>
    <dgm:cxn modelId="{031E2670-8267-4CBE-92D1-D32FE97F34C5}" type="presOf" srcId="{63738F2D-DEF5-4D07-9847-A8580B9B03C5}" destId="{39D9AB6D-2869-4398-BECF-7C9656D195B9}" srcOrd="0" destOrd="0" presId="urn:microsoft.com/office/officeart/2011/layout/TabList"/>
    <dgm:cxn modelId="{A150EB52-8BC4-44CA-B83C-D8B2F79D7B4E}" type="presOf" srcId="{D20C3F78-5817-4E58-9121-6FD97C7ECBA0}" destId="{B91B9875-E07E-4D1A-93DB-51EEA326DF4E}" srcOrd="0" destOrd="0" presId="urn:microsoft.com/office/officeart/2011/layout/TabList"/>
    <dgm:cxn modelId="{2819E054-7B50-488D-872F-658221F965E0}" srcId="{D9176E3D-BDBA-4C34-A474-4795784E70F8}" destId="{D2B8281C-FF92-4864-847F-09C8CE9C744B}" srcOrd="0" destOrd="0" parTransId="{139A7E4F-5C25-40EA-A496-FE48081A6656}" sibTransId="{EDA4CC88-F139-45C1-950C-D62F4D5A1FA8}"/>
    <dgm:cxn modelId="{4170F582-77E3-46D2-A8B9-24BC73F98789}" type="presOf" srcId="{E422A35D-84AF-4248-B54E-2774BDEC63CC}" destId="{1B82DABF-CB63-4D36-9E4F-A4136F5BE768}" srcOrd="0" destOrd="0" presId="urn:microsoft.com/office/officeart/2011/layout/TabList"/>
    <dgm:cxn modelId="{944F398E-896F-429D-BBB6-B6236034685B}" srcId="{4D2920E1-7754-4D10-9779-1D198ADF73A8}" destId="{D20C3F78-5817-4E58-9121-6FD97C7ECBA0}" srcOrd="0" destOrd="0" parTransId="{DB7EEA72-E045-4D92-A692-5309E32BB20E}" sibTransId="{98661DF5-E2D2-4BF1-A30E-38CAC8A4B3B6}"/>
    <dgm:cxn modelId="{84821D9A-9BC7-4231-BD7C-54FF1FE6B640}" type="presOf" srcId="{FF1DD08B-F86C-40C7-9247-F84BF02BF06B}" destId="{77A50D75-058F-49A7-BE3B-58FD1BDBCA49}" srcOrd="0" destOrd="0" presId="urn:microsoft.com/office/officeart/2011/layout/TabList"/>
    <dgm:cxn modelId="{6DCA6AA1-F255-4B1B-8D87-E013B0C1A9FB}" type="presOf" srcId="{05427A36-529E-4491-8B61-E57707B1043C}" destId="{759AFC5B-8FCB-4207-A4C0-CE6DA9816081}" srcOrd="0" destOrd="0" presId="urn:microsoft.com/office/officeart/2011/layout/TabList"/>
    <dgm:cxn modelId="{D6F6CBA2-3F17-40D2-81A1-D5EB97098762}" srcId="{2629AE53-5194-48D0-8B91-605723661083}" destId="{4D2920E1-7754-4D10-9779-1D198ADF73A8}" srcOrd="8" destOrd="0" parTransId="{CF11635C-7695-4CEF-8FAF-AFCCA3CF166D}" sibTransId="{2B10ADA4-3AA7-4156-9E06-CB713AF80111}"/>
    <dgm:cxn modelId="{2EED4BAA-97D0-4089-AB04-77DF4F274980}" srcId="{1F412032-7312-4B20-B968-DA6C3BC995AC}" destId="{FF1DD08B-F86C-40C7-9247-F84BF02BF06B}" srcOrd="0" destOrd="0" parTransId="{D6BD9E45-8C53-4113-86B9-0263BF1449B0}" sibTransId="{A47B40A4-BF37-4448-A08A-92459E0588F8}"/>
    <dgm:cxn modelId="{4DADACB6-C18E-4C0A-8F8A-59CCF5E21083}" type="presOf" srcId="{89F7BDDA-056D-4864-9CE2-3E842B499BCB}" destId="{0455B11B-BDB9-49A2-BAC5-505110C288A9}" srcOrd="0" destOrd="0" presId="urn:microsoft.com/office/officeart/2011/layout/TabList"/>
    <dgm:cxn modelId="{4099D4B6-5EB4-4FD9-B290-5CDD8BB12788}" srcId="{2629AE53-5194-48D0-8B91-605723661083}" destId="{4D3CB514-3B12-488A-A9D6-284CBAB2CD76}" srcOrd="2" destOrd="0" parTransId="{D2659629-3105-457B-9FEA-920036E771F5}" sibTransId="{054ABCBF-2BB0-4451-8262-B0A092A13827}"/>
    <dgm:cxn modelId="{EE0D2CB8-EC3F-44D5-A3C5-AF19A5B6EA5C}" type="presOf" srcId="{12E0A930-40C1-457B-A83F-57F11809BC79}" destId="{E48B9407-1622-49A8-AC06-EFD38370F64A}" srcOrd="0" destOrd="0" presId="urn:microsoft.com/office/officeart/2011/layout/TabList"/>
    <dgm:cxn modelId="{38F473BA-262C-41F2-8317-D514DBEFBD68}" type="presOf" srcId="{67812AF9-681C-4809-BB16-FC07A89485AE}" destId="{D2A1719C-3064-4595-8CE8-4473BF1A438D}" srcOrd="0" destOrd="0" presId="urn:microsoft.com/office/officeart/2011/layout/TabList"/>
    <dgm:cxn modelId="{04AC65BF-510C-4DDF-BF05-D74BE1641079}" type="presOf" srcId="{54AFDB5F-4C48-471D-96F1-4E41DF38BEAE}" destId="{1A0417E6-8B24-42ED-BE9B-F9CC709A630A}" srcOrd="0" destOrd="0" presId="urn:microsoft.com/office/officeart/2011/layout/TabList"/>
    <dgm:cxn modelId="{1F8360D2-1E90-42F6-BA5E-95C3C7B689A3}" type="presOf" srcId="{C4B5DA4D-CBFA-4575-A221-3FF68AC7F0D1}" destId="{AA422E94-E958-401F-935C-72102745D86A}" srcOrd="0" destOrd="0" presId="urn:microsoft.com/office/officeart/2011/layout/TabList"/>
    <dgm:cxn modelId="{E6EE52D9-25F1-4530-B20F-490AB0999D77}" srcId="{2629AE53-5194-48D0-8B91-605723661083}" destId="{12E0A930-40C1-457B-A83F-57F11809BC79}" srcOrd="3" destOrd="0" parTransId="{136BAA8D-A4B5-4783-838E-16B3817BA863}" sibTransId="{2EB2EC87-44C8-451C-B19C-D3FEA8B8B7E5}"/>
    <dgm:cxn modelId="{768646E7-6DF5-4C8F-8467-9A4FA400D8F1}" srcId="{54AFDB5F-4C48-471D-96F1-4E41DF38BEAE}" destId="{89F7BDDA-056D-4864-9CE2-3E842B499BCB}" srcOrd="0" destOrd="0" parTransId="{916F0AAF-F2DB-4161-BE37-45511DE7FA02}" sibTransId="{D5ADD245-6EE7-4B64-BCF0-BFBB207A37C2}"/>
    <dgm:cxn modelId="{78819D67-0478-4411-9E44-1B74190150CC}" type="presParOf" srcId="{E3241D34-E910-4AB5-B2F0-1EAF18D480AD}" destId="{83CA4972-D791-4CF3-90C7-C2EBF742463B}" srcOrd="0" destOrd="0" presId="urn:microsoft.com/office/officeart/2011/layout/TabList"/>
    <dgm:cxn modelId="{B940FB4F-7504-4C37-9216-CC382043B90E}" type="presParOf" srcId="{83CA4972-D791-4CF3-90C7-C2EBF742463B}" destId="{77A50D75-058F-49A7-BE3B-58FD1BDBCA49}" srcOrd="0" destOrd="0" presId="urn:microsoft.com/office/officeart/2011/layout/TabList"/>
    <dgm:cxn modelId="{FFCC4782-0FAA-451E-824A-CA1C3FCE6F53}" type="presParOf" srcId="{83CA4972-D791-4CF3-90C7-C2EBF742463B}" destId="{CCFE6A14-D331-40CC-97E2-9A29FFBEA792}" srcOrd="1" destOrd="0" presId="urn:microsoft.com/office/officeart/2011/layout/TabList"/>
    <dgm:cxn modelId="{AFB9BF54-FF3C-4164-930F-F493FC7E124F}" type="presParOf" srcId="{83CA4972-D791-4CF3-90C7-C2EBF742463B}" destId="{1E4690A3-D015-422F-A384-6F15F8DC2F81}" srcOrd="2" destOrd="0" presId="urn:microsoft.com/office/officeart/2011/layout/TabList"/>
    <dgm:cxn modelId="{81CA9107-366B-4EAC-B7C7-095CFE0239F9}" type="presParOf" srcId="{E3241D34-E910-4AB5-B2F0-1EAF18D480AD}" destId="{FB52F152-AC69-416B-B7A2-B94DEB6A7CAA}" srcOrd="1" destOrd="0" presId="urn:microsoft.com/office/officeart/2011/layout/TabList"/>
    <dgm:cxn modelId="{668D3733-1AF6-4A3B-84D7-344444407262}" type="presParOf" srcId="{E3241D34-E910-4AB5-B2F0-1EAF18D480AD}" destId="{868A0711-89D9-4179-BC40-C7C257BE24CB}" srcOrd="2" destOrd="0" presId="urn:microsoft.com/office/officeart/2011/layout/TabList"/>
    <dgm:cxn modelId="{64FD8421-F198-40B4-AA14-60172CD67EF2}" type="presParOf" srcId="{868A0711-89D9-4179-BC40-C7C257BE24CB}" destId="{C0226355-68E1-4541-AB2C-AE723B80D827}" srcOrd="0" destOrd="0" presId="urn:microsoft.com/office/officeart/2011/layout/TabList"/>
    <dgm:cxn modelId="{5935B065-47DF-459E-AE1D-14428C6191EF}" type="presParOf" srcId="{868A0711-89D9-4179-BC40-C7C257BE24CB}" destId="{49CFFDD3-FA93-49C7-9845-6064BA7D773C}" srcOrd="1" destOrd="0" presId="urn:microsoft.com/office/officeart/2011/layout/TabList"/>
    <dgm:cxn modelId="{52AE0D47-72D8-4676-9EA4-2C24533D5206}" type="presParOf" srcId="{868A0711-89D9-4179-BC40-C7C257BE24CB}" destId="{8529D339-3BE3-4B2D-BA03-80DF8402ADA1}" srcOrd="2" destOrd="0" presId="urn:microsoft.com/office/officeart/2011/layout/TabList"/>
    <dgm:cxn modelId="{18C0A6FA-815A-4402-BF25-5890BEDA4A6C}" type="presParOf" srcId="{E3241D34-E910-4AB5-B2F0-1EAF18D480AD}" destId="{48182C7A-3FBB-4690-A067-0B052F3D755C}" srcOrd="3" destOrd="0" presId="urn:microsoft.com/office/officeart/2011/layout/TabList"/>
    <dgm:cxn modelId="{48AE413E-8158-43CE-B77E-0940BA961AA5}" type="presParOf" srcId="{E3241D34-E910-4AB5-B2F0-1EAF18D480AD}" destId="{DC9E779A-6F89-446E-8007-28C5741423CD}" srcOrd="4" destOrd="0" presId="urn:microsoft.com/office/officeart/2011/layout/TabList"/>
    <dgm:cxn modelId="{EB8DAAE1-BCC2-4D42-9F48-46C4845BA310}" type="presParOf" srcId="{DC9E779A-6F89-446E-8007-28C5741423CD}" destId="{39D9AB6D-2869-4398-BECF-7C9656D195B9}" srcOrd="0" destOrd="0" presId="urn:microsoft.com/office/officeart/2011/layout/TabList"/>
    <dgm:cxn modelId="{CD8FEC02-74E8-422F-83EA-4F5DCDA41ADB}" type="presParOf" srcId="{DC9E779A-6F89-446E-8007-28C5741423CD}" destId="{A1BF068B-E9BB-44CC-8604-FC5FE4385C87}" srcOrd="1" destOrd="0" presId="urn:microsoft.com/office/officeart/2011/layout/TabList"/>
    <dgm:cxn modelId="{CDA3C5C9-F302-4C19-BFF0-8B491E1CB42D}" type="presParOf" srcId="{DC9E779A-6F89-446E-8007-28C5741423CD}" destId="{CA83F697-EEF4-4CA0-BBE0-5E93598F5156}" srcOrd="2" destOrd="0" presId="urn:microsoft.com/office/officeart/2011/layout/TabList"/>
    <dgm:cxn modelId="{B7189172-315F-4AB0-8A62-B511441A2DB1}" type="presParOf" srcId="{E3241D34-E910-4AB5-B2F0-1EAF18D480AD}" destId="{85FABE23-7200-4AD1-917E-5259B018B8E0}" srcOrd="5" destOrd="0" presId="urn:microsoft.com/office/officeart/2011/layout/TabList"/>
    <dgm:cxn modelId="{7840FAE7-1F1F-4A46-B776-F15E28746D66}" type="presParOf" srcId="{E3241D34-E910-4AB5-B2F0-1EAF18D480AD}" destId="{E1CB2E4F-9BF3-408F-BCCE-15C8828E83C4}" srcOrd="6" destOrd="0" presId="urn:microsoft.com/office/officeart/2011/layout/TabList"/>
    <dgm:cxn modelId="{3D3186B7-D7F1-43C1-9D61-9328E3386415}" type="presParOf" srcId="{E1CB2E4F-9BF3-408F-BCCE-15C8828E83C4}" destId="{1B82DABF-CB63-4D36-9E4F-A4136F5BE768}" srcOrd="0" destOrd="0" presId="urn:microsoft.com/office/officeart/2011/layout/TabList"/>
    <dgm:cxn modelId="{2062319C-2135-456C-8907-CFC3181465B4}" type="presParOf" srcId="{E1CB2E4F-9BF3-408F-BCCE-15C8828E83C4}" destId="{E48B9407-1622-49A8-AC06-EFD38370F64A}" srcOrd="1" destOrd="0" presId="urn:microsoft.com/office/officeart/2011/layout/TabList"/>
    <dgm:cxn modelId="{77B4E0D7-593B-4C15-BE59-842AC59B571E}" type="presParOf" srcId="{E1CB2E4F-9BF3-408F-BCCE-15C8828E83C4}" destId="{4269B988-A179-408B-8927-705B72D60501}" srcOrd="2" destOrd="0" presId="urn:microsoft.com/office/officeart/2011/layout/TabList"/>
    <dgm:cxn modelId="{CA9E16B1-DD9A-4913-9DC2-F52729717115}" type="presParOf" srcId="{E3241D34-E910-4AB5-B2F0-1EAF18D480AD}" destId="{1F1D25E3-1127-495F-A8F4-EE548A5B3FDF}" srcOrd="7" destOrd="0" presId="urn:microsoft.com/office/officeart/2011/layout/TabList"/>
    <dgm:cxn modelId="{7EFAA641-61E7-4270-82B5-B83139025081}" type="presParOf" srcId="{E3241D34-E910-4AB5-B2F0-1EAF18D480AD}" destId="{0CC05D5F-3A58-497E-AC89-C8481D56F231}" srcOrd="8" destOrd="0" presId="urn:microsoft.com/office/officeart/2011/layout/TabList"/>
    <dgm:cxn modelId="{F6DBB1CD-F381-4352-A942-E0F3BA41AF15}" type="presParOf" srcId="{0CC05D5F-3A58-497E-AC89-C8481D56F231}" destId="{D2A1719C-3064-4595-8CE8-4473BF1A438D}" srcOrd="0" destOrd="0" presId="urn:microsoft.com/office/officeart/2011/layout/TabList"/>
    <dgm:cxn modelId="{726210E8-BF63-4ECB-83E8-582BB799714D}" type="presParOf" srcId="{0CC05D5F-3A58-497E-AC89-C8481D56F231}" destId="{AA422E94-E958-401F-935C-72102745D86A}" srcOrd="1" destOrd="0" presId="urn:microsoft.com/office/officeart/2011/layout/TabList"/>
    <dgm:cxn modelId="{685307CA-5580-4731-801A-C1B507091FC3}" type="presParOf" srcId="{0CC05D5F-3A58-497E-AC89-C8481D56F231}" destId="{8EB9BC03-FAF6-4164-AB6D-BA4857395F95}" srcOrd="2" destOrd="0" presId="urn:microsoft.com/office/officeart/2011/layout/TabList"/>
    <dgm:cxn modelId="{C56003E9-BCAE-4139-A049-7AC3D7BB9C9F}" type="presParOf" srcId="{E3241D34-E910-4AB5-B2F0-1EAF18D480AD}" destId="{80E86653-6093-4A9E-9497-151F503FB640}" srcOrd="9" destOrd="0" presId="urn:microsoft.com/office/officeart/2011/layout/TabList"/>
    <dgm:cxn modelId="{CB3642F0-5C93-4FAB-A2A9-219E3E329982}" type="presParOf" srcId="{E3241D34-E910-4AB5-B2F0-1EAF18D480AD}" destId="{D0BFC690-80F8-4A18-A941-B61CCDB23E66}" srcOrd="10" destOrd="0" presId="urn:microsoft.com/office/officeart/2011/layout/TabList"/>
    <dgm:cxn modelId="{CF870418-D657-4D57-9D45-BA9E92D2ED6B}" type="presParOf" srcId="{D0BFC690-80F8-4A18-A941-B61CCDB23E66}" destId="{0455B11B-BDB9-49A2-BAC5-505110C288A9}" srcOrd="0" destOrd="0" presId="urn:microsoft.com/office/officeart/2011/layout/TabList"/>
    <dgm:cxn modelId="{6B12B21A-4A64-4450-9B80-461A43335DE2}" type="presParOf" srcId="{D0BFC690-80F8-4A18-A941-B61CCDB23E66}" destId="{1A0417E6-8B24-42ED-BE9B-F9CC709A630A}" srcOrd="1" destOrd="0" presId="urn:microsoft.com/office/officeart/2011/layout/TabList"/>
    <dgm:cxn modelId="{A24D65F0-C551-4A29-84FD-932F7FAEBCBA}" type="presParOf" srcId="{D0BFC690-80F8-4A18-A941-B61CCDB23E66}" destId="{5DE35DD5-6049-4C54-8395-61E164C580D3}" srcOrd="2" destOrd="0" presId="urn:microsoft.com/office/officeart/2011/layout/TabList"/>
    <dgm:cxn modelId="{645B53CC-21EA-45D5-B7A8-41220E0F78AD}" type="presParOf" srcId="{E3241D34-E910-4AB5-B2F0-1EAF18D480AD}" destId="{BE214BF1-72B5-4B61-BDE7-0FD6A66D7784}" srcOrd="11" destOrd="0" presId="urn:microsoft.com/office/officeart/2011/layout/TabList"/>
    <dgm:cxn modelId="{B367D736-2709-4AAF-8B9C-7FD682A78976}" type="presParOf" srcId="{E3241D34-E910-4AB5-B2F0-1EAF18D480AD}" destId="{95D34C63-F8EC-4B63-8F79-97021E62AD97}" srcOrd="12" destOrd="0" presId="urn:microsoft.com/office/officeart/2011/layout/TabList"/>
    <dgm:cxn modelId="{4979571F-7EBF-481F-8F91-8FE71B1D846E}" type="presParOf" srcId="{95D34C63-F8EC-4B63-8F79-97021E62AD97}" destId="{759AFC5B-8FCB-4207-A4C0-CE6DA9816081}" srcOrd="0" destOrd="0" presId="urn:microsoft.com/office/officeart/2011/layout/TabList"/>
    <dgm:cxn modelId="{41416FB1-55A0-4072-98F5-893F630FE3C1}" type="presParOf" srcId="{95D34C63-F8EC-4B63-8F79-97021E62AD97}" destId="{50BEB5EE-8AA4-4B1A-9174-708B422BFB3B}" srcOrd="1" destOrd="0" presId="urn:microsoft.com/office/officeart/2011/layout/TabList"/>
    <dgm:cxn modelId="{A873C275-62A3-41A7-865B-8D3A72ED00AD}" type="presParOf" srcId="{95D34C63-F8EC-4B63-8F79-97021E62AD97}" destId="{B822A45C-183A-4FA5-B074-D8FB5DA03149}" srcOrd="2" destOrd="0" presId="urn:microsoft.com/office/officeart/2011/layout/TabList"/>
    <dgm:cxn modelId="{BC57D86D-903A-4334-8CF3-BC43B011919D}" type="presParOf" srcId="{E3241D34-E910-4AB5-B2F0-1EAF18D480AD}" destId="{0114EACC-F234-4069-A776-CC6FCDEFCD03}" srcOrd="13" destOrd="0" presId="urn:microsoft.com/office/officeart/2011/layout/TabList"/>
    <dgm:cxn modelId="{62DD0EA2-3442-48BB-9F19-0674B24D3C76}" type="presParOf" srcId="{E3241D34-E910-4AB5-B2F0-1EAF18D480AD}" destId="{E1931C81-0CF7-4478-A717-318730DC69CE}" srcOrd="14" destOrd="0" presId="urn:microsoft.com/office/officeart/2011/layout/TabList"/>
    <dgm:cxn modelId="{37865BAF-5B53-4188-A86D-102FC7BCEC9E}" type="presParOf" srcId="{E1931C81-0CF7-4478-A717-318730DC69CE}" destId="{086BC553-69AD-4DCF-8FC7-1748265DE1FD}" srcOrd="0" destOrd="0" presId="urn:microsoft.com/office/officeart/2011/layout/TabList"/>
    <dgm:cxn modelId="{5595EB5E-C7DA-415F-9794-99A639401A24}" type="presParOf" srcId="{E1931C81-0CF7-4478-A717-318730DC69CE}" destId="{D5D1196B-C276-4570-BF85-859FCE59B424}" srcOrd="1" destOrd="0" presId="urn:microsoft.com/office/officeart/2011/layout/TabList"/>
    <dgm:cxn modelId="{8997C38E-6B20-4C18-A175-62D8947E2743}" type="presParOf" srcId="{E1931C81-0CF7-4478-A717-318730DC69CE}" destId="{9EB879BA-53CA-4EBB-AEA1-A54D5731B643}" srcOrd="2" destOrd="0" presId="urn:microsoft.com/office/officeart/2011/layout/TabList"/>
    <dgm:cxn modelId="{05C1C667-F8EE-48F7-82FE-D77E86267546}" type="presParOf" srcId="{E3241D34-E910-4AB5-B2F0-1EAF18D480AD}" destId="{E87ED86D-88FF-450B-8467-A679ADCC55EF}" srcOrd="15" destOrd="0" presId="urn:microsoft.com/office/officeart/2011/layout/TabList"/>
    <dgm:cxn modelId="{E29BF5A1-C569-4DD7-990A-D9B5C2366147}" type="presParOf" srcId="{E3241D34-E910-4AB5-B2F0-1EAF18D480AD}" destId="{FC5C5F9D-D44D-4FF3-BC7F-6F5129AE363D}" srcOrd="16" destOrd="0" presId="urn:microsoft.com/office/officeart/2011/layout/TabList"/>
    <dgm:cxn modelId="{702784E4-A351-4C0F-8A1C-40014576F4A3}" type="presParOf" srcId="{FC5C5F9D-D44D-4FF3-BC7F-6F5129AE363D}" destId="{B91B9875-E07E-4D1A-93DB-51EEA326DF4E}" srcOrd="0" destOrd="0" presId="urn:microsoft.com/office/officeart/2011/layout/TabList"/>
    <dgm:cxn modelId="{78954F95-4259-4922-98C0-00D462125B5D}" type="presParOf" srcId="{FC5C5F9D-D44D-4FF3-BC7F-6F5129AE363D}" destId="{6C2A9691-8260-4DE4-A4B1-DEA104F75FCB}" srcOrd="1" destOrd="0" presId="urn:microsoft.com/office/officeart/2011/layout/TabList"/>
    <dgm:cxn modelId="{70563CBE-2357-400D-825C-1491ABC3CD86}" type="presParOf" srcId="{FC5C5F9D-D44D-4FF3-BC7F-6F5129AE363D}" destId="{1BC89AAF-F96B-4627-939F-D9410BE2B9A2}" srcOrd="2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2BAC4D-E91B-4980-8F2F-DF6928F6A460}">
      <dsp:nvSpPr>
        <dsp:cNvPr id="0" name=""/>
        <dsp:cNvSpPr/>
      </dsp:nvSpPr>
      <dsp:spPr>
        <a:xfrm>
          <a:off x="0" y="47214"/>
          <a:ext cx="8562976" cy="5019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The </a:t>
          </a:r>
          <a:r>
            <a:rPr lang="en-GB" sz="1300" b="1" kern="1200"/>
            <a:t>activities of MNEs </a:t>
          </a:r>
          <a:r>
            <a:rPr lang="en-GB" sz="1300" kern="1200"/>
            <a:t>have become an increasingly important feature of the euro area economy, affecting </a:t>
          </a:r>
          <a:r>
            <a:rPr lang="en-GB" sz="1300" b="1" kern="1200"/>
            <a:t>output, trade and financial linkages</a:t>
          </a:r>
          <a:endParaRPr lang="en-GB" sz="1300" kern="1200"/>
        </a:p>
      </dsp:txBody>
      <dsp:txXfrm>
        <a:off x="24502" y="71716"/>
        <a:ext cx="8513972" cy="452926"/>
      </dsp:txXfrm>
    </dsp:sp>
    <dsp:sp modelId="{F4AA5B02-2828-4B08-AFDB-865D2E5DA012}">
      <dsp:nvSpPr>
        <dsp:cNvPr id="0" name=""/>
        <dsp:cNvSpPr/>
      </dsp:nvSpPr>
      <dsp:spPr>
        <a:xfrm>
          <a:off x="0" y="586584"/>
          <a:ext cx="8562976" cy="5019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MNEs activities can take several forms, including production for domestic or export markets, cross-border production, supply chains and the provision of financial and consultancy services</a:t>
          </a:r>
        </a:p>
      </dsp:txBody>
      <dsp:txXfrm>
        <a:off x="24502" y="611086"/>
        <a:ext cx="8513972" cy="452926"/>
      </dsp:txXfrm>
    </dsp:sp>
    <dsp:sp modelId="{3C6F1234-DF65-476F-968A-7F504EC905AB}">
      <dsp:nvSpPr>
        <dsp:cNvPr id="0" name=""/>
        <dsp:cNvSpPr/>
      </dsp:nvSpPr>
      <dsp:spPr>
        <a:xfrm>
          <a:off x="0" y="1125954"/>
          <a:ext cx="8562976" cy="5019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However, MNE activities are frequently </a:t>
          </a:r>
          <a:r>
            <a:rPr lang="en-GB" sz="1300" b="1" kern="1200"/>
            <a:t>highly volatile </a:t>
          </a:r>
          <a:r>
            <a:rPr lang="en-GB" sz="1300" kern="1200"/>
            <a:t>and </a:t>
          </a:r>
          <a:r>
            <a:rPr lang="en-GB" sz="1300" b="1" kern="1200"/>
            <a:t>large</a:t>
          </a:r>
          <a:r>
            <a:rPr lang="en-GB" sz="1300" kern="1200"/>
            <a:t> compared to the size of many economies where they are resident</a:t>
          </a:r>
        </a:p>
      </dsp:txBody>
      <dsp:txXfrm>
        <a:off x="24502" y="1150456"/>
        <a:ext cx="8513972" cy="452926"/>
      </dsp:txXfrm>
    </dsp:sp>
    <dsp:sp modelId="{0807A36D-E183-4775-B209-BBB44741EFB9}">
      <dsp:nvSpPr>
        <dsp:cNvPr id="0" name=""/>
        <dsp:cNvSpPr/>
      </dsp:nvSpPr>
      <dsp:spPr>
        <a:xfrm>
          <a:off x="0" y="1665324"/>
          <a:ext cx="8562976" cy="5019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1" kern="1200"/>
            <a:t>MNEs activities can blur real-time assessment</a:t>
          </a:r>
          <a:r>
            <a:rPr lang="en-GB" sz="1300" kern="1200"/>
            <a:t> – and forecasting – of the business cycle, the current account, and the capital stock in the euro area</a:t>
          </a:r>
        </a:p>
      </dsp:txBody>
      <dsp:txXfrm>
        <a:off x="24502" y="1689826"/>
        <a:ext cx="8513972" cy="452926"/>
      </dsp:txXfrm>
    </dsp:sp>
    <dsp:sp modelId="{D78AAA5B-2675-4DD9-ADC4-AC040ADAA69C}">
      <dsp:nvSpPr>
        <dsp:cNvPr id="0" name=""/>
        <dsp:cNvSpPr/>
      </dsp:nvSpPr>
      <dsp:spPr>
        <a:xfrm>
          <a:off x="0" y="2204694"/>
          <a:ext cx="8562976" cy="5019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The economic impact of MNE activities has become much more evident in measures of </a:t>
          </a:r>
          <a:r>
            <a:rPr lang="en-GB" sz="1300" b="1" kern="1200"/>
            <a:t>intellectual property product (IPP) investment </a:t>
          </a:r>
          <a:r>
            <a:rPr lang="en-GB" sz="1300" kern="1200"/>
            <a:t>and </a:t>
          </a:r>
          <a:r>
            <a:rPr lang="en-GB" sz="1300" b="1" kern="1200"/>
            <a:t>trade flows</a:t>
          </a:r>
          <a:endParaRPr lang="en-GB" sz="1300" kern="1200"/>
        </a:p>
      </dsp:txBody>
      <dsp:txXfrm>
        <a:off x="24502" y="2229196"/>
        <a:ext cx="8513972" cy="452926"/>
      </dsp:txXfrm>
    </dsp:sp>
    <dsp:sp modelId="{680584EC-FFB9-4184-B7AA-C927DB4FB0D7}">
      <dsp:nvSpPr>
        <dsp:cNvPr id="0" name=""/>
        <dsp:cNvSpPr/>
      </dsp:nvSpPr>
      <dsp:spPr>
        <a:xfrm>
          <a:off x="0" y="2744064"/>
          <a:ext cx="8562976" cy="5019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Euro area </a:t>
          </a:r>
          <a:r>
            <a:rPr lang="en-GB" sz="1300" b="1" kern="1200"/>
            <a:t>cross-border financial linkages </a:t>
          </a:r>
          <a:r>
            <a:rPr lang="en-GB" sz="1300" kern="1200"/>
            <a:t>are also highly affected by MNEs financial flows and intra-group financial transactions </a:t>
          </a:r>
        </a:p>
      </dsp:txBody>
      <dsp:txXfrm>
        <a:off x="24502" y="2768566"/>
        <a:ext cx="8513972" cy="4529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C89AAF-F96B-4627-939F-D9410BE2B9A2}">
      <dsp:nvSpPr>
        <dsp:cNvPr id="0" name=""/>
        <dsp:cNvSpPr/>
      </dsp:nvSpPr>
      <dsp:spPr>
        <a:xfrm>
          <a:off x="0" y="2898231"/>
          <a:ext cx="7985023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B879BA-53CA-4EBB-AEA1-A54D5731B643}">
      <dsp:nvSpPr>
        <dsp:cNvPr id="0" name=""/>
        <dsp:cNvSpPr/>
      </dsp:nvSpPr>
      <dsp:spPr>
        <a:xfrm>
          <a:off x="0" y="2574661"/>
          <a:ext cx="7985023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22A45C-183A-4FA5-B074-D8FB5DA03149}">
      <dsp:nvSpPr>
        <dsp:cNvPr id="0" name=""/>
        <dsp:cNvSpPr/>
      </dsp:nvSpPr>
      <dsp:spPr>
        <a:xfrm>
          <a:off x="0" y="2251092"/>
          <a:ext cx="7985023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E35DD5-6049-4C54-8395-61E164C580D3}">
      <dsp:nvSpPr>
        <dsp:cNvPr id="0" name=""/>
        <dsp:cNvSpPr/>
      </dsp:nvSpPr>
      <dsp:spPr>
        <a:xfrm>
          <a:off x="0" y="1927522"/>
          <a:ext cx="7985023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B9BC03-FAF6-4164-AB6D-BA4857395F95}">
      <dsp:nvSpPr>
        <dsp:cNvPr id="0" name=""/>
        <dsp:cNvSpPr/>
      </dsp:nvSpPr>
      <dsp:spPr>
        <a:xfrm>
          <a:off x="0" y="1603953"/>
          <a:ext cx="7985023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69B988-A179-408B-8927-705B72D60501}">
      <dsp:nvSpPr>
        <dsp:cNvPr id="0" name=""/>
        <dsp:cNvSpPr/>
      </dsp:nvSpPr>
      <dsp:spPr>
        <a:xfrm>
          <a:off x="0" y="1280383"/>
          <a:ext cx="7985023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83F697-EEF4-4CA0-BBE0-5E93598F5156}">
      <dsp:nvSpPr>
        <dsp:cNvPr id="0" name=""/>
        <dsp:cNvSpPr/>
      </dsp:nvSpPr>
      <dsp:spPr>
        <a:xfrm>
          <a:off x="0" y="956814"/>
          <a:ext cx="7985023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29D339-3BE3-4B2D-BA03-80DF8402ADA1}">
      <dsp:nvSpPr>
        <dsp:cNvPr id="0" name=""/>
        <dsp:cNvSpPr/>
      </dsp:nvSpPr>
      <dsp:spPr>
        <a:xfrm>
          <a:off x="0" y="633244"/>
          <a:ext cx="7985023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4690A3-D015-422F-A384-6F15F8DC2F81}">
      <dsp:nvSpPr>
        <dsp:cNvPr id="0" name=""/>
        <dsp:cNvSpPr/>
      </dsp:nvSpPr>
      <dsp:spPr>
        <a:xfrm>
          <a:off x="0" y="309675"/>
          <a:ext cx="7985023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A50D75-058F-49A7-BE3B-58FD1BDBCA49}">
      <dsp:nvSpPr>
        <dsp:cNvPr id="0" name=""/>
        <dsp:cNvSpPr/>
      </dsp:nvSpPr>
      <dsp:spPr>
        <a:xfrm>
          <a:off x="2076105" y="1513"/>
          <a:ext cx="5908917" cy="3081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7145" rIns="17145" bIns="17145" numCol="1" spcCol="1270" anchor="b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GVA/GDP, capital formation, trade in services</a:t>
          </a:r>
          <a:endParaRPr lang="en-GB" sz="900" kern="1200" dirty="0"/>
        </a:p>
      </dsp:txBody>
      <dsp:txXfrm>
        <a:off x="2076105" y="1513"/>
        <a:ext cx="5908917" cy="308161"/>
      </dsp:txXfrm>
    </dsp:sp>
    <dsp:sp modelId="{CCFE6A14-D331-40CC-97E2-9A29FFBEA792}">
      <dsp:nvSpPr>
        <dsp:cNvPr id="0" name=""/>
        <dsp:cNvSpPr/>
      </dsp:nvSpPr>
      <dsp:spPr>
        <a:xfrm>
          <a:off x="0" y="1513"/>
          <a:ext cx="2076105" cy="308161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Intellectual Property Products (IPPs)</a:t>
          </a:r>
          <a:endParaRPr lang="en-GB" sz="900" kern="1200" dirty="0"/>
        </a:p>
      </dsp:txBody>
      <dsp:txXfrm>
        <a:off x="15046" y="16559"/>
        <a:ext cx="2046013" cy="293115"/>
      </dsp:txXfrm>
    </dsp:sp>
    <dsp:sp modelId="{C0226355-68E1-4541-AB2C-AE723B80D827}">
      <dsp:nvSpPr>
        <dsp:cNvPr id="0" name=""/>
        <dsp:cNvSpPr/>
      </dsp:nvSpPr>
      <dsp:spPr>
        <a:xfrm>
          <a:off x="2076105" y="325083"/>
          <a:ext cx="5908917" cy="3081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7145" rIns="17145" bIns="17145" numCol="1" spcCol="1270" anchor="b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GNI, financial flows, external assets</a:t>
          </a:r>
          <a:endParaRPr lang="en-GB" sz="900" kern="1200" dirty="0"/>
        </a:p>
      </dsp:txBody>
      <dsp:txXfrm>
        <a:off x="2076105" y="325083"/>
        <a:ext cx="5908917" cy="308161"/>
      </dsp:txXfrm>
    </dsp:sp>
    <dsp:sp modelId="{49CFFDD3-FA93-49C7-9845-6064BA7D773C}">
      <dsp:nvSpPr>
        <dsp:cNvPr id="0" name=""/>
        <dsp:cNvSpPr/>
      </dsp:nvSpPr>
      <dsp:spPr>
        <a:xfrm>
          <a:off x="0" y="325083"/>
          <a:ext cx="2076105" cy="308161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Redomiciliation and corporate restructuring</a:t>
          </a:r>
          <a:endParaRPr lang="en-GB" sz="900" kern="1200" dirty="0"/>
        </a:p>
      </dsp:txBody>
      <dsp:txXfrm>
        <a:off x="15046" y="340129"/>
        <a:ext cx="2046013" cy="293115"/>
      </dsp:txXfrm>
    </dsp:sp>
    <dsp:sp modelId="{39D9AB6D-2869-4398-BECF-7C9656D195B9}">
      <dsp:nvSpPr>
        <dsp:cNvPr id="0" name=""/>
        <dsp:cNvSpPr/>
      </dsp:nvSpPr>
      <dsp:spPr>
        <a:xfrm>
          <a:off x="2076105" y="648652"/>
          <a:ext cx="5908917" cy="3081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7145" rIns="17145" bIns="17145" numCol="1" spcCol="1270" anchor="b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GVA/GDP, trade in goods and services</a:t>
          </a:r>
          <a:endParaRPr lang="en-GB" sz="900" kern="1200" dirty="0"/>
        </a:p>
      </dsp:txBody>
      <dsp:txXfrm>
        <a:off x="2076105" y="648652"/>
        <a:ext cx="5908917" cy="308161"/>
      </dsp:txXfrm>
    </dsp:sp>
    <dsp:sp modelId="{A1BF068B-E9BB-44CC-8604-FC5FE4385C87}">
      <dsp:nvSpPr>
        <dsp:cNvPr id="0" name=""/>
        <dsp:cNvSpPr/>
      </dsp:nvSpPr>
      <dsp:spPr>
        <a:xfrm>
          <a:off x="0" y="648652"/>
          <a:ext cx="2076105" cy="308161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Goods sent abroad for processing/contract manufacturing</a:t>
          </a:r>
          <a:endParaRPr lang="en-GB" sz="900" kern="1200" dirty="0"/>
        </a:p>
      </dsp:txBody>
      <dsp:txXfrm>
        <a:off x="15046" y="663698"/>
        <a:ext cx="2046013" cy="293115"/>
      </dsp:txXfrm>
    </dsp:sp>
    <dsp:sp modelId="{1B82DABF-CB63-4D36-9E4F-A4136F5BE768}">
      <dsp:nvSpPr>
        <dsp:cNvPr id="0" name=""/>
        <dsp:cNvSpPr/>
      </dsp:nvSpPr>
      <dsp:spPr>
        <a:xfrm>
          <a:off x="2076105" y="972222"/>
          <a:ext cx="5908917" cy="3081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7145" rIns="17145" bIns="17145" numCol="1" spcCol="1270" anchor="b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Trade in goods and services</a:t>
          </a:r>
          <a:endParaRPr lang="en-GB" sz="900" kern="1200" dirty="0"/>
        </a:p>
      </dsp:txBody>
      <dsp:txXfrm>
        <a:off x="2076105" y="972222"/>
        <a:ext cx="5908917" cy="308161"/>
      </dsp:txXfrm>
    </dsp:sp>
    <dsp:sp modelId="{E48B9407-1622-49A8-AC06-EFD38370F64A}">
      <dsp:nvSpPr>
        <dsp:cNvPr id="0" name=""/>
        <dsp:cNvSpPr/>
      </dsp:nvSpPr>
      <dsp:spPr>
        <a:xfrm>
          <a:off x="0" y="972222"/>
          <a:ext cx="2076105" cy="308161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Merchanting</a:t>
          </a:r>
          <a:endParaRPr lang="en-GB" sz="900" kern="1200" dirty="0"/>
        </a:p>
      </dsp:txBody>
      <dsp:txXfrm>
        <a:off x="15046" y="987268"/>
        <a:ext cx="2046013" cy="293115"/>
      </dsp:txXfrm>
    </dsp:sp>
    <dsp:sp modelId="{D2A1719C-3064-4595-8CE8-4473BF1A438D}">
      <dsp:nvSpPr>
        <dsp:cNvPr id="0" name=""/>
        <dsp:cNvSpPr/>
      </dsp:nvSpPr>
      <dsp:spPr>
        <a:xfrm>
          <a:off x="2076105" y="1295791"/>
          <a:ext cx="5908917" cy="3081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7145" rIns="17145" bIns="17145" numCol="1" spcCol="1270" anchor="b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GVA/GDP, trade in goods</a:t>
          </a:r>
          <a:endParaRPr lang="en-GB" sz="900" kern="1200" dirty="0"/>
        </a:p>
      </dsp:txBody>
      <dsp:txXfrm>
        <a:off x="2076105" y="1295791"/>
        <a:ext cx="5908917" cy="308161"/>
      </dsp:txXfrm>
    </dsp:sp>
    <dsp:sp modelId="{AA422E94-E958-401F-935C-72102745D86A}">
      <dsp:nvSpPr>
        <dsp:cNvPr id="0" name=""/>
        <dsp:cNvSpPr/>
      </dsp:nvSpPr>
      <dsp:spPr>
        <a:xfrm>
          <a:off x="0" y="1295791"/>
          <a:ext cx="2076105" cy="308161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Quasi-transit trade</a:t>
          </a:r>
          <a:endParaRPr lang="en-GB" sz="900" kern="1200" dirty="0"/>
        </a:p>
      </dsp:txBody>
      <dsp:txXfrm>
        <a:off x="15046" y="1310837"/>
        <a:ext cx="2046013" cy="293115"/>
      </dsp:txXfrm>
    </dsp:sp>
    <dsp:sp modelId="{0455B11B-BDB9-49A2-BAC5-505110C288A9}">
      <dsp:nvSpPr>
        <dsp:cNvPr id="0" name=""/>
        <dsp:cNvSpPr/>
      </dsp:nvSpPr>
      <dsp:spPr>
        <a:xfrm>
          <a:off x="2076105" y="1619361"/>
          <a:ext cx="5908917" cy="3081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7145" rIns="17145" bIns="17145" numCol="1" spcCol="1270" anchor="b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Allocation of GVA/GDP across countries, trade in goods and services, investment income and financial flows</a:t>
          </a:r>
          <a:endParaRPr lang="en-GB" sz="900" kern="1200" dirty="0"/>
        </a:p>
      </dsp:txBody>
      <dsp:txXfrm>
        <a:off x="2076105" y="1619361"/>
        <a:ext cx="5908917" cy="308161"/>
      </dsp:txXfrm>
    </dsp:sp>
    <dsp:sp modelId="{1A0417E6-8B24-42ED-BE9B-F9CC709A630A}">
      <dsp:nvSpPr>
        <dsp:cNvPr id="0" name=""/>
        <dsp:cNvSpPr/>
      </dsp:nvSpPr>
      <dsp:spPr>
        <a:xfrm>
          <a:off x="0" y="1619361"/>
          <a:ext cx="2076105" cy="308161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/>
            <a:t>Intra-company flows</a:t>
          </a:r>
        </a:p>
      </dsp:txBody>
      <dsp:txXfrm>
        <a:off x="15046" y="1634407"/>
        <a:ext cx="2046013" cy="293115"/>
      </dsp:txXfrm>
    </dsp:sp>
    <dsp:sp modelId="{759AFC5B-8FCB-4207-A4C0-CE6DA9816081}">
      <dsp:nvSpPr>
        <dsp:cNvPr id="0" name=""/>
        <dsp:cNvSpPr/>
      </dsp:nvSpPr>
      <dsp:spPr>
        <a:xfrm>
          <a:off x="2076105" y="1942930"/>
          <a:ext cx="5908917" cy="3081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7145" rIns="17145" bIns="17145" numCol="1" spcCol="1270" anchor="b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Trade in goods and services, investment income and financial flows, external assets</a:t>
          </a:r>
          <a:endParaRPr lang="en-GB" sz="900" kern="1200" dirty="0"/>
        </a:p>
      </dsp:txBody>
      <dsp:txXfrm>
        <a:off x="2076105" y="1942930"/>
        <a:ext cx="5908917" cy="308161"/>
      </dsp:txXfrm>
    </dsp:sp>
    <dsp:sp modelId="{50BEB5EE-8AA4-4B1A-9174-708B422BFB3B}">
      <dsp:nvSpPr>
        <dsp:cNvPr id="0" name=""/>
        <dsp:cNvSpPr/>
      </dsp:nvSpPr>
      <dsp:spPr>
        <a:xfrm>
          <a:off x="0" y="1942930"/>
          <a:ext cx="2076105" cy="308161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/>
            <a:t>Special purpose entities</a:t>
          </a:r>
        </a:p>
      </dsp:txBody>
      <dsp:txXfrm>
        <a:off x="15046" y="1957976"/>
        <a:ext cx="2046013" cy="293115"/>
      </dsp:txXfrm>
    </dsp:sp>
    <dsp:sp modelId="{086BC553-69AD-4DCF-8FC7-1748265DE1FD}">
      <dsp:nvSpPr>
        <dsp:cNvPr id="0" name=""/>
        <dsp:cNvSpPr/>
      </dsp:nvSpPr>
      <dsp:spPr>
        <a:xfrm>
          <a:off x="2076105" y="2266500"/>
          <a:ext cx="5908917" cy="3081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7145" rIns="17145" bIns="17145" numCol="1" spcCol="1270" anchor="b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GVA</a:t>
          </a:r>
          <a:endParaRPr lang="en-GB" sz="900" kern="1200" dirty="0"/>
        </a:p>
      </dsp:txBody>
      <dsp:txXfrm>
        <a:off x="2076105" y="2266500"/>
        <a:ext cx="5908917" cy="308161"/>
      </dsp:txXfrm>
    </dsp:sp>
    <dsp:sp modelId="{D5D1196B-C276-4570-BF85-859FCE59B424}">
      <dsp:nvSpPr>
        <dsp:cNvPr id="0" name=""/>
        <dsp:cNvSpPr/>
      </dsp:nvSpPr>
      <dsp:spPr>
        <a:xfrm>
          <a:off x="0" y="2266500"/>
          <a:ext cx="2076105" cy="308161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/>
            <a:t>Transfer pricing</a:t>
          </a:r>
        </a:p>
      </dsp:txBody>
      <dsp:txXfrm>
        <a:off x="15046" y="2281546"/>
        <a:ext cx="2046013" cy="293115"/>
      </dsp:txXfrm>
    </dsp:sp>
    <dsp:sp modelId="{B91B9875-E07E-4D1A-93DB-51EEA326DF4E}">
      <dsp:nvSpPr>
        <dsp:cNvPr id="0" name=""/>
        <dsp:cNvSpPr/>
      </dsp:nvSpPr>
      <dsp:spPr>
        <a:xfrm>
          <a:off x="2076105" y="2590069"/>
          <a:ext cx="5908917" cy="3081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7145" rIns="17145" bIns="17145" numCol="1" spcCol="1270" anchor="b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GDP</a:t>
          </a:r>
          <a:endParaRPr lang="en-GB" sz="900" kern="1200" dirty="0"/>
        </a:p>
      </dsp:txBody>
      <dsp:txXfrm>
        <a:off x="2076105" y="2590069"/>
        <a:ext cx="5908917" cy="308161"/>
      </dsp:txXfrm>
    </dsp:sp>
    <dsp:sp modelId="{6C2A9691-8260-4DE4-A4B1-DEA104F75FCB}">
      <dsp:nvSpPr>
        <dsp:cNvPr id="0" name=""/>
        <dsp:cNvSpPr/>
      </dsp:nvSpPr>
      <dsp:spPr>
        <a:xfrm>
          <a:off x="0" y="2590069"/>
          <a:ext cx="2076105" cy="308161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Aircraft leasing</a:t>
          </a:r>
          <a:endParaRPr lang="en-GB" sz="900" kern="1200" dirty="0"/>
        </a:p>
      </dsp:txBody>
      <dsp:txXfrm>
        <a:off x="15046" y="2605115"/>
        <a:ext cx="2046013" cy="2931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AB7FC4A-625A-4997-845F-B4C665339F19}" type="datetimeFigureOut">
              <a:rPr lang="en-GB"/>
              <a:pPr>
                <a:defRPr/>
              </a:pPr>
              <a:t>17/06/2026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070A9823-B0A4-4CFF-8BC2-549B802A5C2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767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EE00F59-3AAD-4389-AAA8-78C8B1295C93}" type="datetimeFigureOut">
              <a:rPr lang="en-GB"/>
              <a:pPr>
                <a:defRPr/>
              </a:pPr>
              <a:t>17/06/2026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589E48D-882E-48E9-AC90-458C8EC6131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31274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589E48D-882E-48E9-AC90-458C8EC61319}" type="slidenum">
              <a:rPr lang="en-GB" smtClean="0"/>
              <a:pPr>
                <a:defRPr/>
              </a:pPr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14893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135641-4EF8-E880-9AAE-CBC946DF8D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3D653C-EC8B-11E0-57E1-2AAD236CF1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284B8B-B47C-13B3-B236-045EFA9CA1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4C4B54-3A87-18B4-3E90-7737E2085E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589E48D-882E-48E9-AC90-458C8EC61319}" type="slidenum">
              <a:rPr lang="en-GB" smtClean="0"/>
              <a:pPr>
                <a:defRPr/>
              </a:pPr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66160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589E48D-882E-48E9-AC90-458C8EC61319}" type="slidenum">
              <a:rPr lang="en-GB" smtClean="0"/>
              <a:pPr>
                <a:defRPr/>
              </a:pPr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23272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567DE7-EC97-35FD-6F75-C04DAD706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FD8FDEE-A196-85AF-773D-6E6446B90E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82863B-79B6-37DA-E093-8350BC4866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655EF3-3480-503D-5414-9A621AF9E8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589E48D-882E-48E9-AC90-458C8EC61319}" type="slidenum">
              <a:rPr lang="en-GB" smtClean="0"/>
              <a:pPr>
                <a:defRPr/>
              </a:pPr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51132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CC056B-9B6D-6A2E-4378-D3EBA5FAC0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620E6F-B785-2AB6-C60F-136806B54F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308B8B-30EC-EF08-EBA4-D23FA05A16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48B753-B695-948D-C67A-8B4009C85E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589E48D-882E-48E9-AC90-458C8EC61319}" type="slidenum">
              <a:rPr lang="en-GB" smtClean="0"/>
              <a:pPr>
                <a:defRPr/>
              </a:pPr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91125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1418FD-814D-D339-E42C-70F6F9C0D7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91ED7C-BC55-CB2B-C482-E8944F71BF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641479-1ADE-6A78-863E-6128D294D3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1DAAF3-F5A8-27A2-0608-4E324EDA9A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589E48D-882E-48E9-AC90-458C8EC61319}" type="slidenum">
              <a:rPr lang="en-GB" smtClean="0"/>
              <a:pPr>
                <a:defRPr/>
              </a:pPr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52015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B8026D-FFA9-1F7C-E667-347A1C80A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38C760-60CE-AA20-4848-6585995952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6F04BB-0319-86EE-B583-D807CD6F07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F0B067-88AC-8883-2E1F-38844A5777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589E48D-882E-48E9-AC90-458C8EC61319}" type="slidenum">
              <a:rPr lang="en-GB" smtClean="0"/>
              <a:pPr>
                <a:defRPr/>
              </a:pPr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95459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6398E-D242-9CC5-CF87-F42F1CFA6E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7BAA3A-F92E-78DD-88F7-DD1A731DEF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34C71F6-3700-1918-F340-E1D2082743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196264-1DBD-43A8-0DFE-BC9DFB1B54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589E48D-882E-48E9-AC90-458C8EC61319}" type="slidenum">
              <a:rPr lang="en-GB" smtClean="0"/>
              <a:pPr>
                <a:defRPr/>
              </a:pPr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90217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3C4162-F949-E2B4-352F-E69F15FC93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F3ABD9-F02A-3E2B-C66C-0F770514A8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4EB7D4-7EB0-2770-CEDC-D92C8313C2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D1E161-2C52-3343-5294-737E2064D0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589E48D-882E-48E9-AC90-458C8EC61319}" type="slidenum">
              <a:rPr lang="en-GB" smtClean="0"/>
              <a:pPr>
                <a:defRPr/>
              </a:pPr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06434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877278-EC13-A862-1B9A-092666F9C5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3F441D2-7E46-BFFF-C609-A93E79AFE5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39F9A8-F1DD-02F0-B6A4-192B0D5712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AAE6F2-CCEE-111B-2FFA-4448CA0F10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589E48D-882E-48E9-AC90-458C8EC61319}" type="slidenum">
              <a:rPr lang="en-GB" smtClean="0"/>
              <a:pPr>
                <a:defRPr/>
              </a:pPr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39804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5BE683-861F-3FCB-DAE3-D7A8F9D0EF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A82475-8C32-0A98-76B5-B9D21E737E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3C2668-23AF-6C5B-934C-DDE1413BF8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FCA00A-ECA4-B31A-71BF-A33E9F512C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589E48D-882E-48E9-AC90-458C8EC61319}" type="slidenum">
              <a:rPr lang="en-GB" smtClean="0"/>
              <a:pPr>
                <a:defRPr/>
              </a:pPr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02275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8D5DD1-D31C-5C60-7AD1-836B50D5E0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C35998-471E-E7BB-BB24-6013BC3FBC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55610F-0A36-EADE-DF97-CAF4B6D8E4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B48EFA-3081-7056-5F95-4DC7928491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589E48D-882E-48E9-AC90-458C8EC61319}" type="slidenum">
              <a:rPr lang="en-GB" smtClean="0"/>
              <a:pPr>
                <a:defRPr/>
              </a:pPr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37044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589E48D-882E-48E9-AC90-458C8EC61319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23904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3790A8-2D01-A2DB-CB62-32812234A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9CA606-3551-F188-93F8-79742C9A59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FE2C74-0CBC-C593-796E-244B7D5F19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DDDC2F-BC88-8AEC-54E1-BB6C9AD120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589E48D-882E-48E9-AC90-458C8EC61319}" type="slidenum">
              <a:rPr lang="en-GB" smtClean="0"/>
              <a:pPr>
                <a:defRPr/>
              </a:pPr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34499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DFCA8F-D011-B1A0-78FE-BE0289461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F7A8BC-9D6F-DA1B-DC22-8FE23B0043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1906B5-F49A-8AC7-7691-08AE7DEA76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685066-157B-F33F-FEAD-AEC9D7A9E2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589E48D-882E-48E9-AC90-458C8EC61319}" type="slidenum">
              <a:rPr lang="en-GB" smtClean="0"/>
              <a:pPr>
                <a:defRPr/>
              </a:pPr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6089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39A1D4-15F4-28AC-F549-2459A79837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B0038B-CD05-0FE3-64C1-E3EDEC64F3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642155-AA95-D396-D6B4-EF07491D86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FD0EAF-4E78-75CA-6F5F-1214110065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589E48D-882E-48E9-AC90-458C8EC61319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83204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611E5F-FE79-9995-C62A-9D545CEABC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1AD195-D7E5-1965-87F7-47C9532358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197B7A-9DFE-2501-6392-3DCCEB83B8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F7873A-753C-4BAE-3C84-894E9723AF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589E48D-882E-48E9-AC90-458C8EC61319}" type="slidenum">
              <a:rPr lang="en-GB" smtClean="0"/>
              <a:pPr>
                <a:defRPr/>
              </a:pPr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40880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13" Type="http://schemas.openxmlformats.org/officeDocument/2006/relationships/tags" Target="../tags/tag15.xml"/><Relationship Id="rId18" Type="http://schemas.openxmlformats.org/officeDocument/2006/relationships/image" Target="../media/image4.png"/><Relationship Id="rId3" Type="http://schemas.openxmlformats.org/officeDocument/2006/relationships/tags" Target="../tags/tag5.xml"/><Relationship Id="rId7" Type="http://schemas.openxmlformats.org/officeDocument/2006/relationships/tags" Target="../tags/tag9.xml"/><Relationship Id="rId12" Type="http://schemas.openxmlformats.org/officeDocument/2006/relationships/tags" Target="../tags/tag14.xml"/><Relationship Id="rId17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6" Type="http://schemas.openxmlformats.org/officeDocument/2006/relationships/tags" Target="../tags/tag18.xml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1" Type="http://schemas.openxmlformats.org/officeDocument/2006/relationships/tags" Target="../tags/tag13.xml"/><Relationship Id="rId5" Type="http://schemas.openxmlformats.org/officeDocument/2006/relationships/tags" Target="../tags/tag7.xml"/><Relationship Id="rId15" Type="http://schemas.openxmlformats.org/officeDocument/2006/relationships/tags" Target="../tags/tag17.xml"/><Relationship Id="rId10" Type="http://schemas.openxmlformats.org/officeDocument/2006/relationships/tags" Target="../tags/tag12.xml"/><Relationship Id="rId4" Type="http://schemas.openxmlformats.org/officeDocument/2006/relationships/tags" Target="../tags/tag6.xml"/><Relationship Id="rId9" Type="http://schemas.openxmlformats.org/officeDocument/2006/relationships/tags" Target="../tags/tag11.xml"/><Relationship Id="rId14" Type="http://schemas.openxmlformats.org/officeDocument/2006/relationships/tags" Target="../tags/tag16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4" Type="http://schemas.openxmlformats.org/officeDocument/2006/relationships/image" Target="../media/image8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- 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6372225" y="5003800"/>
            <a:ext cx="2290763" cy="14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>
              <a:lnSpc>
                <a:spcPts val="1200"/>
              </a:lnSpc>
              <a:defRPr/>
            </a:pPr>
            <a:r>
              <a:rPr lang="en-GB" altLang="en-US" sz="900" dirty="0">
                <a:solidFill>
                  <a:schemeClr val="bg1"/>
                </a:solidFill>
              </a:rPr>
              <a:t>www.ecb.europa.eu © </a:t>
            </a:r>
          </a:p>
        </p:txBody>
      </p:sp>
      <p:pic>
        <p:nvPicPr>
          <p:cNvPr id="8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1"/>
          <p:cNvSpPr>
            <a:spLocks noChangeArrowheads="1"/>
          </p:cNvSpPr>
          <p:nvPr userDrawn="1"/>
        </p:nvSpPr>
        <p:spPr bwMode="auto">
          <a:xfrm>
            <a:off x="468313" y="3124200"/>
            <a:ext cx="792162" cy="26988"/>
          </a:xfrm>
          <a:prstGeom prst="rect">
            <a:avLst/>
          </a:prstGeom>
          <a:solidFill>
            <a:schemeClr val="tx2"/>
          </a:solidFill>
          <a:ln w="9525" algn="ctr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30000"/>
              </a:spcBef>
              <a:buClr>
                <a:schemeClr val="tx2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buChar char="–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buChar char="•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  <a:defRPr/>
            </a:pPr>
            <a:endParaRPr lang="en-GB" altLang="en-US" sz="1800">
              <a:ea typeface="ヒラギノ角ゴ Pro W3"/>
              <a:cs typeface="ヒラギノ角ゴ Pro W3"/>
            </a:endParaRPr>
          </a:p>
        </p:txBody>
      </p:sp>
      <p:pic>
        <p:nvPicPr>
          <p:cNvPr id="10" name="Picture 2" descr="C:\Users\kourent\Desktop\_PROJECTS_\VisualBranding_OfficeDocuments\PPT\Output\02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35624"/>
            <a:ext cx="1765542" cy="766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2"/>
          <p:cNvSpPr>
            <a:spLocks noGrp="1"/>
          </p:cNvSpPr>
          <p:nvPr>
            <p:ph type="ctrTitle"/>
          </p:nvPr>
        </p:nvSpPr>
        <p:spPr>
          <a:xfrm>
            <a:off x="468314" y="1653779"/>
            <a:ext cx="3024187" cy="1458515"/>
          </a:xfrm>
        </p:spPr>
        <p:txBody>
          <a:bodyPr/>
          <a:lstStyle>
            <a:lvl1pPr>
              <a:lnSpc>
                <a:spcPts val="3500"/>
              </a:lnSpc>
              <a:defRPr sz="3200"/>
            </a:lvl1pPr>
          </a:lstStyle>
          <a:p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14" name="Subtitle 4"/>
          <p:cNvSpPr>
            <a:spLocks noGrp="1"/>
          </p:cNvSpPr>
          <p:nvPr>
            <p:ph type="subTitle" idx="4294967295"/>
          </p:nvPr>
        </p:nvSpPr>
        <p:spPr>
          <a:xfrm>
            <a:off x="468314" y="3233737"/>
            <a:ext cx="2663825" cy="1025129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lang="en-GB" altLang="en-US" sz="2000" dirty="0" smtClean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altLang="en-US"/>
              <a:t>Click to edit Master subtitle style</a:t>
            </a:r>
            <a:endParaRPr lang="en-GB" altLang="en-US" dirty="0"/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4294967295"/>
          </p:nvPr>
        </p:nvSpPr>
        <p:spPr>
          <a:xfrm>
            <a:off x="3600450" y="4407694"/>
            <a:ext cx="5183188" cy="66556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lang="en-US" altLang="en-US" sz="1800" b="1" dirty="0" smtClean="0">
                <a:solidFill>
                  <a:srgbClr val="003299"/>
                </a:solidFill>
              </a:defRPr>
            </a:lvl1pPr>
            <a:lvl2pPr>
              <a:defRPr lang="en-US" altLang="en-US" dirty="0" smtClean="0"/>
            </a:lvl2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22"/>
          </p:nvPr>
        </p:nvSpPr>
        <p:spPr>
          <a:xfrm>
            <a:off x="3370263" y="0"/>
            <a:ext cx="5773737" cy="4340224"/>
          </a:xfrm>
          <a:custGeom>
            <a:avLst/>
            <a:gdLst/>
            <a:ahLst/>
            <a:cxnLst/>
            <a:rect l="l" t="t" r="r" b="b"/>
            <a:pathLst>
              <a:path w="5773737" h="4340224">
                <a:moveTo>
                  <a:pt x="1200952" y="0"/>
                </a:moveTo>
                <a:lnTo>
                  <a:pt x="5773737" y="0"/>
                </a:lnTo>
                <a:lnTo>
                  <a:pt x="5773737" y="4330018"/>
                </a:lnTo>
                <a:lnTo>
                  <a:pt x="5770913" y="4340224"/>
                </a:lnTo>
                <a:lnTo>
                  <a:pt x="0" y="4340224"/>
                </a:lnTo>
                <a:close/>
              </a:path>
            </a:pathLst>
          </a:custGeo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4294967295"/>
          </p:nvPr>
        </p:nvSpPr>
        <p:spPr>
          <a:xfrm>
            <a:off x="468313" y="4408884"/>
            <a:ext cx="2543244" cy="66556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lang="en-US" altLang="en-US" sz="1600" b="1" kern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>
              <a:defRPr lang="en-US" altLang="en-US" kern="1200" dirty="0" smtClean="0">
                <a:latin typeface="Arial" pitchFamily="34" charset="0"/>
                <a:ea typeface="+mn-ea"/>
                <a:cs typeface="Arial" pitchFamily="34" charset="0"/>
              </a:defRPr>
            </a:lvl2pPr>
          </a:lstStyle>
          <a:p>
            <a:pPr lvl="0"/>
            <a:r>
              <a:rPr lang="en-US" altLang="en-US"/>
              <a:t>Click to edit Master text styles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3177413" y="4931439"/>
            <a:ext cx="384493" cy="14472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 eaLnBrk="0" hangingPunct="0">
              <a:lnSpc>
                <a:spcPts val="1200"/>
              </a:lnSpc>
              <a:defRPr lang="en-GB" sz="1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09D98C6-26D6-459A-841A-186F99F43B1C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5040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Images &amp; Tex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4022725" y="3706813"/>
            <a:ext cx="457200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30000"/>
              </a:spcBef>
              <a:buClr>
                <a:schemeClr val="tx2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buChar char="–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buChar char="•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1800" dirty="0"/>
              <a:t>Use this type of slide to combine text information with an additional picture.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  <a:defRPr/>
            </a:pPr>
            <a:endParaRPr lang="en-GB" altLang="en-US" sz="1800" dirty="0"/>
          </a:p>
        </p:txBody>
      </p:sp>
      <p:sp>
        <p:nvSpPr>
          <p:cNvPr id="7" name="Rectangle 9"/>
          <p:cNvSpPr>
            <a:spLocks noChangeArrowheads="1"/>
          </p:cNvSpPr>
          <p:nvPr userDrawn="1"/>
        </p:nvSpPr>
        <p:spPr bwMode="auto">
          <a:xfrm>
            <a:off x="6372225" y="4860925"/>
            <a:ext cx="2290763" cy="14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>
              <a:lnSpc>
                <a:spcPts val="1200"/>
              </a:lnSpc>
              <a:defRPr/>
            </a:pPr>
            <a:r>
              <a:rPr lang="en-GB" altLang="en-US" sz="900" dirty="0">
                <a:solidFill>
                  <a:schemeClr val="bg1"/>
                </a:solidFill>
              </a:rPr>
              <a:t>www.ecb.europa.eu © </a:t>
            </a:r>
          </a:p>
        </p:txBody>
      </p:sp>
      <p:sp>
        <p:nvSpPr>
          <p:cNvPr id="34" name="Picture Placeholder 33"/>
          <p:cNvSpPr>
            <a:spLocks noGrp="1"/>
          </p:cNvSpPr>
          <p:nvPr>
            <p:ph type="pic" sz="quarter" idx="25"/>
          </p:nvPr>
        </p:nvSpPr>
        <p:spPr>
          <a:xfrm>
            <a:off x="0" y="1081088"/>
            <a:ext cx="4281488" cy="3651168"/>
          </a:xfrm>
          <a:custGeom>
            <a:avLst/>
            <a:gdLst/>
            <a:ahLst/>
            <a:cxnLst/>
            <a:rect l="l" t="t" r="r" b="b"/>
            <a:pathLst>
              <a:path w="4281488" h="3668712">
                <a:moveTo>
                  <a:pt x="0" y="0"/>
                </a:moveTo>
                <a:lnTo>
                  <a:pt x="4281488" y="0"/>
                </a:lnTo>
                <a:lnTo>
                  <a:pt x="3270391" y="3668712"/>
                </a:lnTo>
                <a:lnTo>
                  <a:pt x="0" y="3668712"/>
                </a:lnTo>
                <a:close/>
              </a:path>
            </a:pathLst>
          </a:custGeo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36" name="Picture Placeholder 35"/>
          <p:cNvSpPr>
            <a:spLocks noGrp="1"/>
          </p:cNvSpPr>
          <p:nvPr>
            <p:ph type="pic" sz="quarter" idx="26"/>
          </p:nvPr>
        </p:nvSpPr>
        <p:spPr>
          <a:xfrm>
            <a:off x="3667125" y="1081088"/>
            <a:ext cx="3319463" cy="2225675"/>
          </a:xfrm>
          <a:custGeom>
            <a:avLst/>
            <a:gdLst/>
            <a:ahLst/>
            <a:cxnLst/>
            <a:rect l="l" t="t" r="r" b="b"/>
            <a:pathLst>
              <a:path w="3319463" h="2225675">
                <a:moveTo>
                  <a:pt x="611660" y="0"/>
                </a:moveTo>
                <a:lnTo>
                  <a:pt x="3319463" y="0"/>
                </a:lnTo>
                <a:lnTo>
                  <a:pt x="2707803" y="2225675"/>
                </a:lnTo>
                <a:lnTo>
                  <a:pt x="0" y="2225675"/>
                </a:lnTo>
                <a:close/>
              </a:path>
            </a:pathLst>
          </a:custGeo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38" name="Picture Placeholder 37"/>
          <p:cNvSpPr>
            <a:spLocks noGrp="1"/>
          </p:cNvSpPr>
          <p:nvPr>
            <p:ph type="pic" sz="quarter" idx="27"/>
          </p:nvPr>
        </p:nvSpPr>
        <p:spPr>
          <a:xfrm>
            <a:off x="6372226" y="1081088"/>
            <a:ext cx="2771775" cy="2225675"/>
          </a:xfrm>
          <a:custGeom>
            <a:avLst/>
            <a:gdLst/>
            <a:ahLst/>
            <a:cxnLst/>
            <a:rect l="l" t="t" r="r" b="b"/>
            <a:pathLst>
              <a:path w="2771775" h="2225675">
                <a:moveTo>
                  <a:pt x="601377" y="0"/>
                </a:moveTo>
                <a:lnTo>
                  <a:pt x="2771775" y="0"/>
                </a:lnTo>
                <a:lnTo>
                  <a:pt x="2771775" y="2225675"/>
                </a:lnTo>
                <a:lnTo>
                  <a:pt x="0" y="2225675"/>
                </a:lnTo>
                <a:close/>
              </a:path>
            </a:pathLst>
          </a:custGeo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2" name="Rectangle 4"/>
          <p:cNvSpPr>
            <a:spLocks noGrp="1" noChangeArrowheads="1"/>
          </p:cNvSpPr>
          <p:nvPr>
            <p:ph type="title"/>
          </p:nvPr>
        </p:nvSpPr>
        <p:spPr>
          <a:xfrm>
            <a:off x="463551" y="411956"/>
            <a:ext cx="8404225" cy="63341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defRPr lang="en-GB" altLang="en-US" sz="2800" kern="1200" dirty="0" smtClean="0"/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28"/>
          </p:nvPr>
        </p:nvSpPr>
        <p:spPr>
          <a:xfrm>
            <a:off x="4357688" y="4856163"/>
            <a:ext cx="414337" cy="13811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 eaLnBrk="0" hangingPunct="0">
              <a:lnSpc>
                <a:spcPts val="1200"/>
              </a:lnSpc>
              <a:defRPr lang="en-GB" sz="9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A03BAC3-5655-4B19-B6D0-8045C16EFFF7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224965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Images &amp; 2 Texts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3"/>
          <p:cNvGrpSpPr>
            <a:grpSpLocks/>
          </p:cNvGrpSpPr>
          <p:nvPr userDrawn="1"/>
        </p:nvGrpSpPr>
        <p:grpSpPr bwMode="auto">
          <a:xfrm>
            <a:off x="69850" y="1304925"/>
            <a:ext cx="4718050" cy="2789238"/>
            <a:chOff x="683589" y="1495330"/>
            <a:chExt cx="3582384" cy="2731752"/>
          </a:xfrm>
        </p:grpSpPr>
        <p:sp>
          <p:nvSpPr>
            <p:cNvPr id="8" name="Parallelogram 7"/>
            <p:cNvSpPr/>
            <p:nvPr/>
          </p:nvSpPr>
          <p:spPr bwMode="auto">
            <a:xfrm>
              <a:off x="733010" y="1495330"/>
              <a:ext cx="3532963" cy="2512527"/>
            </a:xfrm>
            <a:prstGeom prst="parallelogram">
              <a:avLst>
                <a:gd name="adj" fmla="val 24016"/>
              </a:avLst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>
                <a:latin typeface="Arial" charset="0"/>
                <a:ea typeface="ヒラギノ角ゴ Pro W3" pitchFamily="-64" charset="-128"/>
              </a:endParaRPr>
            </a:p>
          </p:txBody>
        </p:sp>
        <p:sp>
          <p:nvSpPr>
            <p:cNvPr id="9" name="Parallelogram 8"/>
            <p:cNvSpPr/>
            <p:nvPr/>
          </p:nvSpPr>
          <p:spPr bwMode="auto">
            <a:xfrm>
              <a:off x="683589" y="3788634"/>
              <a:ext cx="3164118" cy="438448"/>
            </a:xfrm>
            <a:prstGeom prst="parallelogram">
              <a:avLst>
                <a:gd name="adj" fmla="val 26684"/>
              </a:avLst>
            </a:prstGeom>
            <a:solidFill>
              <a:schemeClr val="bg2">
                <a:lumMod val="40000"/>
                <a:lumOff val="6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>
                <a:latin typeface="Arial" charset="0"/>
                <a:ea typeface="ヒラギノ角ゴ Pro W3" pitchFamily="-64" charset="-128"/>
              </a:endParaRPr>
            </a:p>
          </p:txBody>
        </p:sp>
      </p:grpSp>
      <p:grpSp>
        <p:nvGrpSpPr>
          <p:cNvPr id="10" name="Group 13"/>
          <p:cNvGrpSpPr>
            <a:grpSpLocks/>
          </p:cNvGrpSpPr>
          <p:nvPr userDrawn="1"/>
        </p:nvGrpSpPr>
        <p:grpSpPr bwMode="auto">
          <a:xfrm>
            <a:off x="4321175" y="1304925"/>
            <a:ext cx="4718050" cy="2789238"/>
            <a:chOff x="683589" y="1495330"/>
            <a:chExt cx="3582384" cy="2731752"/>
          </a:xfrm>
        </p:grpSpPr>
        <p:sp>
          <p:nvSpPr>
            <p:cNvPr id="11" name="Parallelogram 10"/>
            <p:cNvSpPr/>
            <p:nvPr/>
          </p:nvSpPr>
          <p:spPr bwMode="auto">
            <a:xfrm>
              <a:off x="733010" y="1495330"/>
              <a:ext cx="3532963" cy="2512527"/>
            </a:xfrm>
            <a:prstGeom prst="parallelogram">
              <a:avLst>
                <a:gd name="adj" fmla="val 24016"/>
              </a:avLst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>
                <a:latin typeface="Arial" charset="0"/>
                <a:ea typeface="ヒラギノ角ゴ Pro W3" pitchFamily="-64" charset="-128"/>
              </a:endParaRPr>
            </a:p>
          </p:txBody>
        </p:sp>
        <p:sp>
          <p:nvSpPr>
            <p:cNvPr id="12" name="Parallelogram 11"/>
            <p:cNvSpPr/>
            <p:nvPr/>
          </p:nvSpPr>
          <p:spPr bwMode="auto">
            <a:xfrm>
              <a:off x="683589" y="3788634"/>
              <a:ext cx="3164118" cy="438448"/>
            </a:xfrm>
            <a:prstGeom prst="parallelogram">
              <a:avLst>
                <a:gd name="adj" fmla="val 26684"/>
              </a:avLst>
            </a:prstGeom>
            <a:solidFill>
              <a:schemeClr val="bg2">
                <a:lumMod val="40000"/>
                <a:lumOff val="6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>
                <a:latin typeface="Arial" charset="0"/>
                <a:ea typeface="ヒラギノ角ゴ Pro W3" pitchFamily="-64" charset="-128"/>
              </a:endParaRPr>
            </a:p>
          </p:txBody>
        </p:sp>
      </p:grp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6372225" y="4860925"/>
            <a:ext cx="2290763" cy="14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>
              <a:lnSpc>
                <a:spcPts val="1200"/>
              </a:lnSpc>
              <a:defRPr/>
            </a:pPr>
            <a:r>
              <a:rPr lang="en-GB" altLang="en-US" sz="900" dirty="0">
                <a:solidFill>
                  <a:schemeClr val="bg1"/>
                </a:solidFill>
              </a:rPr>
              <a:t>www.ecb.europa.eu © </a:t>
            </a:r>
          </a:p>
        </p:txBody>
      </p:sp>
      <p:sp>
        <p:nvSpPr>
          <p:cNvPr id="18" name="Rectangle 4"/>
          <p:cNvSpPr>
            <a:spLocks noGrp="1" noChangeArrowheads="1"/>
          </p:cNvSpPr>
          <p:nvPr>
            <p:ph type="title"/>
          </p:nvPr>
        </p:nvSpPr>
        <p:spPr>
          <a:xfrm>
            <a:off x="463551" y="411956"/>
            <a:ext cx="8404225" cy="63341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defRPr lang="en-GB" altLang="en-US" sz="2800" kern="1200" dirty="0" smtClean="0"/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798513" y="1378791"/>
            <a:ext cx="3363912" cy="2198127"/>
          </a:xfr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5049838" y="1378791"/>
            <a:ext cx="3363912" cy="2198127"/>
          </a:xfr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3"/>
          </p:nvPr>
        </p:nvSpPr>
        <p:spPr>
          <a:xfrm>
            <a:off x="233363" y="3727825"/>
            <a:ext cx="3817937" cy="276999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lang="en-US" sz="1800" kern="1200" smtClean="0">
                <a:solidFill>
                  <a:srgbClr val="003299"/>
                </a:solidFill>
                <a:latin typeface="Arial" pitchFamily="34" charset="0"/>
                <a:cs typeface="Arial" pitchFamily="34" charset="0"/>
              </a:defRPr>
            </a:lvl1pPr>
            <a:lvl2pPr>
              <a:defRPr lang="en-US" kern="1200" smtClean="0">
                <a:latin typeface="Arial" pitchFamily="34" charset="0"/>
                <a:ea typeface="+mn-ea"/>
                <a:cs typeface="Arial" pitchFamily="34" charset="0"/>
              </a:defRPr>
            </a:lvl2pPr>
            <a:lvl3pPr>
              <a:defRPr lang="en-US" kern="1200" smtClean="0">
                <a:latin typeface="Arial" pitchFamily="34" charset="0"/>
                <a:ea typeface="+mn-ea"/>
                <a:cs typeface="Arial" pitchFamily="34" charset="0"/>
              </a:defRPr>
            </a:lvl3pPr>
            <a:lvl4pPr>
              <a:defRPr lang="en-US" kern="1200" smtClean="0">
                <a:latin typeface="Arial" pitchFamily="34" charset="0"/>
                <a:ea typeface="+mn-ea"/>
                <a:cs typeface="Arial" pitchFamily="34" charset="0"/>
              </a:defRPr>
            </a:lvl4pPr>
            <a:lvl5pPr>
              <a:defRPr lang="en-GB" kern="1200"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19"/>
          <p:cNvSpPr>
            <a:spLocks noGrp="1"/>
          </p:cNvSpPr>
          <p:nvPr>
            <p:ph type="body" sz="quarter" idx="24"/>
          </p:nvPr>
        </p:nvSpPr>
        <p:spPr>
          <a:xfrm>
            <a:off x="4463256" y="3727825"/>
            <a:ext cx="3817937" cy="276999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lang="en-US" sz="1800" kern="1200" smtClean="0">
                <a:solidFill>
                  <a:srgbClr val="003299"/>
                </a:solidFill>
                <a:latin typeface="Arial" pitchFamily="34" charset="0"/>
                <a:cs typeface="Arial" pitchFamily="34" charset="0"/>
              </a:defRPr>
            </a:lvl1pPr>
            <a:lvl2pPr>
              <a:defRPr lang="en-US" kern="1200" smtClean="0">
                <a:latin typeface="Arial" pitchFamily="34" charset="0"/>
                <a:ea typeface="+mn-ea"/>
                <a:cs typeface="Arial" pitchFamily="34" charset="0"/>
              </a:defRPr>
            </a:lvl2pPr>
            <a:lvl3pPr>
              <a:defRPr lang="en-US" kern="1200" smtClean="0">
                <a:latin typeface="Arial" pitchFamily="34" charset="0"/>
                <a:ea typeface="+mn-ea"/>
                <a:cs typeface="Arial" pitchFamily="34" charset="0"/>
              </a:defRPr>
            </a:lvl3pPr>
            <a:lvl4pPr>
              <a:defRPr lang="en-US" kern="1200" smtClean="0">
                <a:latin typeface="Arial" pitchFamily="34" charset="0"/>
                <a:ea typeface="+mn-ea"/>
                <a:cs typeface="Arial" pitchFamily="34" charset="0"/>
              </a:defRPr>
            </a:lvl4pPr>
            <a:lvl5pPr>
              <a:defRPr lang="en-GB" kern="1200"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25"/>
          </p:nvPr>
        </p:nvSpPr>
        <p:spPr>
          <a:xfrm>
            <a:off x="4357688" y="4856163"/>
            <a:ext cx="414337" cy="13811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 eaLnBrk="0" hangingPunct="0">
              <a:lnSpc>
                <a:spcPts val="1200"/>
              </a:lnSpc>
              <a:defRPr lang="en-GB" sz="9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99CD2E2F-F92A-4B02-9BE7-CCF47B525670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838425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Images &amp; 6 Texts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3"/>
          <p:cNvGrpSpPr>
            <a:grpSpLocks/>
          </p:cNvGrpSpPr>
          <p:nvPr userDrawn="1"/>
        </p:nvGrpSpPr>
        <p:grpSpPr bwMode="auto">
          <a:xfrm>
            <a:off x="5697538" y="2898775"/>
            <a:ext cx="2992437" cy="1770063"/>
            <a:chOff x="683589" y="1495330"/>
            <a:chExt cx="3582384" cy="2731752"/>
          </a:xfrm>
        </p:grpSpPr>
        <p:sp>
          <p:nvSpPr>
            <p:cNvPr id="16" name="Parallelogram 15"/>
            <p:cNvSpPr/>
            <p:nvPr/>
          </p:nvSpPr>
          <p:spPr bwMode="auto">
            <a:xfrm>
              <a:off x="733001" y="1495330"/>
              <a:ext cx="3532972" cy="2513701"/>
            </a:xfrm>
            <a:prstGeom prst="parallelogram">
              <a:avLst>
                <a:gd name="adj" fmla="val 24016"/>
              </a:avLst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>
                <a:latin typeface="Arial" charset="0"/>
                <a:ea typeface="ヒラギノ角ゴ Pro W3" pitchFamily="-64" charset="-128"/>
              </a:endParaRPr>
            </a:p>
          </p:txBody>
        </p:sp>
        <p:sp>
          <p:nvSpPr>
            <p:cNvPr id="17" name="Parallelogram 16"/>
            <p:cNvSpPr/>
            <p:nvPr/>
          </p:nvSpPr>
          <p:spPr bwMode="auto">
            <a:xfrm>
              <a:off x="683589" y="3788531"/>
              <a:ext cx="3164281" cy="438551"/>
            </a:xfrm>
            <a:prstGeom prst="parallelogram">
              <a:avLst>
                <a:gd name="adj" fmla="val 26684"/>
              </a:avLst>
            </a:prstGeom>
            <a:solidFill>
              <a:schemeClr val="bg2">
                <a:lumMod val="40000"/>
                <a:lumOff val="6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>
                <a:latin typeface="Arial" charset="0"/>
                <a:ea typeface="ヒラギノ角ゴ Pro W3" pitchFamily="-64" charset="-128"/>
              </a:endParaRPr>
            </a:p>
          </p:txBody>
        </p:sp>
      </p:grpSp>
      <p:grpSp>
        <p:nvGrpSpPr>
          <p:cNvPr id="18" name="Group 13"/>
          <p:cNvGrpSpPr>
            <a:grpSpLocks/>
          </p:cNvGrpSpPr>
          <p:nvPr userDrawn="1"/>
        </p:nvGrpSpPr>
        <p:grpSpPr bwMode="auto">
          <a:xfrm>
            <a:off x="2927350" y="2905125"/>
            <a:ext cx="2992438" cy="1768475"/>
            <a:chOff x="683589" y="1495330"/>
            <a:chExt cx="3582384" cy="2731752"/>
          </a:xfrm>
        </p:grpSpPr>
        <p:sp>
          <p:nvSpPr>
            <p:cNvPr id="19" name="Parallelogram 18"/>
            <p:cNvSpPr/>
            <p:nvPr/>
          </p:nvSpPr>
          <p:spPr bwMode="auto">
            <a:xfrm>
              <a:off x="733001" y="1495330"/>
              <a:ext cx="3532972" cy="2513507"/>
            </a:xfrm>
            <a:prstGeom prst="parallelogram">
              <a:avLst>
                <a:gd name="adj" fmla="val 24016"/>
              </a:avLst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>
                <a:latin typeface="Arial" charset="0"/>
                <a:ea typeface="ヒラギノ角ゴ Pro W3" pitchFamily="-64" charset="-128"/>
              </a:endParaRPr>
            </a:p>
          </p:txBody>
        </p:sp>
        <p:sp>
          <p:nvSpPr>
            <p:cNvPr id="20" name="Parallelogram 19"/>
            <p:cNvSpPr/>
            <p:nvPr/>
          </p:nvSpPr>
          <p:spPr bwMode="auto">
            <a:xfrm>
              <a:off x="683589" y="3788139"/>
              <a:ext cx="3164281" cy="438943"/>
            </a:xfrm>
            <a:prstGeom prst="parallelogram">
              <a:avLst>
                <a:gd name="adj" fmla="val 26684"/>
              </a:avLst>
            </a:prstGeom>
            <a:solidFill>
              <a:schemeClr val="bg2">
                <a:lumMod val="40000"/>
                <a:lumOff val="6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>
                <a:latin typeface="Arial" charset="0"/>
                <a:ea typeface="ヒラギノ角ゴ Pro W3" pitchFamily="-64" charset="-128"/>
              </a:endParaRPr>
            </a:p>
          </p:txBody>
        </p:sp>
      </p:grpSp>
      <p:grpSp>
        <p:nvGrpSpPr>
          <p:cNvPr id="21" name="Group 13"/>
          <p:cNvGrpSpPr>
            <a:grpSpLocks/>
          </p:cNvGrpSpPr>
          <p:nvPr userDrawn="1"/>
        </p:nvGrpSpPr>
        <p:grpSpPr bwMode="auto">
          <a:xfrm>
            <a:off x="157163" y="2905125"/>
            <a:ext cx="2994025" cy="1768475"/>
            <a:chOff x="683589" y="1495330"/>
            <a:chExt cx="3582384" cy="2731752"/>
          </a:xfrm>
        </p:grpSpPr>
        <p:sp>
          <p:nvSpPr>
            <p:cNvPr id="22" name="Parallelogram 21"/>
            <p:cNvSpPr/>
            <p:nvPr/>
          </p:nvSpPr>
          <p:spPr bwMode="auto">
            <a:xfrm>
              <a:off x="732975" y="1495330"/>
              <a:ext cx="3532998" cy="2513507"/>
            </a:xfrm>
            <a:prstGeom prst="parallelogram">
              <a:avLst>
                <a:gd name="adj" fmla="val 24016"/>
              </a:avLst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>
                <a:latin typeface="Arial" charset="0"/>
                <a:ea typeface="ヒラギノ角ゴ Pro W3" pitchFamily="-64" charset="-128"/>
              </a:endParaRPr>
            </a:p>
          </p:txBody>
        </p:sp>
        <p:sp>
          <p:nvSpPr>
            <p:cNvPr id="23" name="Parallelogram 22"/>
            <p:cNvSpPr/>
            <p:nvPr/>
          </p:nvSpPr>
          <p:spPr bwMode="auto">
            <a:xfrm>
              <a:off x="683589" y="3788139"/>
              <a:ext cx="3164503" cy="438943"/>
            </a:xfrm>
            <a:prstGeom prst="parallelogram">
              <a:avLst>
                <a:gd name="adj" fmla="val 26684"/>
              </a:avLst>
            </a:prstGeom>
            <a:solidFill>
              <a:schemeClr val="bg2">
                <a:lumMod val="40000"/>
                <a:lumOff val="6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>
                <a:latin typeface="Arial" charset="0"/>
                <a:ea typeface="ヒラギノ角ゴ Pro W3" pitchFamily="-64" charset="-128"/>
              </a:endParaRPr>
            </a:p>
          </p:txBody>
        </p:sp>
      </p:grpSp>
      <p:grpSp>
        <p:nvGrpSpPr>
          <p:cNvPr id="24" name="Group 13"/>
          <p:cNvGrpSpPr>
            <a:grpSpLocks/>
          </p:cNvGrpSpPr>
          <p:nvPr userDrawn="1"/>
        </p:nvGrpSpPr>
        <p:grpSpPr bwMode="auto">
          <a:xfrm>
            <a:off x="5913438" y="1106488"/>
            <a:ext cx="2994025" cy="1770062"/>
            <a:chOff x="683589" y="1495330"/>
            <a:chExt cx="3582384" cy="2731752"/>
          </a:xfrm>
        </p:grpSpPr>
        <p:sp>
          <p:nvSpPr>
            <p:cNvPr id="25" name="Parallelogram 24"/>
            <p:cNvSpPr/>
            <p:nvPr/>
          </p:nvSpPr>
          <p:spPr bwMode="auto">
            <a:xfrm>
              <a:off x="732975" y="1495330"/>
              <a:ext cx="3532998" cy="2513703"/>
            </a:xfrm>
            <a:prstGeom prst="parallelogram">
              <a:avLst>
                <a:gd name="adj" fmla="val 24016"/>
              </a:avLst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>
                <a:latin typeface="Arial" charset="0"/>
                <a:ea typeface="ヒラギノ角ゴ Pro W3" pitchFamily="-64" charset="-128"/>
              </a:endParaRPr>
            </a:p>
          </p:txBody>
        </p:sp>
        <p:sp>
          <p:nvSpPr>
            <p:cNvPr id="26" name="Parallelogram 25"/>
            <p:cNvSpPr/>
            <p:nvPr/>
          </p:nvSpPr>
          <p:spPr bwMode="auto">
            <a:xfrm>
              <a:off x="683589" y="3788532"/>
              <a:ext cx="3164503" cy="438550"/>
            </a:xfrm>
            <a:prstGeom prst="parallelogram">
              <a:avLst>
                <a:gd name="adj" fmla="val 26684"/>
              </a:avLst>
            </a:prstGeom>
            <a:solidFill>
              <a:schemeClr val="bg2">
                <a:lumMod val="40000"/>
                <a:lumOff val="6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>
                <a:latin typeface="Arial" charset="0"/>
                <a:ea typeface="ヒラギノ角ゴ Pro W3" pitchFamily="-64" charset="-128"/>
              </a:endParaRPr>
            </a:p>
          </p:txBody>
        </p:sp>
      </p:grpSp>
      <p:grpSp>
        <p:nvGrpSpPr>
          <p:cNvPr id="27" name="Group 13"/>
          <p:cNvGrpSpPr>
            <a:grpSpLocks/>
          </p:cNvGrpSpPr>
          <p:nvPr userDrawn="1"/>
        </p:nvGrpSpPr>
        <p:grpSpPr bwMode="auto">
          <a:xfrm>
            <a:off x="3143250" y="1112838"/>
            <a:ext cx="2994025" cy="1768475"/>
            <a:chOff x="683589" y="1495330"/>
            <a:chExt cx="3582384" cy="2731752"/>
          </a:xfrm>
        </p:grpSpPr>
        <p:sp>
          <p:nvSpPr>
            <p:cNvPr id="28" name="Parallelogram 27"/>
            <p:cNvSpPr/>
            <p:nvPr/>
          </p:nvSpPr>
          <p:spPr bwMode="auto">
            <a:xfrm>
              <a:off x="732975" y="1495330"/>
              <a:ext cx="3532998" cy="2513505"/>
            </a:xfrm>
            <a:prstGeom prst="parallelogram">
              <a:avLst>
                <a:gd name="adj" fmla="val 24016"/>
              </a:avLst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>
                <a:latin typeface="Arial" charset="0"/>
                <a:ea typeface="ヒラギノ角ゴ Pro W3" pitchFamily="-64" charset="-128"/>
              </a:endParaRPr>
            </a:p>
          </p:txBody>
        </p:sp>
        <p:sp>
          <p:nvSpPr>
            <p:cNvPr id="29" name="Parallelogram 28"/>
            <p:cNvSpPr/>
            <p:nvPr/>
          </p:nvSpPr>
          <p:spPr bwMode="auto">
            <a:xfrm>
              <a:off x="683589" y="3788137"/>
              <a:ext cx="3164503" cy="438945"/>
            </a:xfrm>
            <a:prstGeom prst="parallelogram">
              <a:avLst>
                <a:gd name="adj" fmla="val 26684"/>
              </a:avLst>
            </a:prstGeom>
            <a:solidFill>
              <a:schemeClr val="bg2">
                <a:lumMod val="40000"/>
                <a:lumOff val="6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>
                <a:latin typeface="Arial" charset="0"/>
                <a:ea typeface="ヒラギノ角ゴ Pro W3" pitchFamily="-64" charset="-128"/>
              </a:endParaRPr>
            </a:p>
          </p:txBody>
        </p:sp>
      </p:grpSp>
      <p:grpSp>
        <p:nvGrpSpPr>
          <p:cNvPr id="30" name="Group 13"/>
          <p:cNvGrpSpPr>
            <a:grpSpLocks/>
          </p:cNvGrpSpPr>
          <p:nvPr userDrawn="1"/>
        </p:nvGrpSpPr>
        <p:grpSpPr bwMode="auto">
          <a:xfrm>
            <a:off x="373063" y="1112838"/>
            <a:ext cx="2994025" cy="1768475"/>
            <a:chOff x="683589" y="1495330"/>
            <a:chExt cx="3582384" cy="2731752"/>
          </a:xfrm>
        </p:grpSpPr>
        <p:sp>
          <p:nvSpPr>
            <p:cNvPr id="31" name="Parallelogram 30"/>
            <p:cNvSpPr/>
            <p:nvPr/>
          </p:nvSpPr>
          <p:spPr bwMode="auto">
            <a:xfrm>
              <a:off x="732975" y="1495330"/>
              <a:ext cx="3532998" cy="2513505"/>
            </a:xfrm>
            <a:prstGeom prst="parallelogram">
              <a:avLst>
                <a:gd name="adj" fmla="val 24016"/>
              </a:avLst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>
                <a:latin typeface="Arial" charset="0"/>
                <a:ea typeface="ヒラギノ角ゴ Pro W3" pitchFamily="-64" charset="-128"/>
              </a:endParaRPr>
            </a:p>
          </p:txBody>
        </p:sp>
        <p:sp>
          <p:nvSpPr>
            <p:cNvPr id="32" name="Parallelogram 31"/>
            <p:cNvSpPr/>
            <p:nvPr/>
          </p:nvSpPr>
          <p:spPr bwMode="auto">
            <a:xfrm>
              <a:off x="683589" y="3788137"/>
              <a:ext cx="3164503" cy="438945"/>
            </a:xfrm>
            <a:prstGeom prst="parallelogram">
              <a:avLst>
                <a:gd name="adj" fmla="val 26684"/>
              </a:avLst>
            </a:prstGeom>
            <a:solidFill>
              <a:schemeClr val="bg2">
                <a:lumMod val="40000"/>
                <a:lumOff val="6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>
                <a:latin typeface="Arial" charset="0"/>
                <a:ea typeface="ヒラギノ角ゴ Pro W3" pitchFamily="-64" charset="-128"/>
              </a:endParaRPr>
            </a:p>
          </p:txBody>
        </p:sp>
      </p:grpSp>
      <p:sp>
        <p:nvSpPr>
          <p:cNvPr id="33" name="Rectangle 9"/>
          <p:cNvSpPr>
            <a:spLocks noChangeArrowheads="1"/>
          </p:cNvSpPr>
          <p:nvPr userDrawn="1"/>
        </p:nvSpPr>
        <p:spPr bwMode="auto">
          <a:xfrm>
            <a:off x="6372225" y="4860925"/>
            <a:ext cx="2290763" cy="14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>
              <a:lnSpc>
                <a:spcPts val="1200"/>
              </a:lnSpc>
              <a:defRPr/>
            </a:pPr>
            <a:r>
              <a:rPr lang="en-GB" altLang="en-US" sz="900" dirty="0">
                <a:solidFill>
                  <a:schemeClr val="bg1"/>
                </a:solidFill>
              </a:rPr>
              <a:t>www.ecb.europa.eu © </a:t>
            </a:r>
          </a:p>
        </p:txBody>
      </p:sp>
      <p:sp>
        <p:nvSpPr>
          <p:cNvPr id="37" name="Rectangle 4"/>
          <p:cNvSpPr>
            <a:spLocks noGrp="1" noChangeArrowheads="1"/>
          </p:cNvSpPr>
          <p:nvPr>
            <p:ph type="title"/>
          </p:nvPr>
        </p:nvSpPr>
        <p:spPr>
          <a:xfrm>
            <a:off x="463551" y="411956"/>
            <a:ext cx="8404225" cy="63341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defRPr lang="en-GB" altLang="en-US" sz="2800" kern="1200" dirty="0" smtClean="0"/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589757" y="2922682"/>
            <a:ext cx="2170112" cy="1466850"/>
          </a:xfr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38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3367088" y="2922682"/>
            <a:ext cx="2170112" cy="1466850"/>
          </a:xfr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39" name="Picture Placeholder 2"/>
          <p:cNvSpPr>
            <a:spLocks noGrp="1"/>
          </p:cNvSpPr>
          <p:nvPr>
            <p:ph type="pic" sz="quarter" idx="23"/>
          </p:nvPr>
        </p:nvSpPr>
        <p:spPr>
          <a:xfrm>
            <a:off x="6137276" y="2922682"/>
            <a:ext cx="2170112" cy="1466850"/>
          </a:xfr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44" name="Text Placeholder 42"/>
          <p:cNvSpPr>
            <a:spLocks noGrp="1"/>
          </p:cNvSpPr>
          <p:nvPr>
            <p:ph type="body" sz="quarter" idx="25"/>
          </p:nvPr>
        </p:nvSpPr>
        <p:spPr>
          <a:xfrm>
            <a:off x="3348319" y="2650940"/>
            <a:ext cx="2362200" cy="18466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lang="en-GB" sz="1200" kern="1200" dirty="0" smtClean="0">
                <a:solidFill>
                  <a:srgbClr val="0032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42"/>
          <p:cNvSpPr>
            <a:spLocks noGrp="1"/>
          </p:cNvSpPr>
          <p:nvPr>
            <p:ph type="body" sz="quarter" idx="26"/>
          </p:nvPr>
        </p:nvSpPr>
        <p:spPr>
          <a:xfrm>
            <a:off x="6054725" y="2650940"/>
            <a:ext cx="2362200" cy="18466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lang="en-GB" sz="1200" kern="1200" dirty="0" smtClean="0">
                <a:solidFill>
                  <a:srgbClr val="0032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42"/>
          <p:cNvSpPr>
            <a:spLocks noGrp="1"/>
          </p:cNvSpPr>
          <p:nvPr>
            <p:ph type="body" sz="quarter" idx="27"/>
          </p:nvPr>
        </p:nvSpPr>
        <p:spPr>
          <a:xfrm>
            <a:off x="298450" y="4434423"/>
            <a:ext cx="2362200" cy="18466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lang="en-GB" sz="1200" kern="1200" dirty="0" smtClean="0">
                <a:solidFill>
                  <a:srgbClr val="0032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42"/>
          <p:cNvSpPr>
            <a:spLocks noGrp="1"/>
          </p:cNvSpPr>
          <p:nvPr>
            <p:ph type="body" sz="quarter" idx="28"/>
          </p:nvPr>
        </p:nvSpPr>
        <p:spPr>
          <a:xfrm>
            <a:off x="3081619" y="4434423"/>
            <a:ext cx="2362200" cy="18466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lang="en-GB" sz="1200" kern="1200" dirty="0" smtClean="0">
                <a:solidFill>
                  <a:srgbClr val="0032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42"/>
          <p:cNvSpPr>
            <a:spLocks noGrp="1"/>
          </p:cNvSpPr>
          <p:nvPr>
            <p:ph type="body" sz="quarter" idx="29"/>
          </p:nvPr>
        </p:nvSpPr>
        <p:spPr>
          <a:xfrm>
            <a:off x="5788025" y="4434423"/>
            <a:ext cx="2362200" cy="18466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lang="en-GB" sz="1200" kern="1200" dirty="0" smtClean="0">
                <a:solidFill>
                  <a:srgbClr val="0032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Picture Placeholder 2"/>
          <p:cNvSpPr>
            <a:spLocks noGrp="1"/>
          </p:cNvSpPr>
          <p:nvPr>
            <p:ph type="pic" sz="quarter" idx="30"/>
          </p:nvPr>
        </p:nvSpPr>
        <p:spPr>
          <a:xfrm>
            <a:off x="798513" y="1130300"/>
            <a:ext cx="2170112" cy="1466850"/>
          </a:xfr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50" name="Picture Placeholder 2"/>
          <p:cNvSpPr>
            <a:spLocks noGrp="1"/>
          </p:cNvSpPr>
          <p:nvPr>
            <p:ph type="pic" sz="quarter" idx="31"/>
          </p:nvPr>
        </p:nvSpPr>
        <p:spPr>
          <a:xfrm>
            <a:off x="3575844" y="1130300"/>
            <a:ext cx="2170112" cy="1466850"/>
          </a:xfr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51" name="Picture Placeholder 2"/>
          <p:cNvSpPr>
            <a:spLocks noGrp="1"/>
          </p:cNvSpPr>
          <p:nvPr>
            <p:ph type="pic" sz="quarter" idx="32"/>
          </p:nvPr>
        </p:nvSpPr>
        <p:spPr>
          <a:xfrm>
            <a:off x="6346032" y="1130300"/>
            <a:ext cx="2170112" cy="1466850"/>
          </a:xfr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52" name="Text Placeholder 42"/>
          <p:cNvSpPr>
            <a:spLocks noGrp="1"/>
          </p:cNvSpPr>
          <p:nvPr>
            <p:ph type="body" sz="quarter" idx="24"/>
          </p:nvPr>
        </p:nvSpPr>
        <p:spPr>
          <a:xfrm>
            <a:off x="565150" y="2650940"/>
            <a:ext cx="2362200" cy="18466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lang="en-GB" sz="1200" kern="1200" dirty="0" smtClean="0">
                <a:solidFill>
                  <a:srgbClr val="0032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Slide Number Placeholder 5"/>
          <p:cNvSpPr>
            <a:spLocks noGrp="1"/>
          </p:cNvSpPr>
          <p:nvPr>
            <p:ph type="sldNum" sz="quarter" idx="33"/>
          </p:nvPr>
        </p:nvSpPr>
        <p:spPr>
          <a:xfrm>
            <a:off x="4357688" y="4856163"/>
            <a:ext cx="414337" cy="13811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 eaLnBrk="0" hangingPunct="0">
              <a:lnSpc>
                <a:spcPts val="1200"/>
              </a:lnSpc>
              <a:defRPr lang="en-GB" sz="9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6A91E1AE-0C8E-4F76-9822-41893C44C1CD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683649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port Elements - long headlin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6372225" y="4860925"/>
            <a:ext cx="2290763" cy="14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>
              <a:lnSpc>
                <a:spcPts val="1200"/>
              </a:lnSpc>
              <a:defRPr/>
            </a:pPr>
            <a:r>
              <a:rPr lang="en-GB" altLang="en-US" sz="900" dirty="0">
                <a:solidFill>
                  <a:schemeClr val="bg1"/>
                </a:solidFill>
              </a:rPr>
              <a:t>www.ecb.europa.eu © </a:t>
            </a:r>
          </a:p>
        </p:txBody>
      </p:sp>
      <p:sp>
        <p:nvSpPr>
          <p:cNvPr id="5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68313" y="1150144"/>
            <a:ext cx="8415711" cy="3351610"/>
          </a:xfrm>
        </p:spPr>
        <p:txBody>
          <a:bodyPr/>
          <a:lstStyle>
            <a:lvl1pPr>
              <a:defRPr sz="1900"/>
            </a:lvl1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</p:txBody>
      </p:sp>
      <p:sp>
        <p:nvSpPr>
          <p:cNvPr id="9" name="Rectangle 4"/>
          <p:cNvSpPr>
            <a:spLocks noGrp="1" noChangeArrowheads="1"/>
          </p:cNvSpPr>
          <p:nvPr>
            <p:ph type="title"/>
          </p:nvPr>
        </p:nvSpPr>
        <p:spPr>
          <a:xfrm>
            <a:off x="463551" y="411956"/>
            <a:ext cx="8404225" cy="63341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defRPr lang="en-GB" altLang="en-US" sz="2800" kern="1200" dirty="0" smtClean="0"/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357688" y="4856163"/>
            <a:ext cx="414337" cy="13811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 eaLnBrk="0" hangingPunct="0">
              <a:lnSpc>
                <a:spcPts val="1200"/>
              </a:lnSpc>
              <a:defRPr lang="en-GB" sz="9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4320B71-EC71-4A7E-8C8A-9C555B387A1C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357886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Import Elements - FullPag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6372225" y="4860925"/>
            <a:ext cx="2290763" cy="14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>
              <a:lnSpc>
                <a:spcPts val="1200"/>
              </a:lnSpc>
              <a:defRPr/>
            </a:pPr>
            <a:r>
              <a:rPr lang="en-GB" altLang="en-US" sz="900" dirty="0">
                <a:solidFill>
                  <a:schemeClr val="bg1"/>
                </a:solidFill>
              </a:rPr>
              <a:t>www.ecb.europa.eu © </a:t>
            </a:r>
          </a:p>
        </p:txBody>
      </p:sp>
      <p:sp>
        <p:nvSpPr>
          <p:cNvPr id="5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68313" y="748145"/>
            <a:ext cx="8415711" cy="3753609"/>
          </a:xfrm>
        </p:spPr>
        <p:txBody>
          <a:bodyPr/>
          <a:lstStyle>
            <a:lvl1pPr>
              <a:defRPr sz="1900"/>
            </a:lvl1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</p:txBody>
      </p:sp>
      <p:sp>
        <p:nvSpPr>
          <p:cNvPr id="9" name="Rectangle 4"/>
          <p:cNvSpPr>
            <a:spLocks noGrp="1" noChangeArrowheads="1"/>
          </p:cNvSpPr>
          <p:nvPr>
            <p:ph type="title"/>
          </p:nvPr>
        </p:nvSpPr>
        <p:spPr>
          <a:xfrm>
            <a:off x="463551" y="126932"/>
            <a:ext cx="8404225" cy="407441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defRPr lang="en-GB" altLang="en-US" sz="2000" kern="1200" dirty="0" smtClean="0"/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357688" y="4856163"/>
            <a:ext cx="414337" cy="13811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 eaLnBrk="0" hangingPunct="0">
              <a:lnSpc>
                <a:spcPts val="1200"/>
              </a:lnSpc>
              <a:defRPr lang="en-GB" sz="9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4320B71-EC71-4A7E-8C8A-9C555B387A1C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951577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port Elements - Small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elogram 3"/>
          <p:cNvSpPr/>
          <p:nvPr userDrawn="1"/>
        </p:nvSpPr>
        <p:spPr bwMode="auto">
          <a:xfrm>
            <a:off x="3629025" y="1782763"/>
            <a:ext cx="5514975" cy="2697162"/>
          </a:xfrm>
          <a:custGeom>
            <a:avLst/>
            <a:gdLst/>
            <a:ahLst/>
            <a:cxnLst/>
            <a:rect l="l" t="t" r="r" b="b"/>
            <a:pathLst>
              <a:path w="5514975" h="2697162">
                <a:moveTo>
                  <a:pt x="771523" y="0"/>
                </a:moveTo>
                <a:lnTo>
                  <a:pt x="5514975" y="0"/>
                </a:lnTo>
                <a:lnTo>
                  <a:pt x="5514975" y="2658323"/>
                </a:lnTo>
                <a:lnTo>
                  <a:pt x="5503865" y="2697162"/>
                </a:lnTo>
                <a:lnTo>
                  <a:pt x="0" y="2697162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0" sx="102000" sy="102000" algn="ctr" rotWithShape="0">
              <a:prstClr val="black">
                <a:alpha val="10000"/>
              </a:prstClr>
            </a:outerShdw>
          </a:effectLst>
        </p:spPr>
        <p:txBody>
          <a:bodyPr anchor="ctr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endParaRPr lang="en-GB">
              <a:latin typeface="Arial" charset="0"/>
              <a:ea typeface="ヒラギノ角ゴ Pro W3" pitchFamily="-64" charset="-128"/>
            </a:endParaRPr>
          </a:p>
        </p:txBody>
      </p:sp>
      <p:sp>
        <p:nvSpPr>
          <p:cNvPr id="5" name="Rectangle 9"/>
          <p:cNvSpPr>
            <a:spLocks noChangeArrowheads="1"/>
          </p:cNvSpPr>
          <p:nvPr userDrawn="1"/>
        </p:nvSpPr>
        <p:spPr bwMode="auto">
          <a:xfrm>
            <a:off x="6372225" y="4860925"/>
            <a:ext cx="2290763" cy="14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>
              <a:lnSpc>
                <a:spcPts val="1200"/>
              </a:lnSpc>
              <a:defRPr/>
            </a:pPr>
            <a:r>
              <a:rPr lang="en-GB" altLang="en-US" sz="900" dirty="0">
                <a:solidFill>
                  <a:schemeClr val="bg1"/>
                </a:solidFill>
              </a:rPr>
              <a:t>www.ecb.europa.eu © </a:t>
            </a:r>
          </a:p>
        </p:txBody>
      </p:sp>
      <p:sp>
        <p:nvSpPr>
          <p:cNvPr id="10" name="Content Placeholder 4"/>
          <p:cNvSpPr>
            <a:spLocks noGrp="1"/>
          </p:cNvSpPr>
          <p:nvPr>
            <p:ph idx="4294967295"/>
          </p:nvPr>
        </p:nvSpPr>
        <p:spPr>
          <a:xfrm>
            <a:off x="4427538" y="2139554"/>
            <a:ext cx="4465450" cy="2283619"/>
          </a:xfrm>
        </p:spPr>
        <p:txBody>
          <a:bodyPr/>
          <a:lstStyle>
            <a:lvl1pPr>
              <a:defRPr sz="1900"/>
            </a:lvl1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</p:txBody>
      </p:sp>
      <p:sp>
        <p:nvSpPr>
          <p:cNvPr id="11" name="Rectangle 4"/>
          <p:cNvSpPr>
            <a:spLocks noGrp="1" noChangeArrowheads="1"/>
          </p:cNvSpPr>
          <p:nvPr>
            <p:ph type="title"/>
          </p:nvPr>
        </p:nvSpPr>
        <p:spPr>
          <a:xfrm>
            <a:off x="463551" y="411956"/>
            <a:ext cx="8404225" cy="63341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defRPr lang="en-GB" altLang="en-US" sz="2800" kern="1200" dirty="0" smtClean="0"/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357688" y="4856163"/>
            <a:ext cx="414337" cy="13811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 eaLnBrk="0" hangingPunct="0">
              <a:lnSpc>
                <a:spcPts val="1200"/>
              </a:lnSpc>
              <a:defRPr lang="en-GB" sz="9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85CF0E3E-6A53-407C-B228-D257703978F3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930589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Charts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6372225" y="4860925"/>
            <a:ext cx="2290763" cy="14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>
              <a:lnSpc>
                <a:spcPts val="1200"/>
              </a:lnSpc>
              <a:defRPr/>
            </a:pPr>
            <a:r>
              <a:rPr lang="en-GB" altLang="en-US" sz="900" dirty="0">
                <a:solidFill>
                  <a:schemeClr val="bg1"/>
                </a:solidFill>
              </a:rPr>
              <a:t>www.ecb.europa.eu © </a:t>
            </a:r>
          </a:p>
        </p:txBody>
      </p:sp>
      <p:sp>
        <p:nvSpPr>
          <p:cNvPr id="8" name="Chart Placeholder 7"/>
          <p:cNvSpPr>
            <a:spLocks noGrp="1"/>
          </p:cNvSpPr>
          <p:nvPr>
            <p:ph type="chart" sz="quarter" idx="12"/>
          </p:nvPr>
        </p:nvSpPr>
        <p:spPr>
          <a:xfrm>
            <a:off x="466725" y="1069892"/>
            <a:ext cx="4023388" cy="3348038"/>
          </a:xfrm>
        </p:spPr>
        <p:txBody>
          <a:bodyPr/>
          <a:lstStyle/>
          <a:p>
            <a:pPr lvl="0"/>
            <a:r>
              <a:rPr lang="en-US" noProof="0"/>
              <a:t>Click icon to add chart</a:t>
            </a:r>
            <a:endParaRPr lang="en-GB" noProof="0"/>
          </a:p>
        </p:txBody>
      </p:sp>
      <p:sp>
        <p:nvSpPr>
          <p:cNvPr id="9" name="Chart Placeholder 7"/>
          <p:cNvSpPr>
            <a:spLocks noGrp="1"/>
          </p:cNvSpPr>
          <p:nvPr>
            <p:ph type="chart" sz="quarter" idx="13"/>
          </p:nvPr>
        </p:nvSpPr>
        <p:spPr>
          <a:xfrm>
            <a:off x="4660490" y="1059916"/>
            <a:ext cx="4211992" cy="3348038"/>
          </a:xfrm>
        </p:spPr>
        <p:txBody>
          <a:bodyPr/>
          <a:lstStyle/>
          <a:p>
            <a:pPr lvl="0"/>
            <a:r>
              <a:rPr lang="en-US" noProof="0"/>
              <a:t>Click icon to add chart</a:t>
            </a:r>
            <a:endParaRPr lang="en-GB" noProof="0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453799" y="4405901"/>
            <a:ext cx="4032250" cy="32385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 marL="300037" indent="0">
              <a:buFontTx/>
              <a:buNone/>
              <a:defRPr sz="1600"/>
            </a:lvl2pPr>
            <a:lvl3pPr marL="598487" indent="0">
              <a:buFontTx/>
              <a:buNone/>
              <a:defRPr sz="1600"/>
            </a:lvl3pPr>
            <a:lvl4pPr marL="915987" indent="0">
              <a:buFontTx/>
              <a:buNone/>
              <a:defRPr sz="1600"/>
            </a:lvl4pPr>
            <a:lvl5pPr marL="1220787" indent="0">
              <a:buFontTx/>
              <a:buNone/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4659019" y="4405901"/>
            <a:ext cx="4032250" cy="32385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 marL="300037" indent="0">
              <a:buFontTx/>
              <a:buNone/>
              <a:defRPr sz="1600"/>
            </a:lvl2pPr>
            <a:lvl3pPr marL="598487" indent="0">
              <a:buFontTx/>
              <a:buNone/>
              <a:defRPr sz="1600"/>
            </a:lvl3pPr>
            <a:lvl4pPr marL="915987" indent="0">
              <a:buFontTx/>
              <a:buNone/>
              <a:defRPr sz="1600"/>
            </a:lvl4pPr>
            <a:lvl5pPr marL="1220787" indent="0">
              <a:buFontTx/>
              <a:buNone/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7" name="Rectangle 4"/>
          <p:cNvSpPr>
            <a:spLocks noGrp="1" noChangeArrowheads="1"/>
          </p:cNvSpPr>
          <p:nvPr>
            <p:ph type="title"/>
          </p:nvPr>
        </p:nvSpPr>
        <p:spPr>
          <a:xfrm>
            <a:off x="463551" y="411956"/>
            <a:ext cx="8404225" cy="63341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defRPr lang="en-GB" altLang="en-US" sz="2800" kern="1200" dirty="0" smtClean="0"/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4357688" y="4856163"/>
            <a:ext cx="414337" cy="13811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 eaLnBrk="0" hangingPunct="0">
              <a:lnSpc>
                <a:spcPts val="1200"/>
              </a:lnSpc>
              <a:defRPr lang="en-GB" sz="9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5A8A81F-602E-4F8A-A59F-1CB8EC3665FC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279493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Charts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"/>
          <p:cNvCxnSpPr>
            <a:cxnSpLocks noChangeShapeType="1"/>
          </p:cNvCxnSpPr>
          <p:nvPr userDrawn="1"/>
        </p:nvCxnSpPr>
        <p:spPr bwMode="auto">
          <a:xfrm>
            <a:off x="0" y="0"/>
            <a:ext cx="914400" cy="0"/>
          </a:xfrm>
          <a:prstGeom prst="line">
            <a:avLst/>
          </a:prstGeom>
          <a:noFill/>
          <a:ln w="0" algn="ctr">
            <a:solidFill>
              <a:srgbClr val="FB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6372225" y="4860925"/>
            <a:ext cx="2290763" cy="14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>
              <a:lnSpc>
                <a:spcPts val="1200"/>
              </a:lnSpc>
              <a:defRPr/>
            </a:pPr>
            <a:r>
              <a:rPr lang="en-GB" altLang="en-US" sz="900" dirty="0">
                <a:solidFill>
                  <a:schemeClr val="bg1"/>
                </a:solidFill>
              </a:rPr>
              <a:t>www.ecb.europa.eu © </a:t>
            </a:r>
          </a:p>
        </p:txBody>
      </p:sp>
      <p:sp>
        <p:nvSpPr>
          <p:cNvPr id="33" name="Rectangle 4"/>
          <p:cNvSpPr>
            <a:spLocks noGrp="1" noChangeArrowheads="1"/>
          </p:cNvSpPr>
          <p:nvPr>
            <p:ph type="title"/>
          </p:nvPr>
        </p:nvSpPr>
        <p:spPr>
          <a:xfrm>
            <a:off x="463551" y="411956"/>
            <a:ext cx="8404225" cy="63341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defRPr lang="en-GB" altLang="en-US" sz="2800" kern="1200" dirty="0" smtClean="0"/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4"/>
          </p:nvPr>
        </p:nvSpPr>
        <p:spPr>
          <a:xfrm>
            <a:off x="457200" y="1107035"/>
            <a:ext cx="4105835" cy="1747838"/>
          </a:xfrm>
        </p:spPr>
        <p:txBody>
          <a:bodyPr/>
          <a:lstStyle/>
          <a:p>
            <a:pPr lvl="0"/>
            <a:r>
              <a:rPr lang="en-US" noProof="0"/>
              <a:t>Click icon to add chart</a:t>
            </a:r>
            <a:endParaRPr lang="en-GB" noProof="0"/>
          </a:p>
        </p:txBody>
      </p:sp>
      <p:sp>
        <p:nvSpPr>
          <p:cNvPr id="14" name="Chart Placeholder 2"/>
          <p:cNvSpPr>
            <a:spLocks noGrp="1"/>
          </p:cNvSpPr>
          <p:nvPr>
            <p:ph type="chart" sz="quarter" idx="15"/>
          </p:nvPr>
        </p:nvSpPr>
        <p:spPr>
          <a:xfrm>
            <a:off x="4778188" y="1107035"/>
            <a:ext cx="4105835" cy="1747838"/>
          </a:xfrm>
        </p:spPr>
        <p:txBody>
          <a:bodyPr/>
          <a:lstStyle/>
          <a:p>
            <a:pPr lvl="0"/>
            <a:r>
              <a:rPr lang="en-US" noProof="0"/>
              <a:t>Click icon to add chart</a:t>
            </a:r>
            <a:endParaRPr lang="en-GB" noProof="0"/>
          </a:p>
        </p:txBody>
      </p:sp>
      <p:sp>
        <p:nvSpPr>
          <p:cNvPr id="15" name="Chart Placeholder 2"/>
          <p:cNvSpPr>
            <a:spLocks noGrp="1"/>
          </p:cNvSpPr>
          <p:nvPr>
            <p:ph type="chart" sz="quarter" idx="16"/>
          </p:nvPr>
        </p:nvSpPr>
        <p:spPr>
          <a:xfrm>
            <a:off x="457200" y="2917906"/>
            <a:ext cx="4105835" cy="1747838"/>
          </a:xfrm>
        </p:spPr>
        <p:txBody>
          <a:bodyPr/>
          <a:lstStyle/>
          <a:p>
            <a:pPr lvl="0"/>
            <a:r>
              <a:rPr lang="en-US" noProof="0"/>
              <a:t>Click icon to add chart</a:t>
            </a:r>
            <a:endParaRPr lang="en-GB" noProof="0"/>
          </a:p>
        </p:txBody>
      </p:sp>
      <p:sp>
        <p:nvSpPr>
          <p:cNvPr id="16" name="Chart Placeholder 2"/>
          <p:cNvSpPr>
            <a:spLocks noGrp="1"/>
          </p:cNvSpPr>
          <p:nvPr>
            <p:ph type="chart" sz="quarter" idx="17"/>
          </p:nvPr>
        </p:nvSpPr>
        <p:spPr>
          <a:xfrm>
            <a:off x="4778188" y="2917906"/>
            <a:ext cx="4105835" cy="1747838"/>
          </a:xfrm>
        </p:spPr>
        <p:txBody>
          <a:bodyPr/>
          <a:lstStyle/>
          <a:p>
            <a:pPr lvl="0"/>
            <a:r>
              <a:rPr lang="en-US" noProof="0"/>
              <a:t>Click icon to add chart</a:t>
            </a:r>
            <a:endParaRPr lang="en-GB" noProof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8"/>
          </p:nvPr>
        </p:nvSpPr>
        <p:spPr>
          <a:xfrm>
            <a:off x="4357688" y="4856163"/>
            <a:ext cx="414337" cy="13811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 eaLnBrk="0" hangingPunct="0">
              <a:lnSpc>
                <a:spcPts val="1200"/>
              </a:lnSpc>
              <a:defRPr lang="en-GB" sz="9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15538A09-DD14-42AD-BF95-748291479EDB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351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Organization Chart or other visualizations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6372225" y="4860925"/>
            <a:ext cx="2290763" cy="14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>
              <a:lnSpc>
                <a:spcPts val="1200"/>
              </a:lnSpc>
              <a:defRPr/>
            </a:pPr>
            <a:r>
              <a:rPr lang="en-GB" altLang="en-US" sz="900" dirty="0">
                <a:solidFill>
                  <a:schemeClr val="bg1"/>
                </a:solidFill>
              </a:rPr>
              <a:t>www.ecb.europa.eu © </a:t>
            </a:r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66726" y="1071563"/>
            <a:ext cx="8397875" cy="3351610"/>
          </a:xfrm>
        </p:spPr>
        <p:txBody>
          <a:bodyPr/>
          <a:lstStyle/>
          <a:p>
            <a:pPr lvl="0"/>
            <a:r>
              <a:rPr lang="en-US" noProof="0"/>
              <a:t>Click icon to add SmartArt graphic</a:t>
            </a:r>
            <a:endParaRPr lang="en-GB" noProof="0" dirty="0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title"/>
          </p:nvPr>
        </p:nvSpPr>
        <p:spPr>
          <a:xfrm>
            <a:off x="463551" y="411956"/>
            <a:ext cx="8404225" cy="63341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defRPr lang="en-GB" altLang="en-US" sz="2800" kern="1200" dirty="0" smtClean="0"/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357688" y="4856163"/>
            <a:ext cx="414337" cy="13811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 eaLnBrk="0" hangingPunct="0">
              <a:lnSpc>
                <a:spcPts val="1200"/>
              </a:lnSpc>
              <a:defRPr lang="en-GB" sz="9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5A2AD3AA-77E8-4059-99E1-B20E6EF740D6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97245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- Text (NO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6372225" y="5003800"/>
            <a:ext cx="2290763" cy="14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>
              <a:lnSpc>
                <a:spcPts val="1200"/>
              </a:lnSpc>
              <a:defRPr/>
            </a:pPr>
            <a:r>
              <a:rPr lang="en-GB" altLang="en-US" sz="900" dirty="0">
                <a:solidFill>
                  <a:schemeClr val="bg1"/>
                </a:solidFill>
              </a:rPr>
              <a:t>www.ecb.europa.eu © </a:t>
            </a: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rgbClr val="195FB5"/>
          </a:solidFill>
          <a:ln w="9525" algn="ctr">
            <a:noFill/>
            <a:round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endParaRPr lang="en-GB" altLang="en-US">
              <a:ea typeface="ヒラギノ角ゴ Pro W3"/>
              <a:cs typeface="ヒラギノ角ゴ Pro W3"/>
            </a:endParaRPr>
          </a:p>
        </p:txBody>
      </p:sp>
      <p:pic>
        <p:nvPicPr>
          <p:cNvPr id="9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ubtitle 4"/>
          <p:cNvSpPr txBox="1">
            <a:spLocks/>
          </p:cNvSpPr>
          <p:nvPr userDrawn="1"/>
        </p:nvSpPr>
        <p:spPr bwMode="auto">
          <a:xfrm>
            <a:off x="4592638" y="3227388"/>
            <a:ext cx="4191000" cy="1309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596900" indent="-296863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indent="-315913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219200" indent="-303213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524000" indent="-303213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1981200" indent="-303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438400" indent="-303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2895600" indent="-303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352800" indent="-303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ts val="2400"/>
              </a:lnSpc>
              <a:spcBef>
                <a:spcPct val="30000"/>
              </a:spcBef>
              <a:buClr>
                <a:schemeClr val="tx2"/>
              </a:buClr>
              <a:defRPr/>
            </a:pPr>
            <a:endParaRPr lang="en-GB" altLang="en-US" sz="2000">
              <a:solidFill>
                <a:schemeClr val="bg1"/>
              </a:solidFill>
            </a:endParaRPr>
          </a:p>
        </p:txBody>
      </p:sp>
      <p:sp>
        <p:nvSpPr>
          <p:cNvPr id="11" name="Rectangle 1"/>
          <p:cNvSpPr>
            <a:spLocks noChangeArrowheads="1"/>
          </p:cNvSpPr>
          <p:nvPr userDrawn="1"/>
        </p:nvSpPr>
        <p:spPr bwMode="auto">
          <a:xfrm>
            <a:off x="468313" y="3124200"/>
            <a:ext cx="792162" cy="26988"/>
          </a:xfrm>
          <a:prstGeom prst="rect">
            <a:avLst/>
          </a:prstGeom>
          <a:solidFill>
            <a:schemeClr val="tx2"/>
          </a:solidFill>
          <a:ln w="9525" algn="ctr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30000"/>
              </a:spcBef>
              <a:buClr>
                <a:schemeClr val="tx2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buChar char="–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buChar char="•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  <a:defRPr/>
            </a:pPr>
            <a:endParaRPr lang="en-GB" altLang="en-US" sz="1800">
              <a:ea typeface="ヒラギノ角ゴ Pro W3"/>
              <a:cs typeface="ヒラギノ角ゴ Pro W3"/>
            </a:endParaRPr>
          </a:p>
        </p:txBody>
      </p:sp>
      <p:pic>
        <p:nvPicPr>
          <p:cNvPr id="12" name="Picture 2" descr="C:\Users\kourent\Desktop\_PROJECTS_\VisualBranding_OfficeDocuments\PPT\Output\02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35624"/>
            <a:ext cx="1765542" cy="766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Subtitle 4"/>
          <p:cNvSpPr>
            <a:spLocks noGrp="1"/>
          </p:cNvSpPr>
          <p:nvPr>
            <p:ph type="subTitle" idx="4294967295"/>
          </p:nvPr>
        </p:nvSpPr>
        <p:spPr>
          <a:xfrm>
            <a:off x="468314" y="3233737"/>
            <a:ext cx="2663825" cy="1025129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lang="en-GB" altLang="en-US" sz="2000" dirty="0" smtClean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altLang="en-US"/>
              <a:t>Click to edit Master subtitle style</a:t>
            </a:r>
            <a:endParaRPr lang="en-GB" altLang="en-US" dirty="0"/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4294967295"/>
          </p:nvPr>
        </p:nvSpPr>
        <p:spPr>
          <a:xfrm>
            <a:off x="3600450" y="4407694"/>
            <a:ext cx="5183188" cy="66556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lang="en-US" altLang="en-US" sz="1800" b="1" dirty="0" smtClean="0">
                <a:solidFill>
                  <a:srgbClr val="003299"/>
                </a:solidFill>
              </a:defRPr>
            </a:lvl1pPr>
            <a:lvl2pPr>
              <a:defRPr lang="en-US" altLang="en-US" dirty="0" smtClean="0"/>
            </a:lvl2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486275" y="1638300"/>
            <a:ext cx="4297363" cy="2457450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2"/>
          <p:cNvSpPr>
            <a:spLocks noGrp="1"/>
          </p:cNvSpPr>
          <p:nvPr>
            <p:ph type="ctrTitle"/>
          </p:nvPr>
        </p:nvSpPr>
        <p:spPr>
          <a:xfrm>
            <a:off x="468314" y="1653779"/>
            <a:ext cx="3024187" cy="1458515"/>
          </a:xfrm>
        </p:spPr>
        <p:txBody>
          <a:bodyPr/>
          <a:lstStyle>
            <a:lvl1pPr>
              <a:lnSpc>
                <a:spcPts val="3500"/>
              </a:lnSpc>
              <a:defRPr sz="3200"/>
            </a:lvl1pPr>
          </a:lstStyle>
          <a:p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4294967295"/>
          </p:nvPr>
        </p:nvSpPr>
        <p:spPr>
          <a:xfrm>
            <a:off x="468313" y="4408884"/>
            <a:ext cx="2543244" cy="66556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lang="en-US" altLang="en-US" sz="1600" b="1" kern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>
              <a:defRPr lang="en-US" altLang="en-US" kern="1200" dirty="0" smtClean="0">
                <a:latin typeface="Arial" pitchFamily="34" charset="0"/>
                <a:ea typeface="+mn-ea"/>
                <a:cs typeface="Arial" pitchFamily="34" charset="0"/>
              </a:defRPr>
            </a:lvl2pPr>
          </a:lstStyle>
          <a:p>
            <a:pPr lvl="0"/>
            <a:r>
              <a:rPr lang="en-US" alt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46844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Bridge">
    <p:bg>
      <p:bgPr>
        <a:blipFill dpi="0" rotWithShape="0">
          <a:blip r:embed="rId1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0"/>
          <p:cNvGrpSpPr>
            <a:grpSpLocks/>
          </p:cNvGrpSpPr>
          <p:nvPr userDrawn="1"/>
        </p:nvGrpSpPr>
        <p:grpSpPr bwMode="auto">
          <a:xfrm>
            <a:off x="525463" y="1116013"/>
            <a:ext cx="7999412" cy="2686050"/>
            <a:chOff x="318484" y="1489075"/>
            <a:chExt cx="8527332" cy="3581400"/>
          </a:xfrm>
        </p:grpSpPr>
        <p:sp>
          <p:nvSpPr>
            <p:cNvPr id="4" name="Rectangle 5"/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auto">
            <a:xfrm>
              <a:off x="318484" y="1489075"/>
              <a:ext cx="382452" cy="381000"/>
            </a:xfrm>
            <a:prstGeom prst="rect">
              <a:avLst/>
            </a:prstGeom>
            <a:solidFill>
              <a:srgbClr val="0032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353535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30000"/>
                </a:spcBef>
                <a:buClr>
                  <a:schemeClr val="tx2"/>
                </a:buClr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buChar char="–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GB" altLang="en-US" sz="1800" b="1">
                  <a:solidFill>
                    <a:srgbClr val="FFFFFF"/>
                  </a:solidFill>
                </a:rPr>
                <a:t>1</a:t>
              </a:r>
            </a:p>
          </p:txBody>
        </p:sp>
        <p:sp>
          <p:nvSpPr>
            <p:cNvPr id="5" name="Rectangle 6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318484" y="1946275"/>
              <a:ext cx="382452" cy="381000"/>
            </a:xfrm>
            <a:prstGeom prst="rect">
              <a:avLst/>
            </a:prstGeom>
            <a:solidFill>
              <a:srgbClr val="0032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353535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30000"/>
                </a:spcBef>
                <a:buClr>
                  <a:schemeClr val="tx2"/>
                </a:buClr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buChar char="–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GB" altLang="en-US" sz="1800" b="1">
                  <a:solidFill>
                    <a:srgbClr val="FFFFFF"/>
                  </a:solidFill>
                </a:rPr>
                <a:t>2</a:t>
              </a:r>
            </a:p>
          </p:txBody>
        </p:sp>
        <p:sp>
          <p:nvSpPr>
            <p:cNvPr id="6" name="Rectangle 7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318484" y="2403475"/>
              <a:ext cx="382452" cy="381000"/>
            </a:xfrm>
            <a:prstGeom prst="rect">
              <a:avLst/>
            </a:prstGeom>
            <a:solidFill>
              <a:srgbClr val="0032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353535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30000"/>
                </a:spcBef>
                <a:buClr>
                  <a:schemeClr val="tx2"/>
                </a:buClr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buChar char="–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GB" altLang="en-US" sz="1800" b="1">
                  <a:solidFill>
                    <a:srgbClr val="FFFFFF"/>
                  </a:solidFill>
                </a:rPr>
                <a:t>3</a:t>
              </a:r>
            </a:p>
          </p:txBody>
        </p:sp>
        <p:sp>
          <p:nvSpPr>
            <p:cNvPr id="7" name="Rectangle 8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821087" y="1946275"/>
              <a:ext cx="8023038" cy="381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858585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spcBef>
                  <a:spcPct val="30000"/>
                </a:spcBef>
                <a:buClr>
                  <a:schemeClr val="tx2"/>
                </a:buClr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buChar char="–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GB" altLang="en-US" sz="1800"/>
                <a:t>Double entry system</a:t>
              </a:r>
            </a:p>
          </p:txBody>
        </p:sp>
        <p:sp>
          <p:nvSpPr>
            <p:cNvPr id="8" name="Rectangle 9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821087" y="2403475"/>
              <a:ext cx="8023038" cy="381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858585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spcBef>
                  <a:spcPct val="30000"/>
                </a:spcBef>
                <a:buClr>
                  <a:schemeClr val="tx2"/>
                </a:buClr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buChar char="–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GB" altLang="en-US" sz="1800"/>
                <a:t>Time of recording the transactions</a:t>
              </a:r>
            </a:p>
          </p:txBody>
        </p:sp>
        <p:sp>
          <p:nvSpPr>
            <p:cNvPr id="9" name="Rectangle 10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821087" y="1489075"/>
              <a:ext cx="8023038" cy="381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858585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spcBef>
                  <a:spcPct val="30000"/>
                </a:spcBef>
                <a:buClr>
                  <a:schemeClr val="tx2"/>
                </a:buClr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buChar char="–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GB" altLang="en-US" sz="1800" dirty="0"/>
                <a:t>Definition of </a:t>
              </a:r>
              <a:r>
                <a:rPr lang="en-GB" altLang="en-US" sz="1800" dirty="0" err="1"/>
                <a:t>b.o.p</a:t>
              </a:r>
              <a:r>
                <a:rPr lang="en-GB" altLang="en-US" sz="1800" dirty="0"/>
                <a:t>. and </a:t>
              </a:r>
              <a:r>
                <a:rPr lang="en-GB" altLang="en-US" sz="1800" dirty="0" err="1"/>
                <a:t>i.i.p</a:t>
              </a:r>
              <a:r>
                <a:rPr lang="en-GB" altLang="en-US" sz="1800" dirty="0"/>
                <a:t>.</a:t>
              </a:r>
            </a:p>
          </p:txBody>
        </p:sp>
        <p:sp>
          <p:nvSpPr>
            <p:cNvPr id="10" name="Rectangle 9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318484" y="2871258"/>
              <a:ext cx="380760" cy="381000"/>
            </a:xfrm>
            <a:prstGeom prst="rect">
              <a:avLst/>
            </a:prstGeom>
            <a:solidFill>
              <a:srgbClr val="0032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353535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30000"/>
                </a:spcBef>
                <a:buClr>
                  <a:schemeClr val="tx2"/>
                </a:buClr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buChar char="–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GB" altLang="en-US" sz="1800" b="1">
                  <a:solidFill>
                    <a:srgbClr val="FFFFFF"/>
                  </a:solidFill>
                </a:rPr>
                <a:t>4</a:t>
              </a:r>
            </a:p>
          </p:txBody>
        </p:sp>
        <p:sp>
          <p:nvSpPr>
            <p:cNvPr id="11" name="Rectangle 10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318484" y="3328458"/>
              <a:ext cx="380760" cy="381000"/>
            </a:xfrm>
            <a:prstGeom prst="rect">
              <a:avLst/>
            </a:prstGeom>
            <a:solidFill>
              <a:srgbClr val="0032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353535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30000"/>
                </a:spcBef>
                <a:buClr>
                  <a:schemeClr val="tx2"/>
                </a:buClr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buChar char="–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GB" altLang="en-US" sz="1800" b="1">
                  <a:solidFill>
                    <a:srgbClr val="FFFFFF"/>
                  </a:solidFill>
                </a:rPr>
                <a:t>5</a:t>
              </a:r>
            </a:p>
          </p:txBody>
        </p:sp>
        <p:sp>
          <p:nvSpPr>
            <p:cNvPr id="12" name="Rectangle 11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318484" y="3785658"/>
              <a:ext cx="380760" cy="381000"/>
            </a:xfrm>
            <a:prstGeom prst="rect">
              <a:avLst/>
            </a:prstGeom>
            <a:solidFill>
              <a:srgbClr val="0032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353535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30000"/>
                </a:spcBef>
                <a:buClr>
                  <a:schemeClr val="tx2"/>
                </a:buClr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buChar char="–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GB" altLang="en-US" sz="1800" b="1">
                  <a:solidFill>
                    <a:srgbClr val="FFFFFF"/>
                  </a:solidFill>
                </a:rPr>
                <a:t>6</a:t>
              </a:r>
            </a:p>
          </p:txBody>
        </p:sp>
        <p:sp>
          <p:nvSpPr>
            <p:cNvPr id="13" name="Rectangle 12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821087" y="3328458"/>
              <a:ext cx="8024729" cy="381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858585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spcBef>
                  <a:spcPct val="30000"/>
                </a:spcBef>
                <a:buClr>
                  <a:schemeClr val="tx2"/>
                </a:buClr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buChar char="–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GB" altLang="en-US" sz="1800"/>
                <a:t>Reconciliation flows and stocks</a:t>
              </a:r>
            </a:p>
          </p:txBody>
        </p:sp>
        <p:sp>
          <p:nvSpPr>
            <p:cNvPr id="14" name="Rectangle 13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821087" y="3785658"/>
              <a:ext cx="8024729" cy="381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858585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spcBef>
                  <a:spcPct val="30000"/>
                </a:spcBef>
                <a:buClr>
                  <a:schemeClr val="tx2"/>
                </a:buClr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buChar char="–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GB" altLang="en-US" sz="1800"/>
                <a:t>Euro area residency</a:t>
              </a:r>
            </a:p>
          </p:txBody>
        </p:sp>
        <p:sp>
          <p:nvSpPr>
            <p:cNvPr id="15" name="Rectangle 14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821087" y="2871258"/>
              <a:ext cx="8024729" cy="381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858585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spcBef>
                  <a:spcPct val="30000"/>
                </a:spcBef>
                <a:buClr>
                  <a:schemeClr val="tx2"/>
                </a:buClr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buChar char="–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GB" altLang="en-US" sz="1800"/>
                <a:t>Valuation of transactions and stocks</a:t>
              </a:r>
            </a:p>
          </p:txBody>
        </p:sp>
        <p:sp>
          <p:nvSpPr>
            <p:cNvPr id="16" name="Rectangle 21"/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318484" y="4232275"/>
              <a:ext cx="380760" cy="381000"/>
            </a:xfrm>
            <a:prstGeom prst="rect">
              <a:avLst/>
            </a:prstGeom>
            <a:solidFill>
              <a:srgbClr val="0032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353535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30000"/>
                </a:spcBef>
                <a:buClr>
                  <a:schemeClr val="tx2"/>
                </a:buClr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buChar char="–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GB" altLang="en-US" sz="1800" b="1">
                  <a:solidFill>
                    <a:srgbClr val="FFFFFF"/>
                  </a:solidFill>
                </a:rPr>
                <a:t>7</a:t>
              </a:r>
            </a:p>
          </p:txBody>
        </p:sp>
        <p:sp>
          <p:nvSpPr>
            <p:cNvPr id="17" name="Rectangle 22"/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318484" y="4689475"/>
              <a:ext cx="380760" cy="381000"/>
            </a:xfrm>
            <a:prstGeom prst="rect">
              <a:avLst/>
            </a:prstGeom>
            <a:solidFill>
              <a:srgbClr val="0032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353535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30000"/>
                </a:spcBef>
                <a:buClr>
                  <a:schemeClr val="tx2"/>
                </a:buClr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buChar char="–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GB" altLang="en-US" sz="1800" b="1">
                  <a:solidFill>
                    <a:srgbClr val="FFFFFF"/>
                  </a:solidFill>
                </a:rPr>
                <a:t>8</a:t>
              </a:r>
            </a:p>
          </p:txBody>
        </p:sp>
        <p:sp>
          <p:nvSpPr>
            <p:cNvPr id="18" name="Rectangle 23"/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821087" y="4232275"/>
              <a:ext cx="8023038" cy="381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858585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spcBef>
                  <a:spcPct val="30000"/>
                </a:spcBef>
                <a:buClr>
                  <a:schemeClr val="tx2"/>
                </a:buClr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buChar char="–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GB" altLang="en-US" sz="1800"/>
                <a:t>Standards components</a:t>
              </a:r>
            </a:p>
          </p:txBody>
        </p:sp>
        <p:sp>
          <p:nvSpPr>
            <p:cNvPr id="19" name="Rectangle 24"/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821087" y="4689475"/>
              <a:ext cx="8023038" cy="381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858585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spcBef>
                  <a:spcPct val="30000"/>
                </a:spcBef>
                <a:buClr>
                  <a:schemeClr val="tx2"/>
                </a:buClr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buChar char="–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GB" altLang="en-US" sz="1800"/>
                <a:t>Classification of transactions</a:t>
              </a:r>
            </a:p>
          </p:txBody>
        </p:sp>
      </p:grpSp>
      <p:sp>
        <p:nvSpPr>
          <p:cNvPr id="20" name="Rectangle 9"/>
          <p:cNvSpPr>
            <a:spLocks noChangeArrowheads="1"/>
          </p:cNvSpPr>
          <p:nvPr userDrawn="1"/>
        </p:nvSpPr>
        <p:spPr bwMode="auto">
          <a:xfrm>
            <a:off x="6372225" y="4860925"/>
            <a:ext cx="2290763" cy="14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>
              <a:lnSpc>
                <a:spcPts val="1200"/>
              </a:lnSpc>
              <a:defRPr/>
            </a:pPr>
            <a:r>
              <a:rPr lang="en-GB" altLang="en-US" sz="900" dirty="0">
                <a:solidFill>
                  <a:schemeClr val="bg1"/>
                </a:solidFill>
              </a:rPr>
              <a:t>www.ecb.europa.eu © </a:t>
            </a:r>
          </a:p>
        </p:txBody>
      </p:sp>
      <p:sp>
        <p:nvSpPr>
          <p:cNvPr id="27" name="Rectangle 4"/>
          <p:cNvSpPr>
            <a:spLocks noGrp="1" noChangeArrowheads="1"/>
          </p:cNvSpPr>
          <p:nvPr>
            <p:ph type="title"/>
          </p:nvPr>
        </p:nvSpPr>
        <p:spPr>
          <a:xfrm>
            <a:off x="463551" y="411956"/>
            <a:ext cx="8404225" cy="63341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defRPr lang="en-GB" altLang="en-US" sz="2800" kern="1200" dirty="0" smtClean="0"/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357688" y="4856163"/>
            <a:ext cx="414337" cy="13811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 eaLnBrk="0" hangingPunct="0">
              <a:lnSpc>
                <a:spcPts val="1200"/>
              </a:lnSpc>
              <a:defRPr lang="en-GB" sz="9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CAD61C4-D565-481A-81FB-FD2D5DA6A43C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13770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Tabl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elogram 3"/>
          <p:cNvSpPr/>
          <p:nvPr userDrawn="1"/>
        </p:nvSpPr>
        <p:spPr bwMode="auto">
          <a:xfrm>
            <a:off x="3629025" y="1782763"/>
            <a:ext cx="5514975" cy="2697162"/>
          </a:xfrm>
          <a:custGeom>
            <a:avLst/>
            <a:gdLst/>
            <a:ahLst/>
            <a:cxnLst/>
            <a:rect l="l" t="t" r="r" b="b"/>
            <a:pathLst>
              <a:path w="5514975" h="2697162">
                <a:moveTo>
                  <a:pt x="771523" y="0"/>
                </a:moveTo>
                <a:lnTo>
                  <a:pt x="5514975" y="0"/>
                </a:lnTo>
                <a:lnTo>
                  <a:pt x="5514975" y="2658323"/>
                </a:lnTo>
                <a:lnTo>
                  <a:pt x="5503865" y="2697162"/>
                </a:lnTo>
                <a:lnTo>
                  <a:pt x="0" y="2697162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0" sx="102000" sy="102000" algn="ctr" rotWithShape="0">
              <a:prstClr val="black">
                <a:alpha val="10000"/>
              </a:prstClr>
            </a:outerShdw>
          </a:effectLst>
        </p:spPr>
        <p:txBody>
          <a:bodyPr anchor="ctr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endParaRPr lang="en-GB">
              <a:latin typeface="Arial" charset="0"/>
              <a:ea typeface="ヒラギノ角ゴ Pro W3" pitchFamily="-64" charset="-128"/>
            </a:endParaRPr>
          </a:p>
        </p:txBody>
      </p:sp>
      <p:sp>
        <p:nvSpPr>
          <p:cNvPr id="5" name="Rectangle 9"/>
          <p:cNvSpPr>
            <a:spLocks noChangeArrowheads="1"/>
          </p:cNvSpPr>
          <p:nvPr userDrawn="1"/>
        </p:nvSpPr>
        <p:spPr bwMode="auto">
          <a:xfrm>
            <a:off x="6372225" y="4860925"/>
            <a:ext cx="2290763" cy="14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>
              <a:lnSpc>
                <a:spcPts val="1200"/>
              </a:lnSpc>
              <a:defRPr/>
            </a:pPr>
            <a:r>
              <a:rPr lang="en-GB" altLang="en-US" sz="900" dirty="0">
                <a:solidFill>
                  <a:schemeClr val="bg1"/>
                </a:solidFill>
              </a:rPr>
              <a:t>www.ecb.europa.eu © </a:t>
            </a:r>
          </a:p>
        </p:txBody>
      </p:sp>
      <p:sp>
        <p:nvSpPr>
          <p:cNvPr id="12" name="Content Placeholder 4"/>
          <p:cNvSpPr>
            <a:spLocks noGrp="1"/>
          </p:cNvSpPr>
          <p:nvPr>
            <p:ph idx="4294967295"/>
          </p:nvPr>
        </p:nvSpPr>
        <p:spPr>
          <a:xfrm>
            <a:off x="4816475" y="2556272"/>
            <a:ext cx="4076700" cy="1851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4"/>
          <p:cNvSpPr>
            <a:spLocks noGrp="1" noChangeArrowheads="1"/>
          </p:cNvSpPr>
          <p:nvPr>
            <p:ph type="title"/>
          </p:nvPr>
        </p:nvSpPr>
        <p:spPr>
          <a:xfrm>
            <a:off x="463551" y="411956"/>
            <a:ext cx="8404225" cy="63341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defRPr lang="en-GB" altLang="en-US" sz="2800" kern="1200" dirty="0" smtClean="0"/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357688" y="4856163"/>
            <a:ext cx="414337" cy="13811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 eaLnBrk="0" hangingPunct="0">
              <a:lnSpc>
                <a:spcPts val="1200"/>
              </a:lnSpc>
              <a:defRPr lang="en-GB" sz="9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3F779A3-FBD7-43A9-A418-08688450EED9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589502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- Text &amp; Imag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12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25988" y="1471613"/>
            <a:ext cx="3835400" cy="180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buClr>
                <a:schemeClr val="tx2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buChar char="–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buChar char="•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endParaRPr lang="en-GB" altLang="en-US" sz="3500" dirty="0">
              <a:solidFill>
                <a:srgbClr val="FFFFFF"/>
              </a:solidFill>
            </a:endParaRPr>
          </a:p>
        </p:txBody>
      </p:sp>
      <p:sp>
        <p:nvSpPr>
          <p:cNvPr id="8" name="Rectangle 12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725988" y="3400425"/>
            <a:ext cx="3949700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buClr>
                <a:schemeClr val="tx2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buChar char="–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buChar char="•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buFontTx/>
              <a:buNone/>
              <a:defRPr/>
            </a:pPr>
            <a:endParaRPr lang="en-GB" altLang="en-US" sz="2000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6372225" y="4860925"/>
            <a:ext cx="2290763" cy="14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>
              <a:lnSpc>
                <a:spcPts val="1200"/>
              </a:lnSpc>
              <a:defRPr/>
            </a:pPr>
            <a:r>
              <a:rPr lang="en-GB" altLang="en-US" sz="900" dirty="0">
                <a:solidFill>
                  <a:schemeClr val="bg1"/>
                </a:solidFill>
              </a:rPr>
              <a:t>www.ecb.europa.eu © </a:t>
            </a:r>
          </a:p>
        </p:txBody>
      </p:sp>
      <p:sp>
        <p:nvSpPr>
          <p:cNvPr id="11" name="Rectangle 1"/>
          <p:cNvSpPr>
            <a:spLocks noChangeArrowheads="1"/>
          </p:cNvSpPr>
          <p:nvPr userDrawn="1"/>
        </p:nvSpPr>
        <p:spPr bwMode="auto">
          <a:xfrm>
            <a:off x="4816475" y="3443288"/>
            <a:ext cx="790575" cy="25400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  <a:effectLst/>
        </p:spPr>
        <p:txBody>
          <a:bodyPr anchor="ctr">
            <a:spAutoFit/>
          </a:bodyPr>
          <a:lstStyle>
            <a:lvl1pPr eaLnBrk="0" hangingPunct="0">
              <a:spcBef>
                <a:spcPct val="30000"/>
              </a:spcBef>
              <a:buClr>
                <a:schemeClr val="tx2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buChar char="–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buChar char="•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  <a:defRPr/>
            </a:pPr>
            <a:endParaRPr lang="en-GB" altLang="en-US" sz="1800">
              <a:ea typeface="ヒラギノ角ゴ Pro W3"/>
              <a:cs typeface="ヒラギノ角ゴ Pro W3"/>
            </a:endParaRP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1" y="-3175"/>
            <a:ext cx="4621213" cy="5141913"/>
          </a:xfrm>
          <a:custGeom>
            <a:avLst/>
            <a:gdLst/>
            <a:ahLst/>
            <a:cxnLst/>
            <a:rect l="l" t="t" r="r" b="b"/>
            <a:pathLst>
              <a:path w="4621213" h="5141913">
                <a:moveTo>
                  <a:pt x="0" y="0"/>
                </a:moveTo>
                <a:lnTo>
                  <a:pt x="4621213" y="0"/>
                </a:lnTo>
                <a:lnTo>
                  <a:pt x="3184409" y="5141913"/>
                </a:lnTo>
                <a:lnTo>
                  <a:pt x="0" y="5141913"/>
                </a:lnTo>
                <a:close/>
              </a:path>
            </a:pathLst>
          </a:custGeo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3" name="Text Placeholder 16"/>
          <p:cNvSpPr>
            <a:spLocks noGrp="1"/>
          </p:cNvSpPr>
          <p:nvPr>
            <p:ph type="body" sz="quarter" idx="13"/>
          </p:nvPr>
        </p:nvSpPr>
        <p:spPr>
          <a:xfrm>
            <a:off x="4816475" y="907256"/>
            <a:ext cx="3968750" cy="112871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lang="en-US" sz="6000" kern="12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6"/>
          <p:cNvSpPr>
            <a:spLocks noGrp="1"/>
          </p:cNvSpPr>
          <p:nvPr>
            <p:ph type="body" sz="quarter" idx="15"/>
          </p:nvPr>
        </p:nvSpPr>
        <p:spPr>
          <a:xfrm>
            <a:off x="4811713" y="2137569"/>
            <a:ext cx="3968750" cy="126285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lang="en-US" sz="3200" kern="1200" smtClean="0">
                <a:solidFill>
                  <a:schemeClr val="bg1"/>
                </a:solidFill>
                <a:ea typeface="+mj-ea"/>
                <a:cs typeface="+mj-cs"/>
              </a:defRPr>
            </a:lvl1pPr>
            <a:lvl2pPr>
              <a:defRPr lang="en-US" smtClean="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6"/>
          <p:cNvSpPr>
            <a:spLocks noGrp="1"/>
          </p:cNvSpPr>
          <p:nvPr>
            <p:ph type="body" sz="quarter" idx="16"/>
          </p:nvPr>
        </p:nvSpPr>
        <p:spPr>
          <a:xfrm>
            <a:off x="4811713" y="3565525"/>
            <a:ext cx="3968750" cy="112871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defRPr lang="en-US" sz="2000" kern="1200" baseline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7"/>
          </p:nvPr>
        </p:nvSpPr>
        <p:spPr>
          <a:xfrm>
            <a:off x="4357688" y="4856163"/>
            <a:ext cx="414337" cy="13811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 eaLnBrk="0" hangingPunct="0">
              <a:lnSpc>
                <a:spcPts val="1200"/>
              </a:lnSpc>
              <a:defRPr lang="en-GB" sz="9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197FC801-E2EE-42B2-BFDF-F67C23A6F660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93718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- Text (NO Image)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975" y="0"/>
            <a:ext cx="91979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12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25988" y="1471613"/>
            <a:ext cx="3835400" cy="180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buClr>
                <a:schemeClr val="tx2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buChar char="–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buChar char="•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endParaRPr lang="en-GB" altLang="en-US" sz="3500" dirty="0">
              <a:solidFill>
                <a:srgbClr val="FFFFFF"/>
              </a:solidFill>
            </a:endParaRPr>
          </a:p>
        </p:txBody>
      </p:sp>
      <p:sp>
        <p:nvSpPr>
          <p:cNvPr id="8" name="Rectangle 12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725988" y="3400425"/>
            <a:ext cx="3949700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buClr>
                <a:schemeClr val="tx2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buChar char="–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buChar char="•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buFontTx/>
              <a:buNone/>
              <a:defRPr/>
            </a:pPr>
            <a:endParaRPr lang="en-GB" altLang="en-US" sz="2000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6372225" y="4860925"/>
            <a:ext cx="2290763" cy="14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>
              <a:lnSpc>
                <a:spcPts val="1200"/>
              </a:lnSpc>
              <a:defRPr/>
            </a:pPr>
            <a:r>
              <a:rPr lang="en-GB" altLang="en-US" sz="900" dirty="0">
                <a:solidFill>
                  <a:schemeClr val="bg1"/>
                </a:solidFill>
              </a:rPr>
              <a:t>www.ecb.europa.eu © </a:t>
            </a:r>
          </a:p>
        </p:txBody>
      </p:sp>
      <p:sp>
        <p:nvSpPr>
          <p:cNvPr id="10" name="Rectangle 1"/>
          <p:cNvSpPr>
            <a:spLocks noChangeArrowheads="1"/>
          </p:cNvSpPr>
          <p:nvPr userDrawn="1"/>
        </p:nvSpPr>
        <p:spPr bwMode="auto">
          <a:xfrm>
            <a:off x="4816475" y="3443288"/>
            <a:ext cx="790575" cy="25400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  <a:effectLst/>
        </p:spPr>
        <p:txBody>
          <a:bodyPr anchor="ctr">
            <a:spAutoFit/>
          </a:bodyPr>
          <a:lstStyle>
            <a:lvl1pPr eaLnBrk="0" hangingPunct="0">
              <a:spcBef>
                <a:spcPct val="30000"/>
              </a:spcBef>
              <a:buClr>
                <a:schemeClr val="tx2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buChar char="–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buChar char="•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  <a:defRPr/>
            </a:pPr>
            <a:endParaRPr lang="en-GB" altLang="en-US" sz="1800">
              <a:ea typeface="ヒラギノ角ゴ Pro W3"/>
              <a:cs typeface="ヒラギノ角ゴ Pro W3"/>
            </a:endParaRPr>
          </a:p>
        </p:txBody>
      </p:sp>
      <p:sp>
        <p:nvSpPr>
          <p:cNvPr id="11" name="Parallelogram 10"/>
          <p:cNvSpPr/>
          <p:nvPr userDrawn="1"/>
        </p:nvSpPr>
        <p:spPr bwMode="auto">
          <a:xfrm>
            <a:off x="0" y="0"/>
            <a:ext cx="4591050" cy="5143500"/>
          </a:xfrm>
          <a:custGeom>
            <a:avLst/>
            <a:gdLst/>
            <a:ahLst/>
            <a:cxnLst/>
            <a:rect l="l" t="t" r="r" b="b"/>
            <a:pathLst>
              <a:path w="4591751" h="5143500">
                <a:moveTo>
                  <a:pt x="0" y="0"/>
                </a:moveTo>
                <a:lnTo>
                  <a:pt x="4591751" y="0"/>
                </a:lnTo>
                <a:lnTo>
                  <a:pt x="3154503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0" sx="102000" sy="102000" algn="ctr" rotWithShape="0">
              <a:prstClr val="black">
                <a:alpha val="10000"/>
              </a:prstClr>
            </a:outerShdw>
          </a:effectLst>
        </p:spPr>
        <p:txBody>
          <a:bodyPr anchor="ctr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endParaRPr lang="en-GB">
              <a:latin typeface="Arial" charset="0"/>
              <a:ea typeface="ヒラギノ角ゴ Pro W3" pitchFamily="-64" charset="-128"/>
            </a:endParaRP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/>
          </p:nvPr>
        </p:nvSpPr>
        <p:spPr>
          <a:xfrm>
            <a:off x="4816475" y="907256"/>
            <a:ext cx="3968750" cy="112871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lang="en-US" sz="6000" kern="12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6"/>
          <p:cNvSpPr>
            <a:spLocks noGrp="1"/>
          </p:cNvSpPr>
          <p:nvPr>
            <p:ph type="body" sz="quarter" idx="15"/>
          </p:nvPr>
        </p:nvSpPr>
        <p:spPr>
          <a:xfrm>
            <a:off x="4811713" y="2137569"/>
            <a:ext cx="3968750" cy="126285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lang="en-US" sz="3200" kern="1200" smtClean="0">
                <a:solidFill>
                  <a:schemeClr val="bg1"/>
                </a:solidFill>
                <a:ea typeface="+mj-ea"/>
                <a:cs typeface="+mj-cs"/>
              </a:defRPr>
            </a:lvl1pPr>
            <a:lvl2pPr>
              <a:defRPr lang="en-US" smtClean="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6"/>
          <p:cNvSpPr>
            <a:spLocks noGrp="1"/>
          </p:cNvSpPr>
          <p:nvPr>
            <p:ph type="body" sz="quarter" idx="16"/>
          </p:nvPr>
        </p:nvSpPr>
        <p:spPr>
          <a:xfrm>
            <a:off x="4811713" y="3565525"/>
            <a:ext cx="3968750" cy="112871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defRPr lang="en-US" sz="2000" kern="1200" baseline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7"/>
          </p:nvPr>
        </p:nvSpPr>
        <p:spPr>
          <a:xfrm>
            <a:off x="0" y="831850"/>
            <a:ext cx="3881438" cy="4029075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b"/>
          <a:lstStyle>
            <a:lvl1pPr algn="r">
              <a:defRPr lang="en-US" sz="30000" b="1" kern="1200" smtClean="0">
                <a:solidFill>
                  <a:srgbClr val="003299"/>
                </a:solidFill>
                <a:cs typeface="Arial" pitchFamily="34" charset="0"/>
              </a:defRPr>
            </a:lvl1pPr>
            <a:lvl2pPr>
              <a:defRPr lang="en-US" kern="1200" smtClean="0">
                <a:latin typeface="Arial" pitchFamily="34" charset="0"/>
                <a:ea typeface="+mn-ea"/>
                <a:cs typeface="Arial" pitchFamily="34" charset="0"/>
              </a:defRPr>
            </a:lvl2pPr>
            <a:lvl3pPr>
              <a:defRPr lang="en-US" kern="1200" smtClean="0">
                <a:latin typeface="Arial" pitchFamily="34" charset="0"/>
                <a:ea typeface="+mn-ea"/>
                <a:cs typeface="Arial" pitchFamily="34" charset="0"/>
              </a:defRPr>
            </a:lvl3pPr>
            <a:lvl4pPr>
              <a:defRPr lang="en-US" kern="1200" smtClean="0">
                <a:latin typeface="Arial" pitchFamily="34" charset="0"/>
                <a:ea typeface="+mn-ea"/>
                <a:cs typeface="Arial" pitchFamily="34" charset="0"/>
              </a:defRPr>
            </a:lvl4pPr>
            <a:lvl5pPr>
              <a:defRPr lang="en-GB" kern="1200"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8"/>
          </p:nvPr>
        </p:nvSpPr>
        <p:spPr>
          <a:xfrm>
            <a:off x="4357688" y="4856163"/>
            <a:ext cx="414337" cy="13811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 eaLnBrk="0" hangingPunct="0">
              <a:lnSpc>
                <a:spcPts val="1200"/>
              </a:lnSpc>
              <a:defRPr lang="en-GB" sz="9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89EFBB2-B333-479B-84A0-F406AA2E2D12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1859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- Full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 userDrawn="1"/>
        </p:nvSpPr>
        <p:spPr bwMode="auto">
          <a:xfrm>
            <a:off x="468313" y="1222375"/>
            <a:ext cx="8194675" cy="327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98450" indent="-2984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596900" indent="-296863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indent="-315913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219200" indent="-303213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524000" indent="-303213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1981200" indent="-303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438400" indent="-303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2895600" indent="-303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352800" indent="-303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30000"/>
              </a:spcBef>
              <a:buClr>
                <a:schemeClr val="tx2"/>
              </a:buClr>
              <a:buFontTx/>
              <a:buChar char="•"/>
              <a:defRPr/>
            </a:pPr>
            <a:endParaRPr lang="en-US" altLang="en-US" sz="2200">
              <a:solidFill>
                <a:schemeClr val="tx2"/>
              </a:solidFill>
            </a:endParaRPr>
          </a:p>
        </p:txBody>
      </p:sp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6372225" y="4860925"/>
            <a:ext cx="2290763" cy="14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>
              <a:lnSpc>
                <a:spcPts val="1200"/>
              </a:lnSpc>
              <a:defRPr/>
            </a:pPr>
            <a:r>
              <a:rPr lang="en-GB" altLang="en-US" sz="900" dirty="0">
                <a:solidFill>
                  <a:schemeClr val="bg1"/>
                </a:solidFill>
              </a:rPr>
              <a:t>www.ecb.europa.eu © 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title"/>
          </p:nvPr>
        </p:nvSpPr>
        <p:spPr>
          <a:xfrm>
            <a:off x="463551" y="411956"/>
            <a:ext cx="8404225" cy="63341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defRPr lang="en-GB" altLang="en-US" sz="2800" kern="1200" dirty="0" smtClean="0"/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357688" y="4856163"/>
            <a:ext cx="414337" cy="13811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 eaLnBrk="0" hangingPunct="0">
              <a:lnSpc>
                <a:spcPts val="1200"/>
              </a:lnSpc>
              <a:defRPr lang="en-GB" sz="9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2AD2B4C-24FD-485E-ADAD-B1E3DC73B16B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79573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- Placeholder (With Image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elogram 3"/>
          <p:cNvSpPr/>
          <p:nvPr userDrawn="1"/>
        </p:nvSpPr>
        <p:spPr bwMode="auto">
          <a:xfrm>
            <a:off x="0" y="1109663"/>
            <a:ext cx="8197850" cy="3613150"/>
          </a:xfrm>
          <a:custGeom>
            <a:avLst/>
            <a:gdLst/>
            <a:ahLst/>
            <a:cxnLst/>
            <a:rect l="l" t="t" r="r" b="b"/>
            <a:pathLst>
              <a:path w="8197850" h="3613150">
                <a:moveTo>
                  <a:pt x="433207" y="0"/>
                </a:moveTo>
                <a:lnTo>
                  <a:pt x="8197850" y="0"/>
                </a:lnTo>
                <a:lnTo>
                  <a:pt x="7269343" y="3613150"/>
                </a:lnTo>
                <a:lnTo>
                  <a:pt x="0" y="3613150"/>
                </a:lnTo>
                <a:lnTo>
                  <a:pt x="0" y="1685762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0" sx="102000" sy="102000" algn="ctr" rotWithShape="0">
              <a:prstClr val="black">
                <a:alpha val="10000"/>
              </a:prstClr>
            </a:outerShdw>
          </a:effectLst>
        </p:spPr>
        <p:txBody>
          <a:bodyPr anchor="ctr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endParaRPr lang="en-GB">
              <a:latin typeface="Arial" charset="0"/>
              <a:ea typeface="ヒラギノ角ゴ Pro W3" pitchFamily="-64" charset="-128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 userDrawn="1"/>
        </p:nvSpPr>
        <p:spPr bwMode="auto">
          <a:xfrm>
            <a:off x="971550" y="1492250"/>
            <a:ext cx="2160588" cy="280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596900" indent="-296863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indent="-315913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219200" indent="-303213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524000" indent="-303213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1981200" indent="-303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438400" indent="-303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2895600" indent="-303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352800" indent="-303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30000"/>
              </a:spcBef>
              <a:buClr>
                <a:schemeClr val="tx2"/>
              </a:buClr>
              <a:defRPr/>
            </a:pPr>
            <a:endParaRPr lang="en-GB" altLang="en-US" sz="2000"/>
          </a:p>
        </p:txBody>
      </p:sp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6372225" y="4860925"/>
            <a:ext cx="2290763" cy="14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>
              <a:lnSpc>
                <a:spcPts val="1200"/>
              </a:lnSpc>
              <a:defRPr/>
            </a:pPr>
            <a:r>
              <a:rPr lang="en-GB" altLang="en-US" sz="900" dirty="0">
                <a:solidFill>
                  <a:schemeClr val="bg1"/>
                </a:solidFill>
              </a:rPr>
              <a:t>www.ecb.europa.eu © </a:t>
            </a:r>
          </a:p>
        </p:txBody>
      </p:sp>
      <p:sp>
        <p:nvSpPr>
          <p:cNvPr id="12" name="Rectangle 4"/>
          <p:cNvSpPr>
            <a:spLocks noGrp="1" noChangeArrowheads="1"/>
          </p:cNvSpPr>
          <p:nvPr>
            <p:ph type="title"/>
          </p:nvPr>
        </p:nvSpPr>
        <p:spPr>
          <a:xfrm>
            <a:off x="463551" y="411956"/>
            <a:ext cx="8404225" cy="63341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defRPr lang="en-GB" altLang="en-US" sz="2800" kern="1200" dirty="0" smtClean="0"/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14" name="Picture Placeholder 8"/>
          <p:cNvSpPr>
            <a:spLocks noGrp="1"/>
          </p:cNvSpPr>
          <p:nvPr>
            <p:ph type="pic" sz="quarter" idx="22"/>
          </p:nvPr>
        </p:nvSpPr>
        <p:spPr>
          <a:xfrm>
            <a:off x="3286126" y="1"/>
            <a:ext cx="5857875" cy="4721225"/>
          </a:xfrm>
          <a:custGeom>
            <a:avLst/>
            <a:gdLst/>
            <a:ahLst/>
            <a:cxnLst/>
            <a:rect l="l" t="t" r="r" b="b"/>
            <a:pathLst>
              <a:path w="5857875" h="4721225">
                <a:moveTo>
                  <a:pt x="1190458" y="0"/>
                </a:moveTo>
                <a:lnTo>
                  <a:pt x="5857875" y="0"/>
                </a:lnTo>
                <a:lnTo>
                  <a:pt x="5857875" y="4721225"/>
                </a:lnTo>
                <a:lnTo>
                  <a:pt x="0" y="4721225"/>
                </a:lnTo>
                <a:close/>
              </a:path>
            </a:pathLst>
          </a:custGeo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23"/>
          </p:nvPr>
        </p:nvSpPr>
        <p:spPr>
          <a:xfrm>
            <a:off x="4357688" y="4856163"/>
            <a:ext cx="414337" cy="13811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 eaLnBrk="0" hangingPunct="0">
              <a:lnSpc>
                <a:spcPts val="1200"/>
              </a:lnSpc>
              <a:defRPr lang="en-GB" sz="9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AAA2B01-B512-4650-90E0-024ED79178B0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00400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Images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>
            <a:spLocks noChangeArrowheads="1"/>
          </p:cNvSpPr>
          <p:nvPr userDrawn="1"/>
        </p:nvSpPr>
        <p:spPr bwMode="auto">
          <a:xfrm>
            <a:off x="6372225" y="4860925"/>
            <a:ext cx="2290763" cy="14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>
              <a:lnSpc>
                <a:spcPts val="1200"/>
              </a:lnSpc>
              <a:defRPr/>
            </a:pPr>
            <a:r>
              <a:rPr lang="en-GB" altLang="en-US" sz="900" dirty="0">
                <a:solidFill>
                  <a:schemeClr val="bg1"/>
                </a:solidFill>
              </a:rPr>
              <a:t>www.ecb.europa.eu © 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22"/>
          </p:nvPr>
        </p:nvSpPr>
        <p:spPr>
          <a:xfrm>
            <a:off x="3286126" y="1"/>
            <a:ext cx="5857875" cy="4721225"/>
          </a:xfrm>
          <a:custGeom>
            <a:avLst/>
            <a:gdLst/>
            <a:ahLst/>
            <a:cxnLst/>
            <a:rect l="l" t="t" r="r" b="b"/>
            <a:pathLst>
              <a:path w="5857875" h="4721225">
                <a:moveTo>
                  <a:pt x="1190458" y="0"/>
                </a:moveTo>
                <a:lnTo>
                  <a:pt x="5857875" y="0"/>
                </a:lnTo>
                <a:lnTo>
                  <a:pt x="5857875" y="4721225"/>
                </a:lnTo>
                <a:lnTo>
                  <a:pt x="0" y="4721225"/>
                </a:lnTo>
                <a:close/>
              </a:path>
            </a:pathLst>
          </a:custGeo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0" y="1074738"/>
            <a:ext cx="4222750" cy="3646487"/>
          </a:xfrm>
          <a:custGeom>
            <a:avLst/>
            <a:gdLst/>
            <a:ahLst/>
            <a:cxnLst/>
            <a:rect l="l" t="t" r="r" b="b"/>
            <a:pathLst>
              <a:path w="4222750" h="3646487">
                <a:moveTo>
                  <a:pt x="0" y="0"/>
                </a:moveTo>
                <a:lnTo>
                  <a:pt x="4222750" y="0"/>
                </a:lnTo>
                <a:lnTo>
                  <a:pt x="3293625" y="3646487"/>
                </a:lnTo>
                <a:lnTo>
                  <a:pt x="0" y="3646487"/>
                </a:lnTo>
                <a:close/>
              </a:path>
            </a:pathLst>
          </a:custGeo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14" name="Rectangle 4"/>
          <p:cNvSpPr>
            <a:spLocks noGrp="1" noChangeArrowheads="1"/>
          </p:cNvSpPr>
          <p:nvPr>
            <p:ph type="title"/>
          </p:nvPr>
        </p:nvSpPr>
        <p:spPr>
          <a:xfrm>
            <a:off x="463551" y="411956"/>
            <a:ext cx="8404225" cy="63341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defRPr lang="en-GB" altLang="en-US" sz="2800" kern="1200" dirty="0" smtClean="0"/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3"/>
          </p:nvPr>
        </p:nvSpPr>
        <p:spPr>
          <a:xfrm>
            <a:off x="4357688" y="4856163"/>
            <a:ext cx="414337" cy="13811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 eaLnBrk="0" hangingPunct="0">
              <a:lnSpc>
                <a:spcPts val="1200"/>
              </a:lnSpc>
              <a:defRPr lang="en-GB" sz="9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D9341D4-07C6-4282-AE38-5248E8AD561A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08226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7AD191ED-2162-1C23-02E9-95E778DFF98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167425067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286" imgH="286" progId="TCLayout.ActiveDocument.1">
                  <p:embed/>
                </p:oleObj>
              </mc:Choice>
              <mc:Fallback>
                <p:oleObj name="think-cell Slide" r:id="rId21" imgW="286" imgH="28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" name="Rectangle 3"/>
          <p:cNvSpPr>
            <a:spLocks noChangeArrowheads="1"/>
          </p:cNvSpPr>
          <p:nvPr/>
        </p:nvSpPr>
        <p:spPr bwMode="auto">
          <a:xfrm>
            <a:off x="271463" y="77788"/>
            <a:ext cx="6502400" cy="277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GB" altLang="en-US">
                <a:solidFill>
                  <a:srgbClr val="FFFFFF"/>
                </a:solidFill>
                <a:ea typeface="ヒラギノ角ゴ Pro W3"/>
                <a:cs typeface="ヒラギノ角ゴ Pro W3"/>
              </a:rPr>
              <a:t>Rubric</a:t>
            </a:r>
          </a:p>
        </p:txBody>
      </p:sp>
      <p:sp>
        <p:nvSpPr>
          <p:cNvPr id="1027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150938"/>
            <a:ext cx="8194675" cy="335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Mastertextformat bearbeiten</a:t>
            </a:r>
          </a:p>
          <a:p>
            <a:pPr lvl="1"/>
            <a:r>
              <a:rPr lang="en-GB" altLang="en-US"/>
              <a:t>Zweite Ebene</a:t>
            </a:r>
          </a:p>
          <a:p>
            <a:pPr lvl="2"/>
            <a:r>
              <a:rPr lang="en-GB" altLang="en-US"/>
              <a:t>Dritte Ebene</a:t>
            </a:r>
          </a:p>
          <a:p>
            <a:pPr lvl="3"/>
            <a:r>
              <a:rPr lang="en-GB" altLang="en-US"/>
              <a:t>Vierte Ebene</a:t>
            </a:r>
          </a:p>
          <a:p>
            <a:pPr lvl="4"/>
            <a:r>
              <a:rPr lang="en-GB" altLang="en-US"/>
              <a:t>Fünfte Ebene</a:t>
            </a:r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573088"/>
            <a:ext cx="8594725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Mastertitelformat bearbeiten</a:t>
            </a:r>
          </a:p>
        </p:txBody>
      </p:sp>
      <p:sp>
        <p:nvSpPr>
          <p:cNvPr id="1031" name="Rectangle 9"/>
          <p:cNvSpPr>
            <a:spLocks noChangeArrowheads="1"/>
          </p:cNvSpPr>
          <p:nvPr/>
        </p:nvSpPr>
        <p:spPr bwMode="auto">
          <a:xfrm>
            <a:off x="6372225" y="4860925"/>
            <a:ext cx="2290763" cy="14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>
              <a:lnSpc>
                <a:spcPts val="1200"/>
              </a:lnSpc>
              <a:defRPr/>
            </a:pPr>
            <a:r>
              <a:rPr lang="en-GB" altLang="en-US" sz="900" dirty="0">
                <a:solidFill>
                  <a:schemeClr val="bg1"/>
                </a:solidFill>
              </a:rPr>
              <a:t>www.ecb.europa.eu © </a:t>
            </a:r>
          </a:p>
        </p:txBody>
      </p:sp>
      <p:sp>
        <p:nvSpPr>
          <p:cNvPr id="1032" name="Rectangle 2"/>
          <p:cNvSpPr>
            <a:spLocks noChangeArrowheads="1"/>
          </p:cNvSpPr>
          <p:nvPr/>
        </p:nvSpPr>
        <p:spPr bwMode="auto">
          <a:xfrm>
            <a:off x="0" y="-25400"/>
            <a:ext cx="9144000" cy="368300"/>
          </a:xfrm>
          <a:prstGeom prst="rect">
            <a:avLst/>
          </a:prstGeom>
          <a:solidFill>
            <a:schemeClr val="tx2"/>
          </a:solidFill>
          <a:ln w="9525" algn="ctr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endParaRPr lang="en-GB" altLang="en-US">
              <a:solidFill>
                <a:srgbClr val="585858"/>
              </a:solidFill>
              <a:ea typeface="ヒラギノ角ゴ Pro W3"/>
              <a:cs typeface="ヒラギノ角ゴ Pro W3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94" r:id="rId1"/>
    <p:sldLayoutId id="2147486295" r:id="rId2"/>
    <p:sldLayoutId id="2147486297" r:id="rId3"/>
    <p:sldLayoutId id="2147486298" r:id="rId4"/>
    <p:sldLayoutId id="2147486299" r:id="rId5"/>
    <p:sldLayoutId id="2147486300" r:id="rId6"/>
    <p:sldLayoutId id="2147486301" r:id="rId7"/>
    <p:sldLayoutId id="2147486302" r:id="rId8"/>
    <p:sldLayoutId id="2147486303" r:id="rId9"/>
    <p:sldLayoutId id="2147486304" r:id="rId10"/>
    <p:sldLayoutId id="2147486305" r:id="rId11"/>
    <p:sldLayoutId id="2147486306" r:id="rId12"/>
    <p:sldLayoutId id="2147486307" r:id="rId13"/>
    <p:sldLayoutId id="2147486316" r:id="rId14"/>
    <p:sldLayoutId id="2147486308" r:id="rId15"/>
    <p:sldLayoutId id="2147486311" r:id="rId16"/>
    <p:sldLayoutId id="2147486312" r:id="rId17"/>
    <p:sldLayoutId id="2147486314" r:id="rId18"/>
  </p:sldLayoutIdLst>
  <p:hf hdr="0" dt="0"/>
  <p:txStyles>
    <p:titleStyle>
      <a:lvl1pPr algn="l" rtl="0" eaLnBrk="1" fontAlgn="base" hangingPunct="1">
        <a:lnSpc>
          <a:spcPts val="27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n-lt"/>
          <a:ea typeface="+mj-ea"/>
          <a:cs typeface="+mj-cs"/>
        </a:defRPr>
      </a:lvl1pPr>
      <a:lvl2pPr algn="l" rtl="0" eaLnBrk="1" fontAlgn="base" hangingPunct="1">
        <a:lnSpc>
          <a:spcPts val="27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  <a:cs typeface="Arial" charset="0"/>
        </a:defRPr>
      </a:lvl2pPr>
      <a:lvl3pPr algn="l" rtl="0" eaLnBrk="1" fontAlgn="base" hangingPunct="1">
        <a:lnSpc>
          <a:spcPts val="27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  <a:cs typeface="Arial" charset="0"/>
        </a:defRPr>
      </a:lvl3pPr>
      <a:lvl4pPr algn="l" rtl="0" eaLnBrk="1" fontAlgn="base" hangingPunct="1">
        <a:lnSpc>
          <a:spcPts val="27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  <a:cs typeface="Arial" charset="0"/>
        </a:defRPr>
      </a:lvl4pPr>
      <a:lvl5pPr algn="l" rtl="0" eaLnBrk="1" fontAlgn="base" hangingPunct="1">
        <a:lnSpc>
          <a:spcPts val="27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  <a:cs typeface="Arial" charset="0"/>
        </a:defRPr>
      </a:lvl5pPr>
      <a:lvl6pPr marL="457200" algn="l" rtl="0" eaLnBrk="1" fontAlgn="base" hangingPunct="1">
        <a:lnSpc>
          <a:spcPts val="27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 Black" pitchFamily="34" charset="0"/>
          <a:cs typeface="Arial" charset="0"/>
        </a:defRPr>
      </a:lvl6pPr>
      <a:lvl7pPr marL="914400" algn="l" rtl="0" eaLnBrk="1" fontAlgn="base" hangingPunct="1">
        <a:lnSpc>
          <a:spcPts val="27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 Black" pitchFamily="34" charset="0"/>
          <a:cs typeface="Arial" charset="0"/>
        </a:defRPr>
      </a:lvl7pPr>
      <a:lvl8pPr marL="1371600" algn="l" rtl="0" eaLnBrk="1" fontAlgn="base" hangingPunct="1">
        <a:lnSpc>
          <a:spcPts val="27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 Black" pitchFamily="34" charset="0"/>
          <a:cs typeface="Arial" charset="0"/>
        </a:defRPr>
      </a:lvl8pPr>
      <a:lvl9pPr marL="1828800" algn="l" rtl="0" eaLnBrk="1" fontAlgn="base" hangingPunct="1">
        <a:lnSpc>
          <a:spcPts val="27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 Black" pitchFamily="34" charset="0"/>
          <a:cs typeface="Arial" charset="0"/>
        </a:defRPr>
      </a:lvl9pPr>
    </p:titleStyle>
    <p:bodyStyle>
      <a:lvl1pPr algn="l" rtl="0" eaLnBrk="1" fontAlgn="base" hangingPunct="1">
        <a:spcBef>
          <a:spcPct val="30000"/>
        </a:spcBef>
        <a:spcAft>
          <a:spcPct val="0"/>
        </a:spcAft>
        <a:buClr>
          <a:schemeClr val="tx2"/>
        </a:buClr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298450" algn="l" rtl="0" eaLnBrk="1" fontAlgn="base" hangingPunct="1">
        <a:spcBef>
          <a:spcPct val="0"/>
        </a:spcBef>
        <a:spcAft>
          <a:spcPct val="0"/>
        </a:spcAft>
        <a:defRPr>
          <a:solidFill>
            <a:schemeClr val="tx1"/>
          </a:solidFill>
          <a:latin typeface="+mn-lt"/>
          <a:cs typeface="+mn-cs"/>
        </a:defRPr>
      </a:lvl2pPr>
      <a:lvl3pPr marL="596900" algn="l" rtl="0" eaLnBrk="1" fontAlgn="base" hangingPunct="1">
        <a:spcBef>
          <a:spcPct val="0"/>
        </a:spcBef>
        <a:spcAft>
          <a:spcPct val="0"/>
        </a:spcAft>
        <a:defRPr sz="1600">
          <a:solidFill>
            <a:schemeClr val="tx1"/>
          </a:solidFill>
          <a:latin typeface="+mn-lt"/>
          <a:cs typeface="+mn-cs"/>
        </a:defRPr>
      </a:lvl3pPr>
      <a:lvl4pPr marL="914400" algn="l" rtl="0" eaLnBrk="1" fontAlgn="base" hangingPunct="1">
        <a:spcBef>
          <a:spcPct val="0"/>
        </a:spcBef>
        <a:spcAft>
          <a:spcPct val="0"/>
        </a:spcAft>
        <a:defRPr sz="1600">
          <a:solidFill>
            <a:schemeClr val="tx1"/>
          </a:solidFill>
          <a:latin typeface="+mn-lt"/>
          <a:cs typeface="+mn-cs"/>
        </a:defRPr>
      </a:lvl4pPr>
      <a:lvl5pPr marL="1219200" algn="l" rtl="0" eaLnBrk="1" fontAlgn="base" hangingPunct="1">
        <a:spcBef>
          <a:spcPct val="0"/>
        </a:spcBef>
        <a:spcAft>
          <a:spcPct val="0"/>
        </a:spcAft>
        <a:buFont typeface="Times" pitchFamily="18" charset="0"/>
        <a:defRPr sz="1600" i="1">
          <a:solidFill>
            <a:schemeClr val="tx1"/>
          </a:solidFill>
          <a:latin typeface="+mn-lt"/>
          <a:cs typeface="+mn-cs"/>
        </a:defRPr>
      </a:lvl5pPr>
      <a:lvl6pPr marL="1981200" indent="-303213" algn="l" rtl="0" eaLnBrk="1" fontAlgn="base" hangingPunct="1">
        <a:spcBef>
          <a:spcPct val="0"/>
        </a:spcBef>
        <a:spcAft>
          <a:spcPct val="0"/>
        </a:spcAft>
        <a:buFont typeface="Times" pitchFamily="18" charset="0"/>
        <a:buChar char="•"/>
        <a:defRPr sz="1600" i="1">
          <a:solidFill>
            <a:schemeClr val="tx1"/>
          </a:solidFill>
          <a:latin typeface="+mn-lt"/>
          <a:cs typeface="+mn-cs"/>
        </a:defRPr>
      </a:lvl6pPr>
      <a:lvl7pPr marL="2438400" indent="-303213" algn="l" rtl="0" eaLnBrk="1" fontAlgn="base" hangingPunct="1">
        <a:spcBef>
          <a:spcPct val="0"/>
        </a:spcBef>
        <a:spcAft>
          <a:spcPct val="0"/>
        </a:spcAft>
        <a:buFont typeface="Times" pitchFamily="18" charset="0"/>
        <a:buChar char="•"/>
        <a:defRPr sz="1600" i="1">
          <a:solidFill>
            <a:schemeClr val="tx1"/>
          </a:solidFill>
          <a:latin typeface="+mn-lt"/>
          <a:cs typeface="+mn-cs"/>
        </a:defRPr>
      </a:lvl7pPr>
      <a:lvl8pPr marL="2895600" indent="-303213" algn="l" rtl="0" eaLnBrk="1" fontAlgn="base" hangingPunct="1">
        <a:spcBef>
          <a:spcPct val="0"/>
        </a:spcBef>
        <a:spcAft>
          <a:spcPct val="0"/>
        </a:spcAft>
        <a:buFont typeface="Times" pitchFamily="18" charset="0"/>
        <a:buChar char="•"/>
        <a:defRPr sz="1600" i="1">
          <a:solidFill>
            <a:schemeClr val="tx1"/>
          </a:solidFill>
          <a:latin typeface="+mn-lt"/>
          <a:cs typeface="+mn-cs"/>
        </a:defRPr>
      </a:lvl8pPr>
      <a:lvl9pPr marL="3352800" indent="-303213" algn="l" rtl="0" eaLnBrk="1" fontAlgn="base" hangingPunct="1">
        <a:spcBef>
          <a:spcPct val="0"/>
        </a:spcBef>
        <a:spcAft>
          <a:spcPct val="0"/>
        </a:spcAft>
        <a:buFont typeface="Times" pitchFamily="18" charset="0"/>
        <a:buChar char="•"/>
        <a:defRPr sz="1600" i="1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4.png"/><Relationship Id="rId3" Type="http://schemas.openxmlformats.org/officeDocument/2006/relationships/notesSlide" Target="../notesSlides/notesSlide10.xml"/><Relationship Id="rId7" Type="http://schemas.openxmlformats.org/officeDocument/2006/relationships/hyperlink" Target="https://www.cso.ie/en/csolatestnews/pressreleases/2026pressreleases/pressstatementquarterlynationalaccountsandinternationalaccountsq12026/" TargetMode="External"/><Relationship Id="rId12" Type="http://schemas.openxmlformats.org/officeDocument/2006/relationships/image" Target="../media/image23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0.xml"/><Relationship Id="rId6" Type="http://schemas.openxmlformats.org/officeDocument/2006/relationships/image" Target="../media/image20.png"/><Relationship Id="rId11" Type="http://schemas.openxmlformats.org/officeDocument/2006/relationships/image" Target="../media/image22.png"/><Relationship Id="rId5" Type="http://schemas.openxmlformats.org/officeDocument/2006/relationships/image" Target="../media/image12.emf"/><Relationship Id="rId10" Type="http://schemas.openxmlformats.org/officeDocument/2006/relationships/hyperlink" Target="https://www.ecb.europa.eu/press/projections/html/ecb.projections202606_eurosystemstaff~a495110f8d.en.html" TargetMode="External"/><Relationship Id="rId4" Type="http://schemas.openxmlformats.org/officeDocument/2006/relationships/oleObject" Target="../embeddings/oleObject2.bin"/><Relationship Id="rId9" Type="http://schemas.openxmlformats.org/officeDocument/2006/relationships/hyperlink" Target="https://www.ecb.europa.eu/press/press_conference/monetary-policy-statement/2026/html/ecb.is260611~372040d313.en.html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1.xml"/><Relationship Id="rId6" Type="http://schemas.openxmlformats.org/officeDocument/2006/relationships/hyperlink" Target="https://www.ecb.europa.eu/press/economic-bulletin/focus/2025/html/ecb.ebbox202504_02~b993bf44eb.en.html" TargetMode="External"/><Relationship Id="rId5" Type="http://schemas.openxmlformats.org/officeDocument/2006/relationships/image" Target="../media/image12.emf"/><Relationship Id="rId4" Type="http://schemas.openxmlformats.org/officeDocument/2006/relationships/oleObject" Target="../embeddings/oleObject2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2.xml"/><Relationship Id="rId6" Type="http://schemas.openxmlformats.org/officeDocument/2006/relationships/hyperlink" Target="https://www.ecb.europa.eu/press/economic-bulletin/focus/2025/html/ecb.ebbox202504_02~b993bf44eb.en.html" TargetMode="External"/><Relationship Id="rId5" Type="http://schemas.openxmlformats.org/officeDocument/2006/relationships/image" Target="../media/image12.emf"/><Relationship Id="rId4" Type="http://schemas.openxmlformats.org/officeDocument/2006/relationships/oleObject" Target="../embeddings/oleObject2.bin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3.xml"/><Relationship Id="rId6" Type="http://schemas.openxmlformats.org/officeDocument/2006/relationships/hyperlink" Target="https://www.ecb.europa.eu/press/economic-bulletin/focus/2024/html/ecb.ebbox202407_03~33eaa41c76.en.html" TargetMode="External"/><Relationship Id="rId5" Type="http://schemas.openxmlformats.org/officeDocument/2006/relationships/image" Target="../media/image12.e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cb.europa.eu/press/economic-bulletin/focus/2024/html/ecb.ebbox202407_03~33eaa41c76.en.html" TargetMode="External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4.xml"/><Relationship Id="rId6" Type="http://schemas.openxmlformats.org/officeDocument/2006/relationships/image" Target="../media/image32.png"/><Relationship Id="rId5" Type="http://schemas.openxmlformats.org/officeDocument/2006/relationships/image" Target="../media/image12.emf"/><Relationship Id="rId4" Type="http://schemas.openxmlformats.org/officeDocument/2006/relationships/oleObject" Target="../embeddings/oleObject2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5.xml"/><Relationship Id="rId5" Type="http://schemas.openxmlformats.org/officeDocument/2006/relationships/image" Target="../media/image12.emf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notesSlide" Target="../notesSlides/notesSlide2.xml"/><Relationship Id="rId7" Type="http://schemas.openxmlformats.org/officeDocument/2006/relationships/diagramLayout" Target="../diagrams/layout1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3.xml"/><Relationship Id="rId6" Type="http://schemas.openxmlformats.org/officeDocument/2006/relationships/diagramData" Target="../diagrams/data1.xml"/><Relationship Id="rId5" Type="http://schemas.openxmlformats.org/officeDocument/2006/relationships/image" Target="../media/image12.emf"/><Relationship Id="rId10" Type="http://schemas.microsoft.com/office/2007/relationships/diagramDrawing" Target="../diagrams/drawing1.xml"/><Relationship Id="rId4" Type="http://schemas.openxmlformats.org/officeDocument/2006/relationships/oleObject" Target="../embeddings/oleObject2.bin"/><Relationship Id="rId9" Type="http://schemas.openxmlformats.org/officeDocument/2006/relationships/diagramColors" Target="../diagrams/colors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notesSlide" Target="../notesSlides/notesSlide3.xml"/><Relationship Id="rId7" Type="http://schemas.openxmlformats.org/officeDocument/2006/relationships/diagramLayout" Target="../diagrams/layout2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4.xml"/><Relationship Id="rId6" Type="http://schemas.openxmlformats.org/officeDocument/2006/relationships/diagramData" Target="../diagrams/data2.xml"/><Relationship Id="rId11" Type="http://schemas.openxmlformats.org/officeDocument/2006/relationships/hyperlink" Target="https://www.ecb.europa.eu/pub/pdf/scpops/ecb.op350~76ae69c4ac.en.pdf" TargetMode="External"/><Relationship Id="rId5" Type="http://schemas.openxmlformats.org/officeDocument/2006/relationships/image" Target="../media/image12.emf"/><Relationship Id="rId10" Type="http://schemas.microsoft.com/office/2007/relationships/diagramDrawing" Target="../diagrams/drawing2.xml"/><Relationship Id="rId4" Type="http://schemas.openxmlformats.org/officeDocument/2006/relationships/oleObject" Target="../embeddings/oleObject2.bin"/><Relationship Id="rId9" Type="http://schemas.openxmlformats.org/officeDocument/2006/relationships/diagramColors" Target="../diagrams/colors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hyperlink" Target="https://www.ecb.europa.eu/pub/pdf/scpops/ecb.op350~76ae69c4ac.en.pdf" TargetMode="Externa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5.xml"/><Relationship Id="rId6" Type="http://schemas.openxmlformats.org/officeDocument/2006/relationships/image" Target="../media/image13.png"/><Relationship Id="rId5" Type="http://schemas.openxmlformats.org/officeDocument/2006/relationships/image" Target="../media/image12.emf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hyperlink" Target="https://www.ecb.europa.eu/pub/pdf/scpops/ecb.op350~76ae69c4ac.en.pdf" TargetMode="Externa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6.xml"/><Relationship Id="rId6" Type="http://schemas.openxmlformats.org/officeDocument/2006/relationships/image" Target="../media/image14.png"/><Relationship Id="rId5" Type="http://schemas.openxmlformats.org/officeDocument/2006/relationships/image" Target="../media/image12.e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cb.europa.eu/pub/pdf/scpops/ecb.op350~76ae69c4ac.en.pdf" TargetMode="External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7.xml"/><Relationship Id="rId6" Type="http://schemas.openxmlformats.org/officeDocument/2006/relationships/image" Target="../media/image15.png"/><Relationship Id="rId5" Type="http://schemas.openxmlformats.org/officeDocument/2006/relationships/image" Target="../media/image12.emf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notesSlide" Target="../notesSlides/notesSlide8.xml"/><Relationship Id="rId7" Type="http://schemas.openxmlformats.org/officeDocument/2006/relationships/hyperlink" Target="https://www.ecb.europa.eu/pub/pdf/scpops/ecb.op350~76ae69c4ac.en.pdf" TargetMode="Externa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8.xml"/><Relationship Id="rId6" Type="http://schemas.openxmlformats.org/officeDocument/2006/relationships/image" Target="../media/image17.png"/><Relationship Id="rId5" Type="http://schemas.openxmlformats.org/officeDocument/2006/relationships/image" Target="../media/image12.emf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9.xml"/><Relationship Id="rId6" Type="http://schemas.openxmlformats.org/officeDocument/2006/relationships/hyperlink" Target="https://www.ecb.europa.eu/press/economic-bulletin/focus/2023/html/ecb.ebbox202303_02~3404c284d0.en.html" TargetMode="External"/><Relationship Id="rId5" Type="http://schemas.openxmlformats.org/officeDocument/2006/relationships/image" Target="../media/image12.e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6"/>
          <p:cNvSpPr>
            <a:spLocks noGrp="1"/>
          </p:cNvSpPr>
          <p:nvPr>
            <p:ph type="ctrTitle"/>
          </p:nvPr>
        </p:nvSpPr>
        <p:spPr>
          <a:xfrm>
            <a:off x="468313" y="1654175"/>
            <a:ext cx="3024187" cy="145891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altLang="en-US" sz="2000" dirty="0"/>
              <a:t>Multinational enterprises: analytical challenges for the euro area</a:t>
            </a:r>
          </a:p>
        </p:txBody>
      </p:sp>
      <p:sp>
        <p:nvSpPr>
          <p:cNvPr id="24579" name="Subtitle 8"/>
          <p:cNvSpPr>
            <a:spLocks noGrp="1"/>
          </p:cNvSpPr>
          <p:nvPr>
            <p:ph type="subTitle" idx="4294967295"/>
          </p:nvPr>
        </p:nvSpPr>
        <p:spPr>
          <a:xfrm>
            <a:off x="468312" y="3233738"/>
            <a:ext cx="2643856" cy="1106486"/>
          </a:xfrm>
        </p:spPr>
        <p:txBody>
          <a:bodyPr/>
          <a:lstStyle/>
          <a:p>
            <a:pPr eaLnBrk="1" hangingPunct="1">
              <a:lnSpc>
                <a:spcPts val="2400"/>
              </a:lnSpc>
            </a:pPr>
            <a:r>
              <a:rPr lang="en-GB" altLang="en-US" sz="1400" dirty="0">
                <a:solidFill>
                  <a:schemeClr val="tx2"/>
                </a:solidFill>
              </a:rPr>
              <a:t>UNNES LCU Sprint</a:t>
            </a:r>
          </a:p>
        </p:txBody>
      </p:sp>
      <p:pic>
        <p:nvPicPr>
          <p:cNvPr id="13" name="Picture Placeholder 12"/>
          <p:cNvPicPr>
            <a:picLocks noGrp="1" noChangeAspect="1"/>
          </p:cNvPicPr>
          <p:nvPr>
            <p:ph type="pic" sz="quarter" idx="2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9" b="7159"/>
          <a:stretch>
            <a:fillRect/>
          </a:stretch>
        </p:blipFill>
        <p:spPr/>
      </p:pic>
      <p:sp>
        <p:nvSpPr>
          <p:cNvPr id="24581" name="Text Placeholder 7"/>
          <p:cNvSpPr>
            <a:spLocks noGrp="1"/>
          </p:cNvSpPr>
          <p:nvPr>
            <p:ph type="body" sz="quarter" idx="4294967295"/>
          </p:nvPr>
        </p:nvSpPr>
        <p:spPr>
          <a:xfrm>
            <a:off x="3600450" y="4408488"/>
            <a:ext cx="5183188" cy="665162"/>
          </a:xfrm>
        </p:spPr>
        <p:txBody>
          <a:bodyPr anchor="ctr"/>
          <a:lstStyle/>
          <a:p>
            <a:pPr algn="r" eaLnBrk="1" hangingPunct="1">
              <a:spcBef>
                <a:spcPct val="0"/>
              </a:spcBef>
            </a:pPr>
            <a:r>
              <a:rPr lang="en-GB" altLang="en-US" sz="1800" b="1" dirty="0">
                <a:solidFill>
                  <a:srgbClr val="003299"/>
                </a:solidFill>
              </a:rPr>
              <a:t>Fausto Pastoris</a:t>
            </a:r>
          </a:p>
          <a:p>
            <a:pPr algn="r" eaLnBrk="1" hangingPunct="1">
              <a:spcBef>
                <a:spcPct val="0"/>
              </a:spcBef>
            </a:pPr>
            <a:r>
              <a:rPr lang="en-GB" altLang="en-US" sz="1800" dirty="0">
                <a:solidFill>
                  <a:srgbClr val="003299"/>
                </a:solidFill>
              </a:rPr>
              <a:t>European Central Bank</a:t>
            </a:r>
          </a:p>
        </p:txBody>
      </p:sp>
      <p:sp>
        <p:nvSpPr>
          <p:cNvPr id="24585" name="Text Placeholder 7"/>
          <p:cNvSpPr>
            <a:spLocks noGrp="1"/>
          </p:cNvSpPr>
          <p:nvPr>
            <p:ph type="body" sz="quarter" idx="4294967295"/>
          </p:nvPr>
        </p:nvSpPr>
        <p:spPr>
          <a:xfrm>
            <a:off x="468313" y="4408488"/>
            <a:ext cx="2543175" cy="666750"/>
          </a:xfrm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r>
              <a:rPr lang="en-GB" altLang="en-US" sz="1600" b="1" dirty="0">
                <a:solidFill>
                  <a:schemeClr val="bg1"/>
                </a:solidFill>
              </a:rPr>
              <a:t>16 June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53E8E4-2EF4-FEDF-C96D-8DFED3E748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hink-cell data - do not delete" hidden="1">
            <a:extLst>
              <a:ext uri="{FF2B5EF4-FFF2-40B4-BE49-F238E27FC236}">
                <a16:creationId xmlns:a16="http://schemas.microsoft.com/office/drawing/2014/main" id="{DB22A4D1-35DE-7592-D983-56641C801731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11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E8952FD-D54A-745E-24AA-5238ADB9742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212CD1DC-2C6B-DBCF-B524-F8D72CA0A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497" y="149653"/>
            <a:ext cx="8608826" cy="436170"/>
          </a:xfrm>
        </p:spPr>
        <p:txBody>
          <a:bodyPr vert="horz"/>
          <a:lstStyle/>
          <a:p>
            <a:r>
              <a:rPr lang="en-GB" dirty="0"/>
              <a:t>2026 Q1: huge drop in Irish GDP linked to MNEs sector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1A08F18-ED0E-9819-1D15-ABDEEEE374F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9A0490-5A54-4A85-8556-378BE2D399ED}" type="slidenum">
              <a:rPr lang="en-GB" smtClean="0"/>
              <a:pPr>
                <a:defRPr/>
              </a:pPr>
              <a:t>10</a:t>
            </a:fld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577DBC1-3A69-A912-2C67-B74670203C6C}"/>
              </a:ext>
            </a:extLst>
          </p:cNvPr>
          <p:cNvSpPr txBox="1">
            <a:spLocks noChangeArrowheads="1"/>
          </p:cNvSpPr>
          <p:nvPr/>
        </p:nvSpPr>
        <p:spPr>
          <a:xfrm>
            <a:off x="468313" y="952408"/>
            <a:ext cx="8399463" cy="3406775"/>
          </a:xfrm>
          <a:prstGeom prst="rect">
            <a:avLst/>
          </a:prstGeom>
        </p:spPr>
        <p:txBody>
          <a:bodyPr/>
          <a:lstStyle>
            <a:lvl1pPr marL="298450" indent="-29845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Char char="•"/>
              <a:defRPr sz="2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6900" indent="-296863" algn="l" rtl="0" eaLnBrk="0" fontAlgn="base" hangingPunct="0">
              <a:spcBef>
                <a:spcPct val="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2pPr>
            <a:lvl3pPr marL="914400" indent="-315913" algn="l" rtl="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cs typeface="+mn-cs"/>
              </a:defRPr>
            </a:lvl3pPr>
            <a:lvl4pPr marL="1219200" indent="-303213" algn="l" rtl="0" eaLnBrk="0" fontAlgn="base" hangingPunct="0">
              <a:spcBef>
                <a:spcPct val="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4pPr>
            <a:lvl5pPr marL="1524000" indent="-303213" algn="l" rtl="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5pPr>
            <a:lvl6pPr marL="1981200" indent="-303213" algn="l" rtl="0" eaLnBrk="1" fontAlgn="base" hangingPunct="1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6pPr>
            <a:lvl7pPr marL="2438400" indent="-303213" algn="l" rtl="0" eaLnBrk="1" fontAlgn="base" hangingPunct="1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7pPr>
            <a:lvl8pPr marL="2895600" indent="-303213" algn="l" rtl="0" eaLnBrk="1" fontAlgn="base" hangingPunct="1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8pPr>
            <a:lvl9pPr marL="3352800" indent="-303213" algn="l" rtl="0" eaLnBrk="1" fontAlgn="base" hangingPunct="1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defRPr/>
            </a:pPr>
            <a:endParaRPr lang="en-US" altLang="en-US" sz="2000" b="1" kern="0" dirty="0">
              <a:solidFill>
                <a:schemeClr val="tx2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2ABED3-09EB-556C-A69F-41F693E350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4495" y="734199"/>
            <a:ext cx="4106392" cy="151465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2AA0DDD-ED6A-F4C2-F581-D021E75B6299}"/>
              </a:ext>
            </a:extLst>
          </p:cNvPr>
          <p:cNvSpPr txBox="1"/>
          <p:nvPr/>
        </p:nvSpPr>
        <p:spPr>
          <a:xfrm>
            <a:off x="394496" y="2317241"/>
            <a:ext cx="410639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/>
              <a:t>Source: </a:t>
            </a:r>
            <a:r>
              <a:rPr lang="en-GB" sz="800" dirty="0">
                <a:hlinkClick r:id="rId7"/>
              </a:rPr>
              <a:t>Irish CSO Press Statement Quarterly National Accounts and International Accounts Q1 2026</a:t>
            </a:r>
            <a:r>
              <a:rPr lang="en-US" sz="800" dirty="0"/>
              <a:t> </a:t>
            </a:r>
            <a:endParaRPr lang="en-GB" sz="8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4CE2054-8FDB-37EC-2BAD-BE07689D9EC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3943" y="2912750"/>
            <a:ext cx="4395172" cy="114615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8ED3785-D224-7B6D-3187-208242202220}"/>
              </a:ext>
            </a:extLst>
          </p:cNvPr>
          <p:cNvSpPr txBox="1"/>
          <p:nvPr/>
        </p:nvSpPr>
        <p:spPr>
          <a:xfrm>
            <a:off x="303836" y="4141184"/>
            <a:ext cx="439517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/>
              <a:t>Source: </a:t>
            </a:r>
            <a:r>
              <a:rPr lang="en-GB" sz="800" dirty="0">
                <a:hlinkClick r:id="rId9"/>
              </a:rPr>
              <a:t>Christine Lagarde, Boris Vujčić: Monetary policy statement (with Q&amp;A) - 11 June 2026</a:t>
            </a:r>
            <a:r>
              <a:rPr lang="en-US" sz="800" dirty="0"/>
              <a:t> </a:t>
            </a:r>
            <a:endParaRPr lang="en-GB" sz="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ECD159B-BA4F-7524-6F43-23AB210FDFD8}"/>
              </a:ext>
            </a:extLst>
          </p:cNvPr>
          <p:cNvSpPr txBox="1"/>
          <p:nvPr/>
        </p:nvSpPr>
        <p:spPr>
          <a:xfrm>
            <a:off x="5168746" y="4378654"/>
            <a:ext cx="383222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/>
              <a:t>Source: </a:t>
            </a:r>
            <a:r>
              <a:rPr lang="en-GB" sz="800" dirty="0">
                <a:hlinkClick r:id="rId10"/>
              </a:rPr>
              <a:t>Eurosystem staff macroeconomic projections for the euro area, June 2026</a:t>
            </a:r>
            <a:r>
              <a:rPr lang="en-US" sz="800" dirty="0"/>
              <a:t> </a:t>
            </a:r>
            <a:endParaRPr lang="en-GB" sz="8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A67E629-64CD-9A77-56B6-DF65029C482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18326" y="617739"/>
            <a:ext cx="2698812" cy="114180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39AAC07-F177-9D62-0D6F-5A564BCAE3A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218326" y="1788422"/>
            <a:ext cx="2932011" cy="223856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720D6F0-262B-01D8-F604-0B68B222F68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07216" y="4046460"/>
            <a:ext cx="2943121" cy="26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6659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288936" y="2571750"/>
            <a:ext cx="4586932" cy="1262856"/>
          </a:xfrm>
        </p:spPr>
        <p:txBody>
          <a:bodyPr/>
          <a:lstStyle/>
          <a:p>
            <a:r>
              <a:rPr lang="en-GB" dirty="0"/>
              <a:t>2. US trade policies and the activity of US MNEs in the euro area </a:t>
            </a:r>
          </a:p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>
              <a:defRPr/>
            </a:pPr>
            <a:fld id="{489EFBB2-B333-479B-84A0-F406AA2E2D12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11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9192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7F3522-3621-BCF4-B666-776E0CDCA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hink-cell data - do not delete" hidden="1">
            <a:extLst>
              <a:ext uri="{FF2B5EF4-FFF2-40B4-BE49-F238E27FC236}">
                <a16:creationId xmlns:a16="http://schemas.microsoft.com/office/drawing/2014/main" id="{6F5F220A-1110-7B38-596D-DD88A7BD0522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11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9C32467-1108-BFCE-1D95-B89E9E05A90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D69E60D0-6651-01B9-4964-C74603F55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1" y="149984"/>
            <a:ext cx="8404225" cy="407441"/>
          </a:xfrm>
        </p:spPr>
        <p:txBody>
          <a:bodyPr vert="horz"/>
          <a:lstStyle/>
          <a:p>
            <a:r>
              <a:rPr lang="en-GB" dirty="0"/>
              <a:t>Affiliates of US MNEs contribute substantially to euro area economic activity and bilateral current account development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F7F4A0-D95E-ADC8-17BF-EFC1BA03BC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9A0490-5A54-4A85-8556-378BE2D399ED}" type="slidenum">
              <a:rPr lang="en-GB" smtClean="0"/>
              <a:pPr>
                <a:defRPr/>
              </a:pPr>
              <a:t>12</a:t>
            </a:fld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B393B1B-AB9C-CEB2-017C-03BBEBA42003}"/>
              </a:ext>
            </a:extLst>
          </p:cNvPr>
          <p:cNvSpPr txBox="1">
            <a:spLocks noChangeArrowheads="1"/>
          </p:cNvSpPr>
          <p:nvPr/>
        </p:nvSpPr>
        <p:spPr>
          <a:xfrm>
            <a:off x="468313" y="952408"/>
            <a:ext cx="8399463" cy="3406775"/>
          </a:xfrm>
          <a:prstGeom prst="rect">
            <a:avLst/>
          </a:prstGeom>
        </p:spPr>
        <p:txBody>
          <a:bodyPr/>
          <a:lstStyle>
            <a:lvl1pPr marL="298450" indent="-29845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Char char="•"/>
              <a:defRPr sz="2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6900" indent="-296863" algn="l" rtl="0" eaLnBrk="0" fontAlgn="base" hangingPunct="0">
              <a:spcBef>
                <a:spcPct val="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2pPr>
            <a:lvl3pPr marL="914400" indent="-315913" algn="l" rtl="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cs typeface="+mn-cs"/>
              </a:defRPr>
            </a:lvl3pPr>
            <a:lvl4pPr marL="1219200" indent="-303213" algn="l" rtl="0" eaLnBrk="0" fontAlgn="base" hangingPunct="0">
              <a:spcBef>
                <a:spcPct val="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4pPr>
            <a:lvl5pPr marL="1524000" indent="-303213" algn="l" rtl="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5pPr>
            <a:lvl6pPr marL="1981200" indent="-303213" algn="l" rtl="0" eaLnBrk="1" fontAlgn="base" hangingPunct="1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6pPr>
            <a:lvl7pPr marL="2438400" indent="-303213" algn="l" rtl="0" eaLnBrk="1" fontAlgn="base" hangingPunct="1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7pPr>
            <a:lvl8pPr marL="2895600" indent="-303213" algn="l" rtl="0" eaLnBrk="1" fontAlgn="base" hangingPunct="1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8pPr>
            <a:lvl9pPr marL="3352800" indent="-303213" algn="l" rtl="0" eaLnBrk="1" fontAlgn="base" hangingPunct="1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defRPr/>
            </a:pPr>
            <a:endParaRPr lang="en-US" altLang="en-US" sz="2000" b="1" kern="0" dirty="0">
              <a:solidFill>
                <a:schemeClr val="tx2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1B53ED-DB7D-7196-DF2E-F149DCC90667}"/>
              </a:ext>
            </a:extLst>
          </p:cNvPr>
          <p:cNvSpPr txBox="1"/>
          <p:nvPr/>
        </p:nvSpPr>
        <p:spPr>
          <a:xfrm>
            <a:off x="413034" y="4331860"/>
            <a:ext cx="762648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Source: </a:t>
            </a:r>
            <a:r>
              <a:rPr lang="en-GB" sz="800" dirty="0">
                <a:hlinkClick r:id="rId6"/>
              </a:rPr>
              <a:t>ECB Economic Bulletin - US trade policies and the activity of US multinational enterprises in the euro area</a:t>
            </a:r>
            <a:r>
              <a:rPr lang="en-US" sz="800" dirty="0"/>
              <a:t> </a:t>
            </a:r>
            <a:endParaRPr lang="en-GB" sz="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F0C0EF-5472-7490-FEB9-AE199099A1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1204" y="1019540"/>
            <a:ext cx="3735072" cy="28502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3234653-4A5E-1ED4-B496-57B5215C0AB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79004" y="960940"/>
            <a:ext cx="3462655" cy="306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4652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5CED4E-B5D0-088E-6D70-99E177AE93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hink-cell data - do not delete" hidden="1">
            <a:extLst>
              <a:ext uri="{FF2B5EF4-FFF2-40B4-BE49-F238E27FC236}">
                <a16:creationId xmlns:a16="http://schemas.microsoft.com/office/drawing/2014/main" id="{594969F4-6569-1BE1-D025-74B10C9A673B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11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D151959-696C-B365-BC3A-276F5E65DB7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7E7809A-733A-6B62-808A-B2C887E27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1" y="149984"/>
            <a:ext cx="8404225" cy="407441"/>
          </a:xfrm>
        </p:spPr>
        <p:txBody>
          <a:bodyPr vert="horz"/>
          <a:lstStyle/>
          <a:p>
            <a:r>
              <a:rPr lang="en-GB" dirty="0"/>
              <a:t>Production and exports linked to US MNEs in the euro area is closely connected to corresponding services imports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4CB22E9-4CEF-D625-C9A6-EB52F50BF9F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9A0490-5A54-4A85-8556-378BE2D399ED}" type="slidenum">
              <a:rPr lang="en-GB" smtClean="0"/>
              <a:pPr>
                <a:defRPr/>
              </a:pPr>
              <a:t>13</a:t>
            </a:fld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2792990-B670-0D92-1593-1B477676032A}"/>
              </a:ext>
            </a:extLst>
          </p:cNvPr>
          <p:cNvSpPr txBox="1">
            <a:spLocks noChangeArrowheads="1"/>
          </p:cNvSpPr>
          <p:nvPr/>
        </p:nvSpPr>
        <p:spPr>
          <a:xfrm>
            <a:off x="468313" y="952408"/>
            <a:ext cx="8399463" cy="3406775"/>
          </a:xfrm>
          <a:prstGeom prst="rect">
            <a:avLst/>
          </a:prstGeom>
        </p:spPr>
        <p:txBody>
          <a:bodyPr/>
          <a:lstStyle>
            <a:lvl1pPr marL="298450" indent="-29845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Char char="•"/>
              <a:defRPr sz="2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6900" indent="-296863" algn="l" rtl="0" eaLnBrk="0" fontAlgn="base" hangingPunct="0">
              <a:spcBef>
                <a:spcPct val="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2pPr>
            <a:lvl3pPr marL="914400" indent="-315913" algn="l" rtl="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cs typeface="+mn-cs"/>
              </a:defRPr>
            </a:lvl3pPr>
            <a:lvl4pPr marL="1219200" indent="-303213" algn="l" rtl="0" eaLnBrk="0" fontAlgn="base" hangingPunct="0">
              <a:spcBef>
                <a:spcPct val="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4pPr>
            <a:lvl5pPr marL="1524000" indent="-303213" algn="l" rtl="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5pPr>
            <a:lvl6pPr marL="1981200" indent="-303213" algn="l" rtl="0" eaLnBrk="1" fontAlgn="base" hangingPunct="1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6pPr>
            <a:lvl7pPr marL="2438400" indent="-303213" algn="l" rtl="0" eaLnBrk="1" fontAlgn="base" hangingPunct="1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7pPr>
            <a:lvl8pPr marL="2895600" indent="-303213" algn="l" rtl="0" eaLnBrk="1" fontAlgn="base" hangingPunct="1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8pPr>
            <a:lvl9pPr marL="3352800" indent="-303213" algn="l" rtl="0" eaLnBrk="1" fontAlgn="base" hangingPunct="1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defRPr/>
            </a:pPr>
            <a:endParaRPr lang="en-US" altLang="en-US" sz="2000" b="1" kern="0" dirty="0">
              <a:solidFill>
                <a:schemeClr val="tx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B2CD1A-C42D-A9AA-3FF4-CD7D2E9FDF74}"/>
              </a:ext>
            </a:extLst>
          </p:cNvPr>
          <p:cNvSpPr txBox="1"/>
          <p:nvPr/>
        </p:nvSpPr>
        <p:spPr>
          <a:xfrm>
            <a:off x="413034" y="4331860"/>
            <a:ext cx="762648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Source: </a:t>
            </a:r>
            <a:r>
              <a:rPr lang="en-GB" sz="800" dirty="0">
                <a:hlinkClick r:id="rId6"/>
              </a:rPr>
              <a:t>ECB Economic Bulletin - US trade policies and the activity of US multinational enterprises in the euro area</a:t>
            </a:r>
            <a:r>
              <a:rPr lang="en-US" sz="800" dirty="0"/>
              <a:t> </a:t>
            </a:r>
            <a:endParaRPr lang="en-GB" sz="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D85BD4-6D34-8B27-20CC-EE34A78539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0010" y="1041295"/>
            <a:ext cx="3686202" cy="32289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5284A20-71FF-6F72-B5FE-C88836A2C21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31326" y="986502"/>
            <a:ext cx="3881336" cy="3204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0436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BF71AC-F084-801D-4FDF-5279943A78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2DBD3B-2077-5457-75C4-BD8226122E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88936" y="2571750"/>
            <a:ext cx="4586932" cy="1262856"/>
          </a:xfrm>
        </p:spPr>
        <p:txBody>
          <a:bodyPr/>
          <a:lstStyle/>
          <a:p>
            <a:r>
              <a:rPr lang="en-GB" dirty="0"/>
              <a:t>3. The impact of SPEs on euro area cross-border financial linkages </a:t>
            </a:r>
          </a:p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B7CE13-D02E-551D-1E0D-A0883F1F0D4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>
              <a:defRPr/>
            </a:pPr>
            <a:fld id="{489EFBB2-B333-479B-84A0-F406AA2E2D12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14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6368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6DEAF8-1591-E6E8-6961-680DB1DAB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hink-cell data - do not delete" hidden="1">
            <a:extLst>
              <a:ext uri="{FF2B5EF4-FFF2-40B4-BE49-F238E27FC236}">
                <a16:creationId xmlns:a16="http://schemas.microsoft.com/office/drawing/2014/main" id="{6BE85B22-F3F0-8593-C0B3-988C6DA0FE9B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11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F5F220A-1110-7B38-596D-DD88A7BD052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D6E17512-9605-CD7E-1F59-91727E786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1" y="149984"/>
            <a:ext cx="8404225" cy="407441"/>
          </a:xfrm>
        </p:spPr>
        <p:txBody>
          <a:bodyPr vert="horz"/>
          <a:lstStyle/>
          <a:p>
            <a:r>
              <a:rPr lang="en-US" dirty="0"/>
              <a:t>One third of euro area gross FDI positions linked to SPEs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4CCD3C0-1EE9-2FFB-B22A-C0B68A4715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9A0490-5A54-4A85-8556-378BE2D399ED}" type="slidenum">
              <a:rPr lang="en-GB" smtClean="0"/>
              <a:pPr>
                <a:defRPr/>
              </a:pPr>
              <a:t>15</a:t>
            </a:fld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9B2172E-B245-2D5B-B229-A16A4877F1F9}"/>
              </a:ext>
            </a:extLst>
          </p:cNvPr>
          <p:cNvSpPr txBox="1">
            <a:spLocks noChangeArrowheads="1"/>
          </p:cNvSpPr>
          <p:nvPr/>
        </p:nvSpPr>
        <p:spPr>
          <a:xfrm>
            <a:off x="468313" y="952408"/>
            <a:ext cx="8399463" cy="3406775"/>
          </a:xfrm>
          <a:prstGeom prst="rect">
            <a:avLst/>
          </a:prstGeom>
        </p:spPr>
        <p:txBody>
          <a:bodyPr/>
          <a:lstStyle>
            <a:lvl1pPr marL="298450" indent="-29845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Char char="•"/>
              <a:defRPr sz="2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6900" indent="-296863" algn="l" rtl="0" eaLnBrk="0" fontAlgn="base" hangingPunct="0">
              <a:spcBef>
                <a:spcPct val="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2pPr>
            <a:lvl3pPr marL="914400" indent="-315913" algn="l" rtl="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cs typeface="+mn-cs"/>
              </a:defRPr>
            </a:lvl3pPr>
            <a:lvl4pPr marL="1219200" indent="-303213" algn="l" rtl="0" eaLnBrk="0" fontAlgn="base" hangingPunct="0">
              <a:spcBef>
                <a:spcPct val="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4pPr>
            <a:lvl5pPr marL="1524000" indent="-303213" algn="l" rtl="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5pPr>
            <a:lvl6pPr marL="1981200" indent="-303213" algn="l" rtl="0" eaLnBrk="1" fontAlgn="base" hangingPunct="1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6pPr>
            <a:lvl7pPr marL="2438400" indent="-303213" algn="l" rtl="0" eaLnBrk="1" fontAlgn="base" hangingPunct="1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7pPr>
            <a:lvl8pPr marL="2895600" indent="-303213" algn="l" rtl="0" eaLnBrk="1" fontAlgn="base" hangingPunct="1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8pPr>
            <a:lvl9pPr marL="3352800" indent="-303213" algn="l" rtl="0" eaLnBrk="1" fontAlgn="base" hangingPunct="1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defRPr/>
            </a:pPr>
            <a:endParaRPr lang="en-US" altLang="en-US" sz="2000" b="1" kern="0" dirty="0">
              <a:solidFill>
                <a:schemeClr val="tx2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D04962-321E-13CC-A92A-6F46E0E8D973}"/>
              </a:ext>
            </a:extLst>
          </p:cNvPr>
          <p:cNvSpPr txBox="1"/>
          <p:nvPr/>
        </p:nvSpPr>
        <p:spPr>
          <a:xfrm>
            <a:off x="413034" y="4331860"/>
            <a:ext cx="762648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Source: </a:t>
            </a:r>
            <a:r>
              <a:rPr lang="en-GB" sz="800" dirty="0">
                <a:hlinkClick r:id="rId6"/>
              </a:rPr>
              <a:t>ECB Economic Bulletin - The impact of special-purpose entities on euro area cross-border financial linkages</a:t>
            </a:r>
            <a:r>
              <a:rPr lang="en-US" sz="800" dirty="0"/>
              <a:t> </a:t>
            </a:r>
            <a:endParaRPr lang="en-GB" sz="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7681353-6C2B-7F27-B0A6-2290557A0E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0435" y="952408"/>
            <a:ext cx="3927253" cy="25361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1CE6F30-2C77-04E5-305B-596393C254D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95566" y="1433504"/>
            <a:ext cx="3838603" cy="227649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C850ED1-7B6B-D985-4F88-2955E5F4BF3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71346" y="3718167"/>
            <a:ext cx="2419237" cy="49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9749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2250E4-AD79-DADE-630C-BA3AEE93F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hink-cell data - do not delete" hidden="1">
            <a:extLst>
              <a:ext uri="{FF2B5EF4-FFF2-40B4-BE49-F238E27FC236}">
                <a16:creationId xmlns:a16="http://schemas.microsoft.com/office/drawing/2014/main" id="{5B3BC955-4DAC-54AA-F315-0C63E919348E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11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BE85B22-F3F0-8593-C0B3-988C6DA0FE9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C9B528D8-3A1C-D0BB-BAE3-A58686D9B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1" y="149984"/>
            <a:ext cx="8404225" cy="407441"/>
          </a:xfrm>
        </p:spPr>
        <p:txBody>
          <a:bodyPr vert="horz"/>
          <a:lstStyle/>
          <a:p>
            <a:r>
              <a:rPr lang="en-US" dirty="0"/>
              <a:t>Recent euro area FDI retrenchment strongly connected to SPEs and other financial institutions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21CCDDD-CBD4-2B88-4E74-DBFDA93EBE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9A0490-5A54-4A85-8556-378BE2D399ED}" type="slidenum">
              <a:rPr lang="en-GB" smtClean="0"/>
              <a:pPr>
                <a:defRPr/>
              </a:pPr>
              <a:t>16</a:t>
            </a:fld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854B456-565B-13FD-2BC7-631F8238C523}"/>
              </a:ext>
            </a:extLst>
          </p:cNvPr>
          <p:cNvSpPr txBox="1">
            <a:spLocks noChangeArrowheads="1"/>
          </p:cNvSpPr>
          <p:nvPr/>
        </p:nvSpPr>
        <p:spPr>
          <a:xfrm>
            <a:off x="468313" y="952408"/>
            <a:ext cx="8399463" cy="3406775"/>
          </a:xfrm>
          <a:prstGeom prst="rect">
            <a:avLst/>
          </a:prstGeom>
        </p:spPr>
        <p:txBody>
          <a:bodyPr/>
          <a:lstStyle>
            <a:lvl1pPr marL="298450" indent="-29845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Char char="•"/>
              <a:defRPr sz="2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6900" indent="-296863" algn="l" rtl="0" eaLnBrk="0" fontAlgn="base" hangingPunct="0">
              <a:spcBef>
                <a:spcPct val="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2pPr>
            <a:lvl3pPr marL="914400" indent="-315913" algn="l" rtl="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cs typeface="+mn-cs"/>
              </a:defRPr>
            </a:lvl3pPr>
            <a:lvl4pPr marL="1219200" indent="-303213" algn="l" rtl="0" eaLnBrk="0" fontAlgn="base" hangingPunct="0">
              <a:spcBef>
                <a:spcPct val="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4pPr>
            <a:lvl5pPr marL="1524000" indent="-303213" algn="l" rtl="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5pPr>
            <a:lvl6pPr marL="1981200" indent="-303213" algn="l" rtl="0" eaLnBrk="1" fontAlgn="base" hangingPunct="1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6pPr>
            <a:lvl7pPr marL="2438400" indent="-303213" algn="l" rtl="0" eaLnBrk="1" fontAlgn="base" hangingPunct="1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7pPr>
            <a:lvl8pPr marL="2895600" indent="-303213" algn="l" rtl="0" eaLnBrk="1" fontAlgn="base" hangingPunct="1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8pPr>
            <a:lvl9pPr marL="3352800" indent="-303213" algn="l" rtl="0" eaLnBrk="1" fontAlgn="base" hangingPunct="1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defRPr/>
            </a:pPr>
            <a:endParaRPr lang="en-US" altLang="en-US" sz="2000" b="1" kern="0" dirty="0">
              <a:solidFill>
                <a:schemeClr val="tx2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2D4CFA8-EA61-3842-F91A-9D35C493F1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8750" y="1077795"/>
            <a:ext cx="3810028" cy="273369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90A39FD-EFE7-A749-C4E5-5DC172976B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75004" y="2032868"/>
            <a:ext cx="3590951" cy="224791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6A9D2D9-155F-991A-D0B0-2D44AECFBDC3}"/>
              </a:ext>
            </a:extLst>
          </p:cNvPr>
          <p:cNvSpPr txBox="1"/>
          <p:nvPr/>
        </p:nvSpPr>
        <p:spPr>
          <a:xfrm>
            <a:off x="413034" y="4331860"/>
            <a:ext cx="762648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Source: </a:t>
            </a:r>
            <a:r>
              <a:rPr lang="en-GB" sz="800" dirty="0">
                <a:hlinkClick r:id="rId8"/>
              </a:rPr>
              <a:t>ECB Economic Bulletin - The impact of special-purpose entities on euro area cross-border financial linkages</a:t>
            </a:r>
            <a:r>
              <a:rPr lang="en-US" sz="800" dirty="0"/>
              <a:t> </a:t>
            </a:r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3629942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D730EE-AA1E-D290-47A0-B9E19049E6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hink-cell data - do not delete" hidden="1">
            <a:extLst>
              <a:ext uri="{FF2B5EF4-FFF2-40B4-BE49-F238E27FC236}">
                <a16:creationId xmlns:a16="http://schemas.microsoft.com/office/drawing/2014/main" id="{E236F636-EE77-6ADC-0DCB-EA5EAE6F539D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11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238B73A-638C-467A-A79A-3671B43169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8469F48-BA0F-62D6-0F38-8B3F7E131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1" y="149984"/>
            <a:ext cx="8404225" cy="407441"/>
          </a:xfrm>
        </p:spPr>
        <p:txBody>
          <a:bodyPr vert="horz"/>
          <a:lstStyle/>
          <a:p>
            <a:r>
              <a:rPr lang="en-US" dirty="0"/>
              <a:t>MNEs are important part of euro area economy, need enhanced data to improve analytical toolkit 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A3275E-D484-1F53-B172-C004C3104F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9A0490-5A54-4A85-8556-378BE2D399ED}" type="slidenum">
              <a:rPr lang="en-GB" smtClean="0"/>
              <a:pPr>
                <a:defRPr/>
              </a:pPr>
              <a:t>17</a:t>
            </a:fld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9534142-FB87-B57C-2345-8C8FF03BE2DF}"/>
              </a:ext>
            </a:extLst>
          </p:cNvPr>
          <p:cNvSpPr txBox="1">
            <a:spLocks noChangeArrowheads="1"/>
          </p:cNvSpPr>
          <p:nvPr/>
        </p:nvSpPr>
        <p:spPr>
          <a:xfrm>
            <a:off x="468313" y="952408"/>
            <a:ext cx="8399463" cy="3406775"/>
          </a:xfrm>
          <a:prstGeom prst="rect">
            <a:avLst/>
          </a:prstGeom>
        </p:spPr>
        <p:txBody>
          <a:bodyPr/>
          <a:lstStyle>
            <a:lvl1pPr marL="298450" indent="-29845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Char char="•"/>
              <a:defRPr sz="2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6900" indent="-296863" algn="l" rtl="0" eaLnBrk="0" fontAlgn="base" hangingPunct="0">
              <a:spcBef>
                <a:spcPct val="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2pPr>
            <a:lvl3pPr marL="914400" indent="-315913" algn="l" rtl="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cs typeface="+mn-cs"/>
              </a:defRPr>
            </a:lvl3pPr>
            <a:lvl4pPr marL="1219200" indent="-303213" algn="l" rtl="0" eaLnBrk="0" fontAlgn="base" hangingPunct="0">
              <a:spcBef>
                <a:spcPct val="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4pPr>
            <a:lvl5pPr marL="1524000" indent="-303213" algn="l" rtl="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5pPr>
            <a:lvl6pPr marL="1981200" indent="-303213" algn="l" rtl="0" eaLnBrk="1" fontAlgn="base" hangingPunct="1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6pPr>
            <a:lvl7pPr marL="2438400" indent="-303213" algn="l" rtl="0" eaLnBrk="1" fontAlgn="base" hangingPunct="1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7pPr>
            <a:lvl8pPr marL="2895600" indent="-303213" algn="l" rtl="0" eaLnBrk="1" fontAlgn="base" hangingPunct="1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8pPr>
            <a:lvl9pPr marL="3352800" indent="-303213" algn="l" rtl="0" eaLnBrk="1" fontAlgn="base" hangingPunct="1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defRPr/>
            </a:pPr>
            <a:endParaRPr lang="en-US" altLang="en-US" sz="2000" b="1" kern="0" dirty="0">
              <a:solidFill>
                <a:schemeClr val="tx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5D3B0F-579E-BDCB-9DC8-363C3E2F5C15}"/>
              </a:ext>
            </a:extLst>
          </p:cNvPr>
          <p:cNvSpPr txBox="1"/>
          <p:nvPr/>
        </p:nvSpPr>
        <p:spPr>
          <a:xfrm>
            <a:off x="691725" y="1065974"/>
            <a:ext cx="733192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GB" sz="1600" dirty="0"/>
              <a:t>Large footprint of MNEs on euro area economic and financial indicators poses a challenge for </a:t>
            </a:r>
            <a:r>
              <a:rPr lang="en-GB" sz="1600" b="1" dirty="0"/>
              <a:t>analytical interpretation</a:t>
            </a:r>
            <a:r>
              <a:rPr lang="en-GB" sz="1600" dirty="0"/>
              <a:t> of </a:t>
            </a:r>
            <a:r>
              <a:rPr lang="en-GB" sz="1600" b="1" dirty="0"/>
              <a:t>turning points, business cycle dynamics and financing dynamics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GB" sz="1600" dirty="0"/>
              <a:t>Need for </a:t>
            </a:r>
            <a:r>
              <a:rPr lang="en-GB" sz="1600" b="1" dirty="0"/>
              <a:t>more granular </a:t>
            </a:r>
            <a:r>
              <a:rPr lang="en-GB" sz="1600" dirty="0"/>
              <a:t>and </a:t>
            </a:r>
            <a:r>
              <a:rPr lang="en-GB" sz="1600" b="1" dirty="0"/>
              <a:t>internationally harmonised </a:t>
            </a:r>
            <a:r>
              <a:rPr lang="en-GB" sz="1600" dirty="0"/>
              <a:t>data on MNEs activities to gain a clearer understanding of the </a:t>
            </a:r>
            <a:r>
              <a:rPr lang="en-GB" sz="1600" b="1" dirty="0"/>
              <a:t>dynamics of IPP operations </a:t>
            </a:r>
            <a:r>
              <a:rPr lang="en-GB" sz="1600" dirty="0"/>
              <a:t>and the implications for </a:t>
            </a:r>
            <a:r>
              <a:rPr lang="en-GB" sz="1600" b="1" dirty="0"/>
              <a:t>trade flows</a:t>
            </a:r>
            <a:r>
              <a:rPr lang="en-GB" sz="1600" dirty="0"/>
              <a:t> and </a:t>
            </a:r>
            <a:r>
              <a:rPr lang="en-GB" sz="1600" b="1" dirty="0"/>
              <a:t>short and long-term macroeconomic developments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GB" sz="1600" b="1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GB" sz="1600" dirty="0"/>
              <a:t>Need for data on </a:t>
            </a:r>
            <a:r>
              <a:rPr lang="en-GB" sz="1600" b="1" dirty="0"/>
              <a:t>foreign-controlled non-financial corporations to </a:t>
            </a:r>
            <a:r>
              <a:rPr lang="en-GB" sz="1600" dirty="0"/>
              <a:t>quantify the impact of MNEs on sectoral balance sheets, improving analytical toolkit for the analysis of globalisation, geopolitical risks and threats to financial stability</a:t>
            </a:r>
          </a:p>
          <a:p>
            <a:pPr marL="0" lvl="1"/>
            <a:endParaRPr lang="en-GB" sz="1600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707445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720A64-5A62-8787-FCFD-1AB0114587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hink-cell data - do not delete" hidden="1">
            <a:extLst>
              <a:ext uri="{FF2B5EF4-FFF2-40B4-BE49-F238E27FC236}">
                <a16:creationId xmlns:a16="http://schemas.microsoft.com/office/drawing/2014/main" id="{C9D6C977-5F84-D015-99F5-02E005CCD405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11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238B73A-638C-467A-A79A-3671B43169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9B92EAEB-E84A-017C-6E7D-AC5C9E413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1" y="149984"/>
            <a:ext cx="8404225" cy="407441"/>
          </a:xfrm>
        </p:spPr>
        <p:txBody>
          <a:bodyPr vert="horz"/>
          <a:lstStyle/>
          <a:p>
            <a:r>
              <a:rPr lang="en-US" dirty="0"/>
              <a:t>Challenges of analysing euro area economy in presence of MNEs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7BD2DD9-1902-F94C-1C28-39E108B9B1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9A0490-5A54-4A85-8556-378BE2D399ED}" type="slidenum">
              <a:rPr lang="en-GB" smtClean="0"/>
              <a:pPr>
                <a:defRPr/>
              </a:pPr>
              <a:t>2</a:t>
            </a:fld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32C5AC7-2D1E-FDCC-8119-C4EC3EBAF5C2}"/>
              </a:ext>
            </a:extLst>
          </p:cNvPr>
          <p:cNvSpPr txBox="1">
            <a:spLocks noChangeArrowheads="1"/>
          </p:cNvSpPr>
          <p:nvPr/>
        </p:nvSpPr>
        <p:spPr>
          <a:xfrm>
            <a:off x="468313" y="742462"/>
            <a:ext cx="8478838" cy="3616721"/>
          </a:xfrm>
          <a:prstGeom prst="rect">
            <a:avLst/>
          </a:prstGeom>
        </p:spPr>
        <p:txBody>
          <a:bodyPr/>
          <a:lstStyle>
            <a:lvl1pPr marL="298450" indent="-29845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Char char="•"/>
              <a:defRPr sz="2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6900" indent="-296863" algn="l" rtl="0" eaLnBrk="0" fontAlgn="base" hangingPunct="0">
              <a:spcBef>
                <a:spcPct val="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2pPr>
            <a:lvl3pPr marL="914400" indent="-315913" algn="l" rtl="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cs typeface="+mn-cs"/>
              </a:defRPr>
            </a:lvl3pPr>
            <a:lvl4pPr marL="1219200" indent="-303213" algn="l" rtl="0" eaLnBrk="0" fontAlgn="base" hangingPunct="0">
              <a:spcBef>
                <a:spcPct val="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4pPr>
            <a:lvl5pPr marL="1524000" indent="-303213" algn="l" rtl="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5pPr>
            <a:lvl6pPr marL="1981200" indent="-303213" algn="l" rtl="0" eaLnBrk="1" fontAlgn="base" hangingPunct="1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6pPr>
            <a:lvl7pPr marL="2438400" indent="-303213" algn="l" rtl="0" eaLnBrk="1" fontAlgn="base" hangingPunct="1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7pPr>
            <a:lvl8pPr marL="2895600" indent="-303213" algn="l" rtl="0" eaLnBrk="1" fontAlgn="base" hangingPunct="1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8pPr>
            <a:lvl9pPr marL="3352800" indent="-303213" algn="l" rtl="0" eaLnBrk="1" fontAlgn="base" hangingPunct="1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defRPr/>
            </a:pPr>
            <a:endParaRPr lang="en-US" altLang="en-US" sz="2000" b="1" kern="0" dirty="0">
              <a:solidFill>
                <a:schemeClr val="tx2"/>
              </a:solidFill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3E313824-2563-19E7-5F6B-0240A9C7D353}"/>
              </a:ext>
            </a:extLst>
          </p:cNvPr>
          <p:cNvGraphicFramePr/>
          <p:nvPr/>
        </p:nvGraphicFramePr>
        <p:xfrm>
          <a:off x="384175" y="1009190"/>
          <a:ext cx="8562976" cy="32932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5707676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CE4131-AE09-DD82-4610-CDB2FAA6D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hink-cell data - do not delete" hidden="1">
            <a:extLst>
              <a:ext uri="{FF2B5EF4-FFF2-40B4-BE49-F238E27FC236}">
                <a16:creationId xmlns:a16="http://schemas.microsoft.com/office/drawing/2014/main" id="{1198CC80-4544-968F-D2C4-7CFB1762BDD2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11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238B73A-638C-467A-A79A-3671B43169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EE16416-C03B-3909-A200-6BBF5645C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1" y="149984"/>
            <a:ext cx="8404225" cy="407441"/>
          </a:xfrm>
        </p:spPr>
        <p:txBody>
          <a:bodyPr vert="horz"/>
          <a:lstStyle/>
          <a:p>
            <a:r>
              <a:rPr lang="en-US" dirty="0"/>
              <a:t>Examples of MNEs activities with impact on macroeconomic accounts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04919CD-09D7-6DA5-067A-4EF551329C6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9A0490-5A54-4A85-8556-378BE2D399ED}" type="slidenum">
              <a:rPr lang="en-GB" smtClean="0"/>
              <a:pPr>
                <a:defRPr/>
              </a:pPr>
              <a:t>3</a:t>
            </a:fld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CBA6599-D623-63E5-1278-4D630584B87C}"/>
              </a:ext>
            </a:extLst>
          </p:cNvPr>
          <p:cNvSpPr txBox="1">
            <a:spLocks noChangeArrowheads="1"/>
          </p:cNvSpPr>
          <p:nvPr/>
        </p:nvSpPr>
        <p:spPr>
          <a:xfrm>
            <a:off x="468313" y="952408"/>
            <a:ext cx="8399463" cy="3406775"/>
          </a:xfrm>
          <a:prstGeom prst="rect">
            <a:avLst/>
          </a:prstGeom>
        </p:spPr>
        <p:txBody>
          <a:bodyPr/>
          <a:lstStyle>
            <a:lvl1pPr marL="298450" indent="-29845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Char char="•"/>
              <a:defRPr sz="2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6900" indent="-296863" algn="l" rtl="0" eaLnBrk="0" fontAlgn="base" hangingPunct="0">
              <a:spcBef>
                <a:spcPct val="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2pPr>
            <a:lvl3pPr marL="914400" indent="-315913" algn="l" rtl="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cs typeface="+mn-cs"/>
              </a:defRPr>
            </a:lvl3pPr>
            <a:lvl4pPr marL="1219200" indent="-303213" algn="l" rtl="0" eaLnBrk="0" fontAlgn="base" hangingPunct="0">
              <a:spcBef>
                <a:spcPct val="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4pPr>
            <a:lvl5pPr marL="1524000" indent="-303213" algn="l" rtl="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5pPr>
            <a:lvl6pPr marL="1981200" indent="-303213" algn="l" rtl="0" eaLnBrk="1" fontAlgn="base" hangingPunct="1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6pPr>
            <a:lvl7pPr marL="2438400" indent="-303213" algn="l" rtl="0" eaLnBrk="1" fontAlgn="base" hangingPunct="1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7pPr>
            <a:lvl8pPr marL="2895600" indent="-303213" algn="l" rtl="0" eaLnBrk="1" fontAlgn="base" hangingPunct="1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8pPr>
            <a:lvl9pPr marL="3352800" indent="-303213" algn="l" rtl="0" eaLnBrk="1" fontAlgn="base" hangingPunct="1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defRPr/>
            </a:pPr>
            <a:endParaRPr lang="en-US" altLang="en-US" sz="2000" b="1" kern="0" dirty="0">
              <a:solidFill>
                <a:schemeClr val="tx2"/>
              </a:solidFill>
            </a:endParaRP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C00F81A3-2637-3B0D-1E68-7E485F0567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2443977"/>
              </p:ext>
            </p:extLst>
          </p:nvPr>
        </p:nvGraphicFramePr>
        <p:xfrm>
          <a:off x="690664" y="952408"/>
          <a:ext cx="7985023" cy="28997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7D01472A-B9FD-547A-6E31-043B95EE0EF9}"/>
              </a:ext>
            </a:extLst>
          </p:cNvPr>
          <p:cNvSpPr txBox="1"/>
          <p:nvPr/>
        </p:nvSpPr>
        <p:spPr>
          <a:xfrm>
            <a:off x="690664" y="4217399"/>
            <a:ext cx="762648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Source: </a:t>
            </a:r>
            <a:r>
              <a:rPr lang="en-GB" sz="800" dirty="0">
                <a:hlinkClick r:id="rId11"/>
              </a:rPr>
              <a:t>ECB Occasional Paper - Intangible assets of multinational enterprises in Ireland and their impact on euro area activity</a:t>
            </a:r>
            <a:r>
              <a:rPr lang="en-US" sz="800" dirty="0"/>
              <a:t> </a:t>
            </a:r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1981040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E53A60-EB0E-EB01-B732-C19FA2994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1B6499-00C8-5D55-65C8-7B6E309361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88936" y="2571750"/>
            <a:ext cx="4586932" cy="1262856"/>
          </a:xfrm>
        </p:spPr>
        <p:txBody>
          <a:bodyPr/>
          <a:lstStyle/>
          <a:p>
            <a:r>
              <a:rPr lang="en-GB" dirty="0"/>
              <a:t>1. Intangible assets of MNEs and impact on euro area activity </a:t>
            </a:r>
          </a:p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141B41-E568-C567-2216-082AF8AF541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>
              <a:defRPr/>
            </a:pPr>
            <a:fld id="{489EFBB2-B333-479B-84A0-F406AA2E2D12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4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245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hink-cell data - do not delete" hidden="1">
            <a:extLst>
              <a:ext uri="{FF2B5EF4-FFF2-40B4-BE49-F238E27FC236}">
                <a16:creationId xmlns:a16="http://schemas.microsoft.com/office/drawing/2014/main" id="{F238B73A-638C-467A-A79A-3671B43169C5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11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238B73A-638C-467A-A79A-3671B43169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D7555E23-C458-0ED8-E8A5-9BD48E7BF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1" y="149984"/>
            <a:ext cx="8404225" cy="407441"/>
          </a:xfrm>
        </p:spPr>
        <p:txBody>
          <a:bodyPr vert="horz"/>
          <a:lstStyle/>
          <a:p>
            <a:r>
              <a:rPr lang="en-US" dirty="0"/>
              <a:t>Foreign MNEs in the euro area relevant in knowledge-intensive industries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C0BBBBC-568A-18AD-023C-AAF4BE934A5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9A0490-5A54-4A85-8556-378BE2D399ED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5022733-FAAC-0D80-5DBE-515F7E66B558}"/>
              </a:ext>
            </a:extLst>
          </p:cNvPr>
          <p:cNvSpPr txBox="1">
            <a:spLocks noChangeArrowheads="1"/>
          </p:cNvSpPr>
          <p:nvPr/>
        </p:nvSpPr>
        <p:spPr>
          <a:xfrm>
            <a:off x="468313" y="952408"/>
            <a:ext cx="8399463" cy="3406775"/>
          </a:xfrm>
          <a:prstGeom prst="rect">
            <a:avLst/>
          </a:prstGeom>
        </p:spPr>
        <p:txBody>
          <a:bodyPr/>
          <a:lstStyle>
            <a:lvl1pPr marL="298450" indent="-29845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Char char="•"/>
              <a:defRPr sz="2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6900" indent="-296863" algn="l" rtl="0" eaLnBrk="0" fontAlgn="base" hangingPunct="0">
              <a:spcBef>
                <a:spcPct val="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2pPr>
            <a:lvl3pPr marL="914400" indent="-315913" algn="l" rtl="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cs typeface="+mn-cs"/>
              </a:defRPr>
            </a:lvl3pPr>
            <a:lvl4pPr marL="1219200" indent="-303213" algn="l" rtl="0" eaLnBrk="0" fontAlgn="base" hangingPunct="0">
              <a:spcBef>
                <a:spcPct val="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4pPr>
            <a:lvl5pPr marL="1524000" indent="-303213" algn="l" rtl="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5pPr>
            <a:lvl6pPr marL="1981200" indent="-303213" algn="l" rtl="0" eaLnBrk="1" fontAlgn="base" hangingPunct="1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6pPr>
            <a:lvl7pPr marL="2438400" indent="-303213" algn="l" rtl="0" eaLnBrk="1" fontAlgn="base" hangingPunct="1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7pPr>
            <a:lvl8pPr marL="2895600" indent="-303213" algn="l" rtl="0" eaLnBrk="1" fontAlgn="base" hangingPunct="1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8pPr>
            <a:lvl9pPr marL="3352800" indent="-303213" algn="l" rtl="0" eaLnBrk="1" fontAlgn="base" hangingPunct="1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defRPr/>
            </a:pPr>
            <a:endParaRPr lang="en-US" altLang="en-US" sz="2000" b="1" kern="0" dirty="0">
              <a:solidFill>
                <a:schemeClr val="tx2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FCD4D56-2FC5-A405-38BD-5806AADF96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60601" y="805915"/>
            <a:ext cx="4931350" cy="336606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858A4C1-FAEA-C3A9-C625-E682F3A67503}"/>
              </a:ext>
            </a:extLst>
          </p:cNvPr>
          <p:cNvSpPr txBox="1"/>
          <p:nvPr/>
        </p:nvSpPr>
        <p:spPr>
          <a:xfrm>
            <a:off x="690664" y="4217399"/>
            <a:ext cx="762648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Source: </a:t>
            </a:r>
            <a:r>
              <a:rPr lang="en-GB" sz="800" dirty="0">
                <a:hlinkClick r:id="rId7"/>
              </a:rPr>
              <a:t>ECB Occasional Paper - Intangible assets of multinational enterprises in Ireland and their impact on euro area activity</a:t>
            </a:r>
            <a:r>
              <a:rPr lang="en-US" sz="800" dirty="0"/>
              <a:t> </a:t>
            </a:r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780814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51942C-72D8-55D7-A281-48C0C0C53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hink-cell data - do not delete" hidden="1">
            <a:extLst>
              <a:ext uri="{FF2B5EF4-FFF2-40B4-BE49-F238E27FC236}">
                <a16:creationId xmlns:a16="http://schemas.microsoft.com/office/drawing/2014/main" id="{66B6E9A2-054F-DF7B-6043-C9EAB8DB3773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11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A319767-F783-4D96-EB4E-AC8FA8A3CB4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33A7DF2D-0E85-A980-6306-CF09F0DAB8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1" y="149984"/>
            <a:ext cx="8404225" cy="407441"/>
          </a:xfrm>
        </p:spPr>
        <p:txBody>
          <a:bodyPr vert="horz"/>
          <a:lstStyle/>
          <a:p>
            <a:r>
              <a:rPr lang="en-GB" dirty="0"/>
              <a:t>MNE activities have a disproportionate impact on national output, especially for smaller countries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3D36575-228E-D979-E07C-3D760F4708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9A0490-5A54-4A85-8556-378BE2D399ED}" type="slidenum">
              <a:rPr lang="en-GB" smtClean="0"/>
              <a:pPr>
                <a:defRPr/>
              </a:pPr>
              <a:t>6</a:t>
            </a:fld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2CA9300-65FA-B8DF-26D7-FE9F9915A97E}"/>
              </a:ext>
            </a:extLst>
          </p:cNvPr>
          <p:cNvSpPr txBox="1">
            <a:spLocks noChangeArrowheads="1"/>
          </p:cNvSpPr>
          <p:nvPr/>
        </p:nvSpPr>
        <p:spPr>
          <a:xfrm>
            <a:off x="468313" y="952408"/>
            <a:ext cx="8399463" cy="3406775"/>
          </a:xfrm>
          <a:prstGeom prst="rect">
            <a:avLst/>
          </a:prstGeom>
        </p:spPr>
        <p:txBody>
          <a:bodyPr/>
          <a:lstStyle>
            <a:lvl1pPr marL="298450" indent="-29845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Char char="•"/>
              <a:defRPr sz="2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6900" indent="-296863" algn="l" rtl="0" eaLnBrk="0" fontAlgn="base" hangingPunct="0">
              <a:spcBef>
                <a:spcPct val="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2pPr>
            <a:lvl3pPr marL="914400" indent="-315913" algn="l" rtl="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cs typeface="+mn-cs"/>
              </a:defRPr>
            </a:lvl3pPr>
            <a:lvl4pPr marL="1219200" indent="-303213" algn="l" rtl="0" eaLnBrk="0" fontAlgn="base" hangingPunct="0">
              <a:spcBef>
                <a:spcPct val="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4pPr>
            <a:lvl5pPr marL="1524000" indent="-303213" algn="l" rtl="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5pPr>
            <a:lvl6pPr marL="1981200" indent="-303213" algn="l" rtl="0" eaLnBrk="1" fontAlgn="base" hangingPunct="1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6pPr>
            <a:lvl7pPr marL="2438400" indent="-303213" algn="l" rtl="0" eaLnBrk="1" fontAlgn="base" hangingPunct="1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7pPr>
            <a:lvl8pPr marL="2895600" indent="-303213" algn="l" rtl="0" eaLnBrk="1" fontAlgn="base" hangingPunct="1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8pPr>
            <a:lvl9pPr marL="3352800" indent="-303213" algn="l" rtl="0" eaLnBrk="1" fontAlgn="base" hangingPunct="1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defRPr/>
            </a:pPr>
            <a:endParaRPr lang="en-US" altLang="en-US" sz="2000" b="1" kern="0" dirty="0">
              <a:solidFill>
                <a:schemeClr val="tx2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B9734D4-B861-9F6D-A05C-BC3A1995E6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63500" y="1043319"/>
            <a:ext cx="4740798" cy="34454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62A29F7-A6A4-1CAF-1ABA-6C47DBBC2AEF}"/>
              </a:ext>
            </a:extLst>
          </p:cNvPr>
          <p:cNvSpPr txBox="1"/>
          <p:nvPr/>
        </p:nvSpPr>
        <p:spPr>
          <a:xfrm>
            <a:off x="751613" y="4378958"/>
            <a:ext cx="762648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Source: </a:t>
            </a:r>
            <a:r>
              <a:rPr lang="en-GB" sz="800" dirty="0">
                <a:hlinkClick r:id="rId7"/>
              </a:rPr>
              <a:t>ECB Occasional Paper - Intangible assets of multinational enterprises in Ireland and their impact on euro area activity</a:t>
            </a:r>
            <a:r>
              <a:rPr lang="en-US" sz="800" dirty="0"/>
              <a:t> </a:t>
            </a:r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35152453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0E6D9D-0C38-7466-56C3-69E42EEEE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hink-cell data - do not delete" hidden="1">
            <a:extLst>
              <a:ext uri="{FF2B5EF4-FFF2-40B4-BE49-F238E27FC236}">
                <a16:creationId xmlns:a16="http://schemas.microsoft.com/office/drawing/2014/main" id="{7A9CC227-7DA2-4BA2-30D8-77635C776822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11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6B6E9A2-054F-DF7B-6043-C9EAB8DB37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7D9CCCF4-21AA-9EAC-B442-A9C081DC4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1" y="149984"/>
            <a:ext cx="8404225" cy="407441"/>
          </a:xfrm>
        </p:spPr>
        <p:txBody>
          <a:bodyPr vert="horz"/>
          <a:lstStyle/>
          <a:p>
            <a:r>
              <a:rPr lang="en-GB" dirty="0"/>
              <a:t> Impact of intangible investment in Ireland on volatility of euro area aggregates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52DFBBC-AC42-2D26-1B93-5A5CE646A3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9A0490-5A54-4A85-8556-378BE2D399ED}" type="slidenum">
              <a:rPr lang="en-GB" smtClean="0"/>
              <a:pPr>
                <a:defRPr/>
              </a:pPr>
              <a:t>7</a:t>
            </a:fld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FB46288-7325-439F-CC1A-1BB040669357}"/>
              </a:ext>
            </a:extLst>
          </p:cNvPr>
          <p:cNvSpPr txBox="1">
            <a:spLocks noChangeArrowheads="1"/>
          </p:cNvSpPr>
          <p:nvPr/>
        </p:nvSpPr>
        <p:spPr>
          <a:xfrm>
            <a:off x="468313" y="952408"/>
            <a:ext cx="8399463" cy="3406775"/>
          </a:xfrm>
          <a:prstGeom prst="rect">
            <a:avLst/>
          </a:prstGeom>
        </p:spPr>
        <p:txBody>
          <a:bodyPr/>
          <a:lstStyle>
            <a:lvl1pPr marL="298450" indent="-29845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Char char="•"/>
              <a:defRPr sz="2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6900" indent="-296863" algn="l" rtl="0" eaLnBrk="0" fontAlgn="base" hangingPunct="0">
              <a:spcBef>
                <a:spcPct val="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2pPr>
            <a:lvl3pPr marL="914400" indent="-315913" algn="l" rtl="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cs typeface="+mn-cs"/>
              </a:defRPr>
            </a:lvl3pPr>
            <a:lvl4pPr marL="1219200" indent="-303213" algn="l" rtl="0" eaLnBrk="0" fontAlgn="base" hangingPunct="0">
              <a:spcBef>
                <a:spcPct val="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4pPr>
            <a:lvl5pPr marL="1524000" indent="-303213" algn="l" rtl="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5pPr>
            <a:lvl6pPr marL="1981200" indent="-303213" algn="l" rtl="0" eaLnBrk="1" fontAlgn="base" hangingPunct="1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6pPr>
            <a:lvl7pPr marL="2438400" indent="-303213" algn="l" rtl="0" eaLnBrk="1" fontAlgn="base" hangingPunct="1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7pPr>
            <a:lvl8pPr marL="2895600" indent="-303213" algn="l" rtl="0" eaLnBrk="1" fontAlgn="base" hangingPunct="1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8pPr>
            <a:lvl9pPr marL="3352800" indent="-303213" algn="l" rtl="0" eaLnBrk="1" fontAlgn="base" hangingPunct="1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defRPr/>
            </a:pPr>
            <a:endParaRPr lang="en-US" altLang="en-US" sz="2000" b="1" kern="0" dirty="0">
              <a:solidFill>
                <a:schemeClr val="tx2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35648FE-0582-22F1-8E9F-B6D47E65B0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1196" y="919362"/>
            <a:ext cx="3945080" cy="281791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EB941A4-53A7-C851-8860-231D545FE3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01494" y="884529"/>
            <a:ext cx="3891064" cy="285274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3CD0B6B-196D-7EA2-8F82-62E2D96DF9FC}"/>
              </a:ext>
            </a:extLst>
          </p:cNvPr>
          <p:cNvSpPr txBox="1"/>
          <p:nvPr/>
        </p:nvSpPr>
        <p:spPr>
          <a:xfrm>
            <a:off x="544445" y="4116416"/>
            <a:ext cx="762648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Source: </a:t>
            </a:r>
            <a:r>
              <a:rPr lang="en-GB" sz="800" dirty="0">
                <a:hlinkClick r:id="rId8"/>
              </a:rPr>
              <a:t>ECB Occasional Paper - Intangible assets of multinational enterprises in Ireland and their impact on euro area activity</a:t>
            </a:r>
            <a:r>
              <a:rPr lang="en-US" sz="800" dirty="0"/>
              <a:t> </a:t>
            </a:r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9576482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6895CA-D4E5-689A-0F19-2B3EFC6919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hink-cell data - do not delete" hidden="1">
            <a:extLst>
              <a:ext uri="{FF2B5EF4-FFF2-40B4-BE49-F238E27FC236}">
                <a16:creationId xmlns:a16="http://schemas.microsoft.com/office/drawing/2014/main" id="{BFC4AC60-1317-D030-B1D1-F2BEF0337124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11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6B6E9A2-054F-DF7B-6043-C9EAB8DB37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0C04A23-C55A-DC68-069C-D423AE3B5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1" y="149984"/>
            <a:ext cx="8404225" cy="407441"/>
          </a:xfrm>
        </p:spPr>
        <p:txBody>
          <a:bodyPr vert="horz"/>
          <a:lstStyle/>
          <a:p>
            <a:r>
              <a:rPr lang="en-US" dirty="0"/>
              <a:t>Disproportional contribution of Ireland to euro area GDP growth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42AD5D-E1F1-C78B-2F96-60F2F71CFA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9A0490-5A54-4A85-8556-378BE2D399ED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6195024-8036-3D6F-E132-7CEF6D2DA57A}"/>
              </a:ext>
            </a:extLst>
          </p:cNvPr>
          <p:cNvSpPr txBox="1">
            <a:spLocks noChangeArrowheads="1"/>
          </p:cNvSpPr>
          <p:nvPr/>
        </p:nvSpPr>
        <p:spPr>
          <a:xfrm>
            <a:off x="468313" y="952408"/>
            <a:ext cx="8399463" cy="3406775"/>
          </a:xfrm>
          <a:prstGeom prst="rect">
            <a:avLst/>
          </a:prstGeom>
        </p:spPr>
        <p:txBody>
          <a:bodyPr/>
          <a:lstStyle>
            <a:lvl1pPr marL="298450" indent="-29845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Char char="•"/>
              <a:defRPr sz="2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6900" indent="-296863" algn="l" rtl="0" eaLnBrk="0" fontAlgn="base" hangingPunct="0">
              <a:spcBef>
                <a:spcPct val="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2pPr>
            <a:lvl3pPr marL="914400" indent="-315913" algn="l" rtl="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cs typeface="+mn-cs"/>
              </a:defRPr>
            </a:lvl3pPr>
            <a:lvl4pPr marL="1219200" indent="-303213" algn="l" rtl="0" eaLnBrk="0" fontAlgn="base" hangingPunct="0">
              <a:spcBef>
                <a:spcPct val="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4pPr>
            <a:lvl5pPr marL="1524000" indent="-303213" algn="l" rtl="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5pPr>
            <a:lvl6pPr marL="1981200" indent="-303213" algn="l" rtl="0" eaLnBrk="1" fontAlgn="base" hangingPunct="1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6pPr>
            <a:lvl7pPr marL="2438400" indent="-303213" algn="l" rtl="0" eaLnBrk="1" fontAlgn="base" hangingPunct="1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7pPr>
            <a:lvl8pPr marL="2895600" indent="-303213" algn="l" rtl="0" eaLnBrk="1" fontAlgn="base" hangingPunct="1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8pPr>
            <a:lvl9pPr marL="3352800" indent="-303213" algn="l" rtl="0" eaLnBrk="1" fontAlgn="base" hangingPunct="1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defRPr/>
            </a:pPr>
            <a:endParaRPr lang="en-US" altLang="en-US" sz="2000" b="1" kern="0" dirty="0">
              <a:solidFill>
                <a:schemeClr val="tx2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9BC7F39-A078-1588-528E-462588631A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46749" y="1506540"/>
            <a:ext cx="3404654" cy="240188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2547F45-DC7C-DFC7-EB6D-3302E3345126}"/>
              </a:ext>
            </a:extLst>
          </p:cNvPr>
          <p:cNvSpPr txBox="1"/>
          <p:nvPr/>
        </p:nvSpPr>
        <p:spPr>
          <a:xfrm>
            <a:off x="1433346" y="4385469"/>
            <a:ext cx="762648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Source: </a:t>
            </a:r>
            <a:r>
              <a:rPr lang="en-GB" sz="800" dirty="0">
                <a:hlinkClick r:id="rId7"/>
              </a:rPr>
              <a:t>ECB Occasional Paper - Intangible assets of multinational enterprises in Ireland and their impact on euro area activity</a:t>
            </a:r>
            <a:r>
              <a:rPr lang="en-US" sz="800" dirty="0"/>
              <a:t> </a:t>
            </a:r>
            <a:endParaRPr lang="en-GB" sz="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8743841-0CEF-EC4F-E389-E283C65F5DE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3550" y="1436171"/>
            <a:ext cx="3766825" cy="266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9860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F99A8C-B3F3-E2AA-4932-62BA098B4F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hink-cell data - do not delete" hidden="1">
            <a:extLst>
              <a:ext uri="{FF2B5EF4-FFF2-40B4-BE49-F238E27FC236}">
                <a16:creationId xmlns:a16="http://schemas.microsoft.com/office/drawing/2014/main" id="{7E8952FD-D54A-745E-24AA-5238ADB9742D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11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FC4AC60-1317-D030-B1D1-F2BEF033712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26E3AD81-7C5C-8CA1-EBDB-4AD9CDAD2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1" y="149984"/>
            <a:ext cx="8404225" cy="407441"/>
          </a:xfrm>
        </p:spPr>
        <p:txBody>
          <a:bodyPr vert="horz"/>
          <a:lstStyle/>
          <a:p>
            <a:r>
              <a:rPr lang="en-GB" dirty="0"/>
              <a:t>Modified investment and import data series can give a clearer picture of underlying dynamics in the real economy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390CEFD-EE74-C3B6-ACCD-289BD4667D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9A0490-5A54-4A85-8556-378BE2D399ED}" type="slidenum">
              <a:rPr lang="en-GB" smtClean="0"/>
              <a:pPr>
                <a:defRPr/>
              </a:pPr>
              <a:t>9</a:t>
            </a:fld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56E3116-9DDA-CBEA-FF51-CE96D83B84A4}"/>
              </a:ext>
            </a:extLst>
          </p:cNvPr>
          <p:cNvSpPr txBox="1">
            <a:spLocks noChangeArrowheads="1"/>
          </p:cNvSpPr>
          <p:nvPr/>
        </p:nvSpPr>
        <p:spPr>
          <a:xfrm>
            <a:off x="468313" y="952408"/>
            <a:ext cx="8399463" cy="3406775"/>
          </a:xfrm>
          <a:prstGeom prst="rect">
            <a:avLst/>
          </a:prstGeom>
        </p:spPr>
        <p:txBody>
          <a:bodyPr/>
          <a:lstStyle>
            <a:lvl1pPr marL="298450" indent="-29845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Char char="•"/>
              <a:defRPr sz="2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6900" indent="-296863" algn="l" rtl="0" eaLnBrk="0" fontAlgn="base" hangingPunct="0">
              <a:spcBef>
                <a:spcPct val="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2pPr>
            <a:lvl3pPr marL="914400" indent="-315913" algn="l" rtl="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cs typeface="+mn-cs"/>
              </a:defRPr>
            </a:lvl3pPr>
            <a:lvl4pPr marL="1219200" indent="-303213" algn="l" rtl="0" eaLnBrk="0" fontAlgn="base" hangingPunct="0">
              <a:spcBef>
                <a:spcPct val="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4pPr>
            <a:lvl5pPr marL="1524000" indent="-303213" algn="l" rtl="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5pPr>
            <a:lvl6pPr marL="1981200" indent="-303213" algn="l" rtl="0" eaLnBrk="1" fontAlgn="base" hangingPunct="1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6pPr>
            <a:lvl7pPr marL="2438400" indent="-303213" algn="l" rtl="0" eaLnBrk="1" fontAlgn="base" hangingPunct="1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7pPr>
            <a:lvl8pPr marL="2895600" indent="-303213" algn="l" rtl="0" eaLnBrk="1" fontAlgn="base" hangingPunct="1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8pPr>
            <a:lvl9pPr marL="3352800" indent="-303213" algn="l" rtl="0" eaLnBrk="1" fontAlgn="base" hangingPunct="1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defRPr/>
            </a:pPr>
            <a:endParaRPr lang="en-US" altLang="en-US" sz="2000" b="1" kern="0" dirty="0">
              <a:solidFill>
                <a:schemeClr val="tx2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B62692F-B64C-083F-F693-07937D360B6F}"/>
              </a:ext>
            </a:extLst>
          </p:cNvPr>
          <p:cNvSpPr txBox="1"/>
          <p:nvPr/>
        </p:nvSpPr>
        <p:spPr>
          <a:xfrm>
            <a:off x="413034" y="4392229"/>
            <a:ext cx="762648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Source: </a:t>
            </a:r>
            <a:r>
              <a:rPr lang="en-GB" sz="800" dirty="0">
                <a:hlinkClick r:id="rId6"/>
              </a:rPr>
              <a:t>ECB Economic Bulletin - Intangible assets of multinational enterprises in Ireland and their impact on euro area GDP</a:t>
            </a:r>
            <a:r>
              <a:rPr lang="en-US" sz="800" dirty="0"/>
              <a:t> </a:t>
            </a:r>
            <a:endParaRPr lang="en-GB" sz="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11714F-401E-BE3F-E51B-27879C37C4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00200" y="919362"/>
            <a:ext cx="4761689" cy="3391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11945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2_ASSOC" val="-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3_ASSOC" val="-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2" val="-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3" val="-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1" val="-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2_ASSOC" val="-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3_ASSOC" val="-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2" val="-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3" val="-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2" val="-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2" val="-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2" val="-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2" val="-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1_ASSOC" val="-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2_ASSOC" val="-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3_ASSOC" val="-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2" val="-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3" val="-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1" val="-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1_ASSOC" val="-1"/>
</p:tagLst>
</file>

<file path=ppt/theme/theme1.xml><?xml version="1.0" encoding="utf-8"?>
<a:theme xmlns:a="http://schemas.openxmlformats.org/drawingml/2006/main" name="ECB Default 16x9">
  <a:themeElements>
    <a:clrScheme name="___FINAL___ECB___">
      <a:dk1>
        <a:srgbClr val="585858"/>
      </a:dk1>
      <a:lt1>
        <a:srgbClr val="FFFFFF"/>
      </a:lt1>
      <a:dk2>
        <a:srgbClr val="003399"/>
      </a:dk2>
      <a:lt2>
        <a:srgbClr val="BEBEBE"/>
      </a:lt2>
      <a:accent1>
        <a:srgbClr val="003399"/>
      </a:accent1>
      <a:accent2>
        <a:srgbClr val="4078B8"/>
      </a:accent2>
      <a:accent3>
        <a:srgbClr val="AF7598"/>
      </a:accent3>
      <a:accent4>
        <a:srgbClr val="682E32"/>
      </a:accent4>
      <a:accent5>
        <a:srgbClr val="EAC568"/>
      </a:accent5>
      <a:accent6>
        <a:srgbClr val="77B37F"/>
      </a:accent6>
      <a:hlink>
        <a:srgbClr val="5FA3DB"/>
      </a:hlink>
      <a:folHlink>
        <a:srgbClr val="A50021"/>
      </a:folHlink>
    </a:clrScheme>
    <a:fontScheme name="5_Leere Präsentation">
      <a:majorFont>
        <a:latin typeface="Arial Black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9525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-6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9525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-64" charset="-128"/>
          </a:defRPr>
        </a:defPPr>
      </a:lstStyle>
    </a:lnDef>
  </a:objectDefaults>
  <a:extraClrSchemeLst>
    <a:extraClrScheme>
      <a:clrScheme name="5_Leere Präsentation 1">
        <a:dk1>
          <a:srgbClr val="585858"/>
        </a:dk1>
        <a:lt1>
          <a:srgbClr val="FFFFFF"/>
        </a:lt1>
        <a:dk2>
          <a:srgbClr val="003399"/>
        </a:dk2>
        <a:lt2>
          <a:srgbClr val="BEBEBE"/>
        </a:lt2>
        <a:accent1>
          <a:srgbClr val="4078B8"/>
        </a:accent1>
        <a:accent2>
          <a:srgbClr val="000066"/>
        </a:accent2>
        <a:accent3>
          <a:srgbClr val="FFFFFF"/>
        </a:accent3>
        <a:accent4>
          <a:srgbClr val="4A4A4A"/>
        </a:accent4>
        <a:accent5>
          <a:srgbClr val="AFBED8"/>
        </a:accent5>
        <a:accent6>
          <a:srgbClr val="00005C"/>
        </a:accent6>
        <a:hlink>
          <a:srgbClr val="008080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ECB Default 16x9</Template>
  <TotalTime>0</TotalTime>
  <Words>841</Words>
  <Application>Microsoft Office PowerPoint</Application>
  <PresentationFormat>On-screen Show (16:9)</PresentationFormat>
  <Paragraphs>96</Paragraphs>
  <Slides>17</Slides>
  <Notes>17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Arial Black</vt:lpstr>
      <vt:lpstr>Calibri</vt:lpstr>
      <vt:lpstr>Times</vt:lpstr>
      <vt:lpstr>ヒラギノ角ゴ Pro W3</vt:lpstr>
      <vt:lpstr>ECB Default 16x9</vt:lpstr>
      <vt:lpstr>think-cell Slide</vt:lpstr>
      <vt:lpstr>Multinational enterprises: analytical challenges for the euro area</vt:lpstr>
      <vt:lpstr>Challenges of analysing euro area economy in presence of MNEs</vt:lpstr>
      <vt:lpstr>Examples of MNEs activities with impact on macroeconomic accounts</vt:lpstr>
      <vt:lpstr>PowerPoint Presentation</vt:lpstr>
      <vt:lpstr>Foreign MNEs in the euro area relevant in knowledge-intensive industries</vt:lpstr>
      <vt:lpstr>MNE activities have a disproportionate impact on national output, especially for smaller countries</vt:lpstr>
      <vt:lpstr> Impact of intangible investment in Ireland on volatility of euro area aggregates</vt:lpstr>
      <vt:lpstr>Disproportional contribution of Ireland to euro area GDP growth</vt:lpstr>
      <vt:lpstr>Modified investment and import data series can give a clearer picture of underlying dynamics in the real economy</vt:lpstr>
      <vt:lpstr>2026 Q1: huge drop in Irish GDP linked to MNEs sector</vt:lpstr>
      <vt:lpstr>PowerPoint Presentation</vt:lpstr>
      <vt:lpstr>Affiliates of US MNEs contribute substantially to euro area economic activity and bilateral current account development</vt:lpstr>
      <vt:lpstr>Production and exports linked to US MNEs in the euro area is closely connected to corresponding services imports</vt:lpstr>
      <vt:lpstr>PowerPoint Presentation</vt:lpstr>
      <vt:lpstr>One third of euro area gross FDI positions linked to SPEs</vt:lpstr>
      <vt:lpstr>Recent euro area FDI retrenchment strongly connected to SPEs and other financial institutions</vt:lpstr>
      <vt:lpstr>MNEs are important part of euro area economy, need enhanced data to improve analytical toolkit </vt:lpstr>
    </vt:vector>
  </TitlesOfParts>
  <Company>European Central Bank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Meeting with users on data needs</dc:title>
  <dc:creator>Yeh, Me-Lie</dc:creator>
  <cp:lastModifiedBy>Pastoris, Fausto</cp:lastModifiedBy>
  <cp:revision>233</cp:revision>
  <dcterms:created xsi:type="dcterms:W3CDTF">2023-05-17T13:33:31Z</dcterms:created>
  <dcterms:modified xsi:type="dcterms:W3CDTF">2026-06-17T13:02:41Z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94145f4-aec7-4462-867f-61720b9452af_Enabled">
    <vt:lpwstr>true</vt:lpwstr>
  </property>
  <property fmtid="{D5CDD505-2E9C-101B-9397-08002B2CF9AE}" pid="3" name="MSIP_Label_894145f4-aec7-4462-867f-61720b9452af_SetDate">
    <vt:lpwstr>2026-06-15T09:07:37Z</vt:lpwstr>
  </property>
  <property fmtid="{D5CDD505-2E9C-101B-9397-08002B2CF9AE}" pid="4" name="MSIP_Label_894145f4-aec7-4462-867f-61720b9452af_Method">
    <vt:lpwstr>Standard</vt:lpwstr>
  </property>
  <property fmtid="{D5CDD505-2E9C-101B-9397-08002B2CF9AE}" pid="5" name="MSIP_Label_894145f4-aec7-4462-867f-61720b9452af_Name">
    <vt:lpwstr>ECB-CONFIDENTIAL - Business</vt:lpwstr>
  </property>
  <property fmtid="{D5CDD505-2E9C-101B-9397-08002B2CF9AE}" pid="6" name="MSIP_Label_894145f4-aec7-4462-867f-61720b9452af_SiteId">
    <vt:lpwstr>b84ee435-4816-49d2-8d92-e740dbda4064</vt:lpwstr>
  </property>
  <property fmtid="{D5CDD505-2E9C-101B-9397-08002B2CF9AE}" pid="7" name="MSIP_Label_894145f4-aec7-4462-867f-61720b9452af_ActionId">
    <vt:lpwstr>168277a9-f2cf-4a1d-bf75-5967ed941d85</vt:lpwstr>
  </property>
  <property fmtid="{D5CDD505-2E9C-101B-9397-08002B2CF9AE}" pid="8" name="MSIP_Label_894145f4-aec7-4462-867f-61720b9452af_ContentBits">
    <vt:lpwstr>0</vt:lpwstr>
  </property>
</Properties>
</file>